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032" y="-4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E2197-CC59-41DB-8E28-C261FB6C2362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DD813-C853-4A48-B5ED-A21E5E6F1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97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8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3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Debemos</a:t>
            </a:r>
            <a:r>
              <a:rPr lang="en-GB" dirty="0" smtClean="0"/>
              <a:t> </a:t>
            </a:r>
            <a:r>
              <a:rPr lang="en-GB" dirty="0" err="1" smtClean="0"/>
              <a:t>plantearnos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el </a:t>
            </a:r>
            <a:r>
              <a:rPr lang="en-GB" dirty="0" err="1" smtClean="0"/>
              <a:t>objetivo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participantes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/>
              <a:t> </a:t>
            </a:r>
            <a:r>
              <a:rPr lang="en-GB" dirty="0" err="1" smtClean="0"/>
              <a:t>formarse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nueva</a:t>
            </a:r>
            <a:r>
              <a:rPr lang="en-GB" dirty="0" smtClean="0"/>
              <a:t> </a:t>
            </a:r>
            <a:r>
              <a:rPr lang="en-GB" dirty="0" err="1" smtClean="0"/>
              <a:t>profesión</a:t>
            </a:r>
            <a:r>
              <a:rPr lang="en-GB" dirty="0" smtClean="0"/>
              <a:t> para </a:t>
            </a:r>
            <a:r>
              <a:rPr lang="en-GB" dirty="0" err="1" smtClean="0"/>
              <a:t>despempeñarse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ámbitos</a:t>
            </a:r>
            <a:r>
              <a:rPr lang="en-GB" dirty="0" smtClean="0"/>
              <a:t> </a:t>
            </a:r>
            <a:r>
              <a:rPr lang="en-GB" dirty="0" err="1" smtClean="0"/>
              <a:t>específicos</a:t>
            </a:r>
            <a:r>
              <a:rPr lang="en-GB" dirty="0" smtClean="0"/>
              <a:t> que el Estado </a:t>
            </a:r>
            <a:r>
              <a:rPr lang="en-GB" dirty="0" err="1" smtClean="0"/>
              <a:t>tenía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miras</a:t>
            </a:r>
            <a:r>
              <a:rPr lang="en-GB" dirty="0" smtClean="0"/>
              <a:t> (</a:t>
            </a:r>
            <a:r>
              <a:rPr lang="en-GB" dirty="0" err="1" smtClean="0"/>
              <a:t>Consulta</a:t>
            </a:r>
            <a:r>
              <a:rPr lang="en-GB" dirty="0" smtClean="0"/>
              <a:t> Previa y </a:t>
            </a:r>
            <a:r>
              <a:rPr lang="en-GB" dirty="0" err="1"/>
              <a:t>S</a:t>
            </a:r>
            <a:r>
              <a:rPr lang="en-GB" dirty="0" err="1" smtClean="0"/>
              <a:t>ervicios</a:t>
            </a:r>
            <a:r>
              <a:rPr lang="en-GB" dirty="0" smtClean="0"/>
              <a:t> </a:t>
            </a:r>
            <a:r>
              <a:rPr lang="en-GB" dirty="0" err="1"/>
              <a:t>P</a:t>
            </a:r>
            <a:r>
              <a:rPr lang="en-GB" dirty="0" err="1" smtClean="0"/>
              <a:t>úblicos</a:t>
            </a:r>
            <a:r>
              <a:rPr lang="en-GB" dirty="0" smtClean="0"/>
              <a:t>) o </a:t>
            </a:r>
            <a:r>
              <a:rPr lang="en-GB" dirty="0" err="1" smtClean="0"/>
              <a:t>utilizar</a:t>
            </a:r>
            <a:r>
              <a:rPr lang="en-GB" dirty="0" smtClean="0"/>
              <a:t> la </a:t>
            </a:r>
            <a:r>
              <a:rPr lang="en-GB" dirty="0" err="1" smtClean="0"/>
              <a:t>formación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plataforma</a:t>
            </a:r>
            <a:r>
              <a:rPr lang="en-GB" dirty="0" smtClean="0"/>
              <a:t> para </a:t>
            </a:r>
            <a:r>
              <a:rPr lang="en-GB" dirty="0" err="1" smtClean="0"/>
              <a:t>poner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valor</a:t>
            </a:r>
            <a:r>
              <a:rPr lang="en-GB" dirty="0" smtClean="0"/>
              <a:t> sus </a:t>
            </a:r>
            <a:r>
              <a:rPr lang="en-GB" dirty="0" err="1" smtClean="0"/>
              <a:t>culturas</a:t>
            </a:r>
            <a:r>
              <a:rPr lang="en-GB" dirty="0" smtClean="0"/>
              <a:t> y </a:t>
            </a:r>
            <a:r>
              <a:rPr lang="en-GB" dirty="0" err="1" smtClean="0"/>
              <a:t>movilizarse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igualdad</a:t>
            </a:r>
            <a:r>
              <a:rPr lang="en-GB" dirty="0" smtClean="0"/>
              <a:t> de sus pueblos </a:t>
            </a:r>
            <a:r>
              <a:rPr lang="en-GB" dirty="0" err="1" smtClean="0"/>
              <a:t>respecto</a:t>
            </a:r>
            <a:r>
              <a:rPr lang="en-GB" dirty="0" smtClean="0"/>
              <a:t> a la mayor</a:t>
            </a:r>
            <a:r>
              <a:rPr lang="fr-FR" dirty="0" smtClean="0"/>
              <a:t>í</a:t>
            </a:r>
            <a:r>
              <a:rPr lang="en-GB" dirty="0" smtClean="0"/>
              <a:t>a </a:t>
            </a:r>
            <a:r>
              <a:rPr lang="en-GB" dirty="0" err="1" smtClean="0"/>
              <a:t>castellanohablante</a:t>
            </a:r>
            <a:r>
              <a:rPr lang="en-GB" dirty="0" smtClean="0"/>
              <a:t>. (</a:t>
            </a:r>
            <a:r>
              <a:rPr lang="en-GB" dirty="0" err="1" smtClean="0"/>
              <a:t>Lógico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el </a:t>
            </a:r>
            <a:r>
              <a:rPr lang="en-GB" dirty="0" err="1" smtClean="0"/>
              <a:t>volumen</a:t>
            </a:r>
            <a:r>
              <a:rPr lang="en-GB" dirty="0" smtClean="0"/>
              <a:t> de </a:t>
            </a:r>
            <a:r>
              <a:rPr lang="en-GB" dirty="0" err="1" smtClean="0"/>
              <a:t>trabajo</a:t>
            </a:r>
            <a:r>
              <a:rPr lang="en-GB" dirty="0" smtClean="0"/>
              <a:t>, </a:t>
            </a:r>
            <a:r>
              <a:rPr lang="en-GB" dirty="0" err="1" smtClean="0"/>
              <a:t>comparado</a:t>
            </a:r>
            <a:r>
              <a:rPr lang="en-GB" dirty="0" smtClean="0"/>
              <a:t> con la </a:t>
            </a:r>
            <a:r>
              <a:rPr lang="en-GB" dirty="0" err="1" smtClean="0"/>
              <a:t>demanda</a:t>
            </a:r>
            <a:r>
              <a:rPr lang="en-GB" dirty="0" smtClean="0"/>
              <a:t> para las </a:t>
            </a:r>
            <a:r>
              <a:rPr lang="en-GB" dirty="0" err="1" smtClean="0"/>
              <a:t>lenguas</a:t>
            </a:r>
            <a:r>
              <a:rPr lang="en-GB" dirty="0" smtClean="0"/>
              <a:t> </a:t>
            </a:r>
            <a:r>
              <a:rPr lang="en-GB" dirty="0" err="1" smtClean="0"/>
              <a:t>occidentales</a:t>
            </a:r>
            <a:r>
              <a:rPr lang="en-GB" dirty="0" smtClean="0"/>
              <a:t> y </a:t>
            </a:r>
            <a:r>
              <a:rPr lang="en-GB" dirty="0" err="1" smtClean="0"/>
              <a:t>mayoritarias</a:t>
            </a:r>
            <a:r>
              <a:rPr lang="en-GB" dirty="0" smtClean="0"/>
              <a:t> y </a:t>
            </a:r>
            <a:r>
              <a:rPr lang="en-GB" dirty="0" err="1" smtClean="0"/>
              <a:t>porque</a:t>
            </a:r>
            <a:r>
              <a:rPr lang="en-GB" dirty="0" smtClean="0"/>
              <a:t>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simultanean</a:t>
            </a:r>
            <a:r>
              <a:rPr lang="en-GB" dirty="0" smtClean="0"/>
              <a:t> la T-I con </a:t>
            </a:r>
            <a:r>
              <a:rPr lang="en-GB" dirty="0" err="1" smtClean="0"/>
              <a:t>otras</a:t>
            </a:r>
            <a:r>
              <a:rPr lang="en-GB" dirty="0" smtClean="0"/>
              <a:t> </a:t>
            </a:r>
            <a:r>
              <a:rPr lang="en-GB" dirty="0" err="1" smtClean="0"/>
              <a:t>coupaciones</a:t>
            </a:r>
            <a:r>
              <a:rPr lang="en-GB" dirty="0" smtClean="0"/>
              <a:t> </a:t>
            </a:r>
            <a:r>
              <a:rPr lang="en-GB" dirty="0" err="1" smtClean="0"/>
              <a:t>laborales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El </a:t>
            </a:r>
            <a:r>
              <a:rPr lang="en-GB" dirty="0" err="1" smtClean="0"/>
              <a:t>énfasis</a:t>
            </a:r>
            <a:r>
              <a:rPr lang="en-GB" dirty="0" smtClean="0"/>
              <a:t> que, </a:t>
            </a:r>
            <a:r>
              <a:rPr lang="en-GB" dirty="0" err="1" smtClean="0"/>
              <a:t>según</a:t>
            </a:r>
            <a:r>
              <a:rPr lang="en-GB" dirty="0" smtClean="0"/>
              <a:t> sus </a:t>
            </a:r>
            <a:r>
              <a:rPr lang="en-GB" dirty="0" err="1" smtClean="0"/>
              <a:t>propias</a:t>
            </a:r>
            <a:r>
              <a:rPr lang="en-GB" dirty="0" smtClean="0"/>
              <a:t> </a:t>
            </a:r>
            <a:r>
              <a:rPr lang="en-GB" dirty="0" err="1" smtClean="0"/>
              <a:t>declaraciones</a:t>
            </a:r>
            <a:r>
              <a:rPr lang="en-GB" dirty="0" smtClean="0"/>
              <a:t>, </a:t>
            </a:r>
            <a:r>
              <a:rPr lang="en-GB" dirty="0" err="1"/>
              <a:t>muchos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smtClean="0"/>
              <a:t>T-Is </a:t>
            </a:r>
            <a:r>
              <a:rPr lang="en-GB" dirty="0" err="1"/>
              <a:t>cualificados</a:t>
            </a:r>
            <a:r>
              <a:rPr lang="en-GB" dirty="0"/>
              <a:t> </a:t>
            </a:r>
            <a:r>
              <a:rPr lang="en-GB" dirty="0" err="1"/>
              <a:t>ponen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traducción</a:t>
            </a:r>
            <a:r>
              <a:rPr lang="en-GB" dirty="0"/>
              <a:t> de las </a:t>
            </a:r>
            <a:r>
              <a:rPr lang="en-GB" dirty="0" err="1"/>
              <a:t>manifestaciones</a:t>
            </a:r>
            <a:r>
              <a:rPr lang="en-GB" dirty="0"/>
              <a:t> </a:t>
            </a:r>
            <a:r>
              <a:rPr lang="en-GB" dirty="0" err="1"/>
              <a:t>culturales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PPOO (</a:t>
            </a:r>
            <a:r>
              <a:rPr lang="en-GB" dirty="0" err="1"/>
              <a:t>canciones</a:t>
            </a:r>
            <a:r>
              <a:rPr lang="en-GB" dirty="0"/>
              <a:t>, </a:t>
            </a:r>
            <a:r>
              <a:rPr lang="en-GB" dirty="0" err="1"/>
              <a:t>historias</a:t>
            </a:r>
            <a:r>
              <a:rPr lang="en-GB" dirty="0"/>
              <a:t>, </a:t>
            </a:r>
            <a:r>
              <a:rPr lang="en-GB" dirty="0" err="1"/>
              <a:t>poemas</a:t>
            </a:r>
            <a:r>
              <a:rPr lang="en-GB" dirty="0"/>
              <a:t>…) y la </a:t>
            </a:r>
            <a:r>
              <a:rPr lang="en-GB" dirty="0" err="1"/>
              <a:t>compilación</a:t>
            </a:r>
            <a:r>
              <a:rPr lang="en-GB" dirty="0"/>
              <a:t> de </a:t>
            </a:r>
            <a:r>
              <a:rPr lang="en-GB" dirty="0" err="1"/>
              <a:t>diccionarios</a:t>
            </a:r>
            <a:r>
              <a:rPr lang="en-GB" dirty="0"/>
              <a:t> </a:t>
            </a:r>
            <a:r>
              <a:rPr lang="en-GB" dirty="0" err="1"/>
              <a:t>bilingües</a:t>
            </a:r>
            <a:r>
              <a:rPr lang="en-GB" dirty="0"/>
              <a:t> </a:t>
            </a:r>
            <a:r>
              <a:rPr lang="en-GB" dirty="0" err="1"/>
              <a:t>apunta</a:t>
            </a:r>
            <a:r>
              <a:rPr lang="en-GB" dirty="0"/>
              <a:t> a lo </a:t>
            </a:r>
            <a:r>
              <a:rPr lang="en-GB" dirty="0" err="1"/>
              <a:t>segundo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smtClean="0"/>
              <a:t>Sus </a:t>
            </a:r>
            <a:r>
              <a:rPr lang="en-GB" dirty="0" err="1" smtClean="0"/>
              <a:t>testimonios</a:t>
            </a:r>
            <a:r>
              <a:rPr lang="en-GB" dirty="0" smtClean="0"/>
              <a:t> </a:t>
            </a:r>
            <a:r>
              <a:rPr lang="en-GB" dirty="0" err="1" smtClean="0"/>
              <a:t>revelan</a:t>
            </a:r>
            <a:r>
              <a:rPr lang="en-GB" dirty="0" smtClean="0"/>
              <a:t> que se </a:t>
            </a:r>
            <a:r>
              <a:rPr lang="en-GB" dirty="0" err="1"/>
              <a:t>sienten</a:t>
            </a:r>
            <a:r>
              <a:rPr lang="en-GB" dirty="0"/>
              <a:t> </a:t>
            </a:r>
            <a:r>
              <a:rPr lang="en-GB" dirty="0" err="1" smtClean="0"/>
              <a:t>empoderados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experiencia</a:t>
            </a:r>
            <a:r>
              <a:rPr lang="en-GB" dirty="0" smtClean="0"/>
              <a:t> de la </a:t>
            </a:r>
            <a:r>
              <a:rPr lang="en-GB" dirty="0" err="1" smtClean="0"/>
              <a:t>formación</a:t>
            </a:r>
            <a:r>
              <a:rPr lang="en-GB" dirty="0" smtClean="0"/>
              <a:t> </a:t>
            </a:r>
            <a:r>
              <a:rPr lang="en-GB" dirty="0"/>
              <a:t>y </a:t>
            </a:r>
            <a:r>
              <a:rPr lang="en-GB" dirty="0" err="1"/>
              <a:t>valoran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lang="en-GB" dirty="0"/>
              <a:t> </a:t>
            </a:r>
            <a:r>
              <a:rPr lang="en-GB" dirty="0" err="1"/>
              <a:t>tanto</a:t>
            </a:r>
            <a:r>
              <a:rPr lang="en-GB" dirty="0"/>
              <a:t> o </a:t>
            </a:r>
            <a:r>
              <a:rPr lang="en-GB" dirty="0" err="1"/>
              <a:t>más</a:t>
            </a:r>
            <a:r>
              <a:rPr lang="en-GB" dirty="0"/>
              <a:t> que las </a:t>
            </a:r>
            <a:r>
              <a:rPr lang="en-GB" dirty="0" err="1"/>
              <a:t>destrezas</a:t>
            </a:r>
            <a:r>
              <a:rPr lang="en-GB" dirty="0"/>
              <a:t> </a:t>
            </a:r>
            <a:r>
              <a:rPr lang="en-GB" dirty="0" err="1"/>
              <a:t>profesionales</a:t>
            </a:r>
            <a:r>
              <a:rPr lang="en-GB" dirty="0"/>
              <a:t> con las que se les </a:t>
            </a:r>
            <a:r>
              <a:rPr lang="en-GB" dirty="0" err="1"/>
              <a:t>familiariza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curso</a:t>
            </a:r>
            <a:r>
              <a:rPr lang="en-GB" dirty="0"/>
              <a:t>. </a:t>
            </a:r>
            <a:r>
              <a:rPr lang="en-GB" dirty="0" smtClean="0"/>
              <a:t>De </a:t>
            </a:r>
            <a:r>
              <a:rPr lang="en-GB" dirty="0" err="1" smtClean="0"/>
              <a:t>hecho</a:t>
            </a:r>
            <a:r>
              <a:rPr lang="en-GB" dirty="0" smtClean="0"/>
              <a:t>,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/>
              <a:t>compromiso</a:t>
            </a:r>
            <a:r>
              <a:rPr lang="en-GB" dirty="0"/>
              <a:t> politico ha </a:t>
            </a:r>
            <a:r>
              <a:rPr lang="en-GB" dirty="0" err="1"/>
              <a:t>sorprendido</a:t>
            </a:r>
            <a:r>
              <a:rPr lang="en-GB" dirty="0"/>
              <a:t> a </a:t>
            </a:r>
            <a:r>
              <a:rPr lang="en-GB" dirty="0" err="1"/>
              <a:t>algunos</a:t>
            </a:r>
            <a:r>
              <a:rPr lang="en-GB" dirty="0"/>
              <a:t> </a:t>
            </a:r>
            <a:r>
              <a:rPr lang="en-GB" dirty="0" err="1"/>
              <a:t>actores</a:t>
            </a:r>
            <a:r>
              <a:rPr lang="en-GB" dirty="0"/>
              <a:t> </a:t>
            </a:r>
            <a:r>
              <a:rPr lang="en-GB" dirty="0" err="1"/>
              <a:t>estatales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ahí</a:t>
            </a:r>
            <a:r>
              <a:rPr lang="en-GB" dirty="0" smtClean="0"/>
              <a:t> la </a:t>
            </a:r>
            <a:r>
              <a:rPr lang="en-GB" dirty="0" err="1" smtClean="0"/>
              <a:t>dualidad</a:t>
            </a:r>
            <a:r>
              <a:rPr lang="en-GB" dirty="0" smtClean="0"/>
              <a:t> del </a:t>
            </a:r>
            <a:r>
              <a:rPr lang="en-GB" dirty="0" err="1" smtClean="0"/>
              <a:t>rol</a:t>
            </a:r>
            <a:r>
              <a:rPr lang="en-GB" dirty="0" smtClean="0"/>
              <a:t> </a:t>
            </a:r>
            <a:r>
              <a:rPr lang="en-GB" dirty="0" err="1" smtClean="0"/>
              <a:t>implícita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las </a:t>
            </a:r>
            <a:r>
              <a:rPr lang="en-GB" dirty="0" err="1" smtClean="0"/>
              <a:t>prioridades</a:t>
            </a:r>
            <a:r>
              <a:rPr lang="en-GB" dirty="0" smtClean="0"/>
              <a:t> </a:t>
            </a:r>
            <a:r>
              <a:rPr lang="en-GB" dirty="0" err="1" smtClean="0"/>
              <a:t>estatales</a:t>
            </a:r>
            <a:r>
              <a:rPr lang="en-GB" dirty="0" smtClean="0"/>
              <a:t> y </a:t>
            </a:r>
            <a:r>
              <a:rPr lang="en-GB" dirty="0" err="1" smtClean="0"/>
              <a:t>en</a:t>
            </a:r>
            <a:r>
              <a:rPr lang="en-GB" dirty="0" smtClean="0"/>
              <a:t> las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cualificados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el MINCUL: T/Is y </a:t>
            </a:r>
            <a:r>
              <a:rPr lang="en-GB" dirty="0" err="1" smtClean="0"/>
              <a:t>embajadores</a:t>
            </a:r>
            <a:r>
              <a:rPr lang="en-GB" dirty="0" smtClean="0"/>
              <a:t> de sus pueblos.</a:t>
            </a:r>
          </a:p>
          <a:p>
            <a:endParaRPr lang="en-GB" dirty="0"/>
          </a:p>
          <a:p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otra</a:t>
            </a:r>
            <a:r>
              <a:rPr lang="en-GB" dirty="0" smtClean="0"/>
              <a:t> parte, </a:t>
            </a:r>
            <a:r>
              <a:rPr lang="en-GB" dirty="0" err="1" smtClean="0"/>
              <a:t>también</a:t>
            </a:r>
            <a:r>
              <a:rPr lang="en-GB" dirty="0" smtClean="0"/>
              <a:t> </a:t>
            </a:r>
            <a:r>
              <a:rPr lang="en-GB" dirty="0" err="1" smtClean="0"/>
              <a:t>encontramos</a:t>
            </a:r>
            <a:r>
              <a:rPr lang="en-GB" dirty="0" smtClean="0"/>
              <a:t> </a:t>
            </a:r>
            <a:r>
              <a:rPr lang="en-GB" dirty="0" err="1" smtClean="0"/>
              <a:t>indicios</a:t>
            </a:r>
            <a:r>
              <a:rPr lang="en-GB" dirty="0" smtClean="0"/>
              <a:t> de </a:t>
            </a:r>
            <a:r>
              <a:rPr lang="en-GB" dirty="0" err="1" smtClean="0"/>
              <a:t>discursos</a:t>
            </a:r>
            <a:r>
              <a:rPr lang="en-GB" dirty="0" smtClean="0"/>
              <a:t> e </a:t>
            </a:r>
            <a:r>
              <a:rPr lang="en-GB" dirty="0" err="1" smtClean="0"/>
              <a:t>ideologías</a:t>
            </a:r>
            <a:r>
              <a:rPr lang="en-GB" dirty="0" smtClean="0"/>
              <a:t> que </a:t>
            </a:r>
            <a:r>
              <a:rPr lang="en-GB" dirty="0" err="1" smtClean="0"/>
              <a:t>parecen</a:t>
            </a:r>
            <a:r>
              <a:rPr lang="en-GB" dirty="0" smtClean="0"/>
              <a:t> </a:t>
            </a:r>
            <a:r>
              <a:rPr lang="en-GB" dirty="0" err="1" smtClean="0"/>
              <a:t>contradecir</a:t>
            </a:r>
            <a:r>
              <a:rPr lang="en-GB" dirty="0" smtClean="0"/>
              <a:t> el principio de </a:t>
            </a:r>
            <a:r>
              <a:rPr lang="en-GB" dirty="0" err="1" smtClean="0"/>
              <a:t>interculturalidad</a:t>
            </a:r>
            <a:r>
              <a:rPr lang="en-GB" dirty="0" smtClean="0"/>
              <a:t> que motive el </a:t>
            </a:r>
            <a:r>
              <a:rPr lang="en-GB" dirty="0" err="1" smtClean="0"/>
              <a:t>diseño</a:t>
            </a:r>
            <a:r>
              <a:rPr lang="en-GB" dirty="0" smtClean="0"/>
              <a:t> del </a:t>
            </a:r>
            <a:r>
              <a:rPr lang="en-GB" dirty="0" err="1" smtClean="0"/>
              <a:t>programa</a:t>
            </a:r>
            <a:r>
              <a:rPr lang="en-GB" dirty="0" smtClean="0"/>
              <a:t> de </a:t>
            </a:r>
            <a:r>
              <a:rPr lang="en-GB" dirty="0" err="1" smtClean="0"/>
              <a:t>formación</a:t>
            </a:r>
            <a:r>
              <a:rPr lang="en-GB" dirty="0" smtClean="0"/>
              <a:t>. </a:t>
            </a:r>
            <a:r>
              <a:rPr lang="en-GB" dirty="0" err="1" smtClean="0"/>
              <a:t>Ej</a:t>
            </a:r>
            <a:r>
              <a:rPr lang="en-GB" dirty="0" smtClean="0"/>
              <a:t>.: la </a:t>
            </a:r>
            <a:r>
              <a:rPr lang="en-GB" dirty="0" err="1" smtClean="0"/>
              <a:t>ideología</a:t>
            </a:r>
            <a:r>
              <a:rPr lang="en-GB" dirty="0" smtClean="0"/>
              <a:t> del </a:t>
            </a:r>
            <a:r>
              <a:rPr lang="en-GB" dirty="0" err="1" smtClean="0"/>
              <a:t>estándar</a:t>
            </a:r>
            <a:r>
              <a:rPr lang="en-GB" dirty="0" smtClean="0"/>
              <a:t> e </a:t>
            </a:r>
            <a:r>
              <a:rPr lang="en-GB" dirty="0" err="1" smtClean="0"/>
              <a:t>ideologías</a:t>
            </a:r>
            <a:r>
              <a:rPr lang="en-GB" dirty="0" smtClean="0"/>
              <a:t> </a:t>
            </a:r>
            <a:r>
              <a:rPr lang="en-GB" dirty="0" err="1" smtClean="0"/>
              <a:t>puristas</a:t>
            </a:r>
            <a:r>
              <a:rPr lang="en-GB" dirty="0" smtClean="0"/>
              <a:t>; la </a:t>
            </a:r>
            <a:r>
              <a:rPr lang="en-GB" dirty="0" err="1" smtClean="0"/>
              <a:t>introducción</a:t>
            </a:r>
            <a:r>
              <a:rPr lang="en-GB" dirty="0" smtClean="0"/>
              <a:t> (o </a:t>
            </a:r>
            <a:r>
              <a:rPr lang="en-GB" dirty="0" err="1" smtClean="0"/>
              <a:t>profundización</a:t>
            </a:r>
            <a:r>
              <a:rPr lang="en-GB" dirty="0" smtClean="0"/>
              <a:t>) de </a:t>
            </a:r>
            <a:r>
              <a:rPr lang="en-GB" dirty="0" err="1" smtClean="0"/>
              <a:t>jerarquías</a:t>
            </a:r>
            <a:r>
              <a:rPr lang="en-GB" dirty="0" smtClean="0"/>
              <a:t> entre </a:t>
            </a:r>
            <a:r>
              <a:rPr lang="en-GB" dirty="0" err="1" smtClean="0"/>
              <a:t>los</a:t>
            </a:r>
            <a:r>
              <a:rPr lang="en-GB" dirty="0" smtClean="0"/>
              <a:t> T-Is </a:t>
            </a:r>
            <a:r>
              <a:rPr lang="en-GB" dirty="0" err="1" smtClean="0"/>
              <a:t>cualificados</a:t>
            </a:r>
            <a:r>
              <a:rPr lang="en-GB" dirty="0" smtClean="0"/>
              <a:t> y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hablantes</a:t>
            </a:r>
            <a:r>
              <a:rPr lang="en-GB" dirty="0" smtClean="0"/>
              <a:t> </a:t>
            </a:r>
            <a:r>
              <a:rPr lang="en-GB" dirty="0" err="1" smtClean="0"/>
              <a:t>comunes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53" y="1714050"/>
            <a:ext cx="146014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4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Diferencias</a:t>
            </a:r>
            <a:r>
              <a:rPr lang="en-GB" dirty="0" smtClean="0"/>
              <a:t> </a:t>
            </a:r>
            <a:r>
              <a:rPr lang="en-GB" dirty="0" smtClean="0"/>
              <a:t>entre las LLOO </a:t>
            </a:r>
            <a:r>
              <a:rPr lang="en-GB" dirty="0" err="1" smtClean="0"/>
              <a:t>mayoritarias</a:t>
            </a:r>
            <a:r>
              <a:rPr lang="en-GB" dirty="0" smtClean="0"/>
              <a:t> y las </a:t>
            </a:r>
            <a:r>
              <a:rPr lang="en-GB" dirty="0" err="1" smtClean="0"/>
              <a:t>minoritarias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Alfabetos</a:t>
            </a:r>
            <a:r>
              <a:rPr lang="en-GB" dirty="0" smtClean="0"/>
              <a:t> </a:t>
            </a:r>
            <a:r>
              <a:rPr lang="en-GB" dirty="0" err="1" smtClean="0"/>
              <a:t>consensuados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Falta</a:t>
            </a:r>
            <a:r>
              <a:rPr lang="en-GB" dirty="0" smtClean="0"/>
              <a:t> de </a:t>
            </a:r>
            <a:r>
              <a:rPr lang="en-GB" dirty="0" err="1" smtClean="0"/>
              <a:t>profesionales</a:t>
            </a:r>
            <a:r>
              <a:rPr lang="en-GB" dirty="0" smtClean="0"/>
              <a:t> que </a:t>
            </a:r>
            <a:r>
              <a:rPr lang="en-GB" dirty="0" err="1" smtClean="0"/>
              <a:t>puedan</a:t>
            </a:r>
            <a:r>
              <a:rPr lang="en-GB" dirty="0" smtClean="0"/>
              <a:t> </a:t>
            </a:r>
            <a:r>
              <a:rPr lang="en-GB" dirty="0" err="1" smtClean="0"/>
              <a:t>validar</a:t>
            </a:r>
            <a:r>
              <a:rPr lang="en-GB" dirty="0" smtClean="0"/>
              <a:t> las </a:t>
            </a:r>
            <a:r>
              <a:rPr lang="en-GB" dirty="0" err="1" smtClean="0"/>
              <a:t>traducciones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direccionalidad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r>
              <a:rPr lang="en-GB" dirty="0" smtClean="0"/>
              <a:t> –del </a:t>
            </a:r>
            <a:r>
              <a:rPr lang="en-GB" dirty="0" err="1" smtClean="0"/>
              <a:t>castellano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la </a:t>
            </a:r>
            <a:r>
              <a:rPr lang="en-GB" dirty="0" err="1" smtClean="0"/>
              <a:t>lengua</a:t>
            </a:r>
            <a:r>
              <a:rPr lang="en-GB" dirty="0" smtClean="0"/>
              <a:t> del </a:t>
            </a:r>
            <a:r>
              <a:rPr lang="en-GB" dirty="0" err="1" smtClean="0"/>
              <a:t>poder</a:t>
            </a:r>
            <a:r>
              <a:rPr lang="en-GB" dirty="0" smtClean="0"/>
              <a:t> y la </a:t>
            </a:r>
            <a:r>
              <a:rPr lang="en-GB" dirty="0" err="1" smtClean="0"/>
              <a:t>autoridad</a:t>
            </a:r>
            <a:r>
              <a:rPr lang="en-GB" dirty="0" smtClean="0"/>
              <a:t>, a las LLOO, que </a:t>
            </a:r>
            <a:r>
              <a:rPr lang="en-GB" dirty="0" err="1" smtClean="0"/>
              <a:t>reflejan</a:t>
            </a:r>
            <a:r>
              <a:rPr lang="en-GB" dirty="0" smtClean="0"/>
              <a:t> </a:t>
            </a:r>
            <a:r>
              <a:rPr lang="en-GB" dirty="0" err="1" smtClean="0"/>
              <a:t>estructuras</a:t>
            </a:r>
            <a:r>
              <a:rPr lang="en-GB" dirty="0" smtClean="0"/>
              <a:t> </a:t>
            </a:r>
            <a:r>
              <a:rPr lang="en-GB" dirty="0" err="1" smtClean="0"/>
              <a:t>socioculturales</a:t>
            </a:r>
            <a:r>
              <a:rPr lang="en-GB" dirty="0" smtClean="0"/>
              <a:t> y </a:t>
            </a:r>
            <a:r>
              <a:rPr lang="en-GB" dirty="0" err="1" smtClean="0"/>
              <a:t>políticas</a:t>
            </a:r>
            <a:r>
              <a:rPr lang="en-GB" dirty="0" smtClean="0"/>
              <a:t> (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sentido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amplio</a:t>
            </a:r>
            <a:r>
              <a:rPr lang="en-GB" dirty="0" smtClean="0"/>
              <a:t> del </a:t>
            </a:r>
            <a:r>
              <a:rPr lang="en-GB" dirty="0" err="1" smtClean="0"/>
              <a:t>término</a:t>
            </a:r>
            <a:r>
              <a:rPr lang="en-GB" dirty="0" smtClean="0"/>
              <a:t>) que se </a:t>
            </a:r>
            <a:r>
              <a:rPr lang="en-GB" dirty="0" err="1" smtClean="0"/>
              <a:t>desarrollaron</a:t>
            </a:r>
            <a:r>
              <a:rPr lang="en-GB" dirty="0" smtClean="0"/>
              <a:t> </a:t>
            </a:r>
            <a:r>
              <a:rPr lang="en-GB" dirty="0" err="1" smtClean="0"/>
              <a:t>ajenas</a:t>
            </a:r>
            <a:r>
              <a:rPr lang="en-GB" dirty="0" smtClean="0"/>
              <a:t> a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r>
              <a:rPr lang="en-GB" dirty="0" err="1" smtClean="0"/>
              <a:t>improtados</a:t>
            </a:r>
            <a:r>
              <a:rPr lang="en-GB" dirty="0" smtClean="0"/>
              <a:t> e </a:t>
            </a:r>
            <a:r>
              <a:rPr lang="en-GB" dirty="0" err="1" smtClean="0"/>
              <a:t>impuestos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conquistadores–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evocar</a:t>
            </a:r>
            <a:r>
              <a:rPr lang="en-GB" dirty="0" smtClean="0"/>
              <a:t> </a:t>
            </a:r>
            <a:r>
              <a:rPr lang="en-GB" dirty="0" err="1" smtClean="0"/>
              <a:t>nociones</a:t>
            </a:r>
            <a:r>
              <a:rPr lang="en-GB" dirty="0" smtClean="0"/>
              <a:t> </a:t>
            </a:r>
            <a:r>
              <a:rPr lang="en-GB" dirty="0" err="1" smtClean="0"/>
              <a:t>coloniales</a:t>
            </a:r>
            <a:r>
              <a:rPr lang="en-GB" dirty="0" smtClean="0"/>
              <a:t>. Sin embargo, </a:t>
            </a:r>
            <a:r>
              <a:rPr lang="en-GB" dirty="0" err="1"/>
              <a:t>nuestro</a:t>
            </a:r>
            <a:r>
              <a:rPr lang="en-GB" dirty="0"/>
              <a:t> </a:t>
            </a:r>
            <a:r>
              <a:rPr lang="en-GB" dirty="0" err="1"/>
              <a:t>análisis</a:t>
            </a:r>
            <a:r>
              <a:rPr lang="en-GB" dirty="0"/>
              <a:t> de la </a:t>
            </a:r>
            <a:r>
              <a:rPr lang="en-GB" dirty="0" err="1"/>
              <a:t>traducción</a:t>
            </a:r>
            <a:r>
              <a:rPr lang="en-GB" dirty="0"/>
              <a:t> de la Ley de </a:t>
            </a:r>
            <a:r>
              <a:rPr lang="en-GB" dirty="0" err="1" smtClean="0"/>
              <a:t>Lenguas</a:t>
            </a:r>
            <a:r>
              <a:rPr lang="en-GB" dirty="0" smtClean="0"/>
              <a:t> </a:t>
            </a:r>
            <a:r>
              <a:rPr lang="en-GB" dirty="0" err="1" smtClean="0"/>
              <a:t>revela</a:t>
            </a:r>
            <a:r>
              <a:rPr lang="en-GB" dirty="0" smtClean="0"/>
              <a:t> que hay </a:t>
            </a:r>
            <a:r>
              <a:rPr lang="en-GB" dirty="0" err="1" smtClean="0"/>
              <a:t>cabida</a:t>
            </a:r>
            <a:r>
              <a:rPr lang="en-GB" dirty="0" smtClean="0"/>
              <a:t> para </a:t>
            </a:r>
            <a:r>
              <a:rPr lang="en-GB" dirty="0" err="1" smtClean="0"/>
              <a:t>pr</a:t>
            </a:r>
            <a:r>
              <a:rPr lang="en-GB" dirty="0" err="1" smtClean="0"/>
              <a:t>ácticas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resistencia</a:t>
            </a:r>
            <a:r>
              <a:rPr lang="en-GB" dirty="0" smtClean="0"/>
              <a:t> o </a:t>
            </a:r>
            <a:r>
              <a:rPr lang="en-GB" dirty="0" err="1" smtClean="0"/>
              <a:t>apropiación</a:t>
            </a:r>
            <a:r>
              <a:rPr lang="en-GB" dirty="0" smtClean="0"/>
              <a:t>, </a:t>
            </a:r>
            <a:r>
              <a:rPr lang="en-GB" dirty="0" err="1" smtClean="0"/>
              <a:t>como</a:t>
            </a:r>
            <a:r>
              <a:rPr lang="en-GB" dirty="0" smtClean="0"/>
              <a:t> el </a:t>
            </a:r>
            <a:r>
              <a:rPr lang="en-GB" dirty="0" err="1" smtClean="0"/>
              <a:t>cambio</a:t>
            </a:r>
            <a:r>
              <a:rPr lang="en-GB" dirty="0" smtClean="0"/>
              <a:t> de tenor (del </a:t>
            </a:r>
            <a:r>
              <a:rPr lang="en-GB" dirty="0" err="1" smtClean="0"/>
              <a:t>estilo</a:t>
            </a:r>
            <a:r>
              <a:rPr lang="en-GB" dirty="0" smtClean="0"/>
              <a:t> </a:t>
            </a:r>
            <a:r>
              <a:rPr lang="en-GB" dirty="0" err="1" smtClean="0"/>
              <a:t>oficial</a:t>
            </a:r>
            <a:r>
              <a:rPr lang="en-GB" dirty="0" smtClean="0"/>
              <a:t> e impersonal que </a:t>
            </a:r>
            <a:r>
              <a:rPr lang="en-GB" dirty="0" err="1" smtClean="0"/>
              <a:t>apela</a:t>
            </a:r>
            <a:r>
              <a:rPr lang="en-GB" dirty="0" smtClean="0"/>
              <a:t> a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ciudadanos</a:t>
            </a:r>
            <a:r>
              <a:rPr lang="en-GB" dirty="0" smtClean="0"/>
              <a:t> del </a:t>
            </a:r>
            <a:r>
              <a:rPr lang="en-GB" dirty="0" err="1" smtClean="0"/>
              <a:t>Perú</a:t>
            </a:r>
            <a:r>
              <a:rPr lang="en-GB" dirty="0" smtClean="0"/>
              <a:t>,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comunicación</a:t>
            </a:r>
            <a:r>
              <a:rPr lang="en-GB" dirty="0" smtClean="0"/>
              <a:t> </a:t>
            </a:r>
            <a:r>
              <a:rPr lang="en-GB" dirty="0" err="1" smtClean="0"/>
              <a:t>directa</a:t>
            </a:r>
            <a:r>
              <a:rPr lang="en-GB" dirty="0" smtClean="0"/>
              <a:t> y personal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Ts</a:t>
            </a:r>
            <a:r>
              <a:rPr lang="en-GB" dirty="0" smtClean="0"/>
              <a:t> con sus pueblos </a:t>
            </a:r>
            <a:r>
              <a:rPr lang="en-GB" dirty="0" err="1" smtClean="0"/>
              <a:t>expresada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términos</a:t>
            </a:r>
            <a:r>
              <a:rPr lang="en-GB" dirty="0" smtClean="0"/>
              <a:t> con </a:t>
            </a:r>
            <a:r>
              <a:rPr lang="en-GB" dirty="0" err="1" smtClean="0"/>
              <a:t>los</a:t>
            </a:r>
            <a:r>
              <a:rPr lang="en-GB" dirty="0" smtClean="0"/>
              <a:t> que </a:t>
            </a:r>
            <a:r>
              <a:rPr lang="en-GB" dirty="0" err="1" smtClean="0"/>
              <a:t>estos</a:t>
            </a:r>
            <a:r>
              <a:rPr lang="en-GB" dirty="0" smtClean="0"/>
              <a:t> </a:t>
            </a:r>
            <a:r>
              <a:rPr lang="en-GB" dirty="0" err="1" smtClean="0"/>
              <a:t>puedan</a:t>
            </a:r>
            <a:r>
              <a:rPr lang="en-GB" dirty="0" smtClean="0"/>
              <a:t> </a:t>
            </a:r>
            <a:r>
              <a:rPr lang="en-GB" dirty="0" err="1" smtClean="0"/>
              <a:t>identificarse</a:t>
            </a:r>
            <a:r>
              <a:rPr lang="en-GB" dirty="0" smtClean="0"/>
              <a:t>) o la </a:t>
            </a:r>
            <a:r>
              <a:rPr lang="en-GB" dirty="0" err="1" smtClean="0"/>
              <a:t>creación</a:t>
            </a:r>
            <a:r>
              <a:rPr lang="en-GB" dirty="0" smtClean="0"/>
              <a:t> de un </a:t>
            </a:r>
            <a:r>
              <a:rPr lang="en-GB" dirty="0" err="1" smtClean="0"/>
              <a:t>género</a:t>
            </a:r>
            <a:r>
              <a:rPr lang="en-GB" dirty="0" smtClean="0"/>
              <a:t> textual </a:t>
            </a:r>
            <a:r>
              <a:rPr lang="en-GB" dirty="0" err="1" smtClean="0"/>
              <a:t>nuevo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LO.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9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consulta</a:t>
            </a:r>
            <a:r>
              <a:rPr lang="en-GB" dirty="0" smtClean="0"/>
              <a:t> </a:t>
            </a:r>
            <a:r>
              <a:rPr lang="en-GB" dirty="0" err="1" smtClean="0"/>
              <a:t>previa</a:t>
            </a:r>
            <a:r>
              <a:rPr lang="en-GB" dirty="0" smtClean="0"/>
              <a:t> y </a:t>
            </a:r>
            <a:r>
              <a:rPr lang="en-GB" dirty="0" err="1" smtClean="0"/>
              <a:t>contextos</a:t>
            </a:r>
            <a:r>
              <a:rPr lang="en-GB" dirty="0" smtClean="0"/>
              <a:t> </a:t>
            </a:r>
            <a:r>
              <a:rPr lang="en-GB" dirty="0" err="1" smtClean="0"/>
              <a:t>jurídicos</a:t>
            </a:r>
            <a:r>
              <a:rPr lang="en-GB" dirty="0" smtClean="0"/>
              <a:t>, </a:t>
            </a:r>
            <a:r>
              <a:rPr lang="en-GB" dirty="0" err="1" smtClean="0"/>
              <a:t>hace</a:t>
            </a:r>
            <a:r>
              <a:rPr lang="en-GB" dirty="0" smtClean="0"/>
              <a:t> </a:t>
            </a:r>
            <a:r>
              <a:rPr lang="en-GB" dirty="0" err="1" smtClean="0"/>
              <a:t>falta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mejor</a:t>
            </a:r>
            <a:r>
              <a:rPr lang="en-GB" dirty="0" smtClean="0"/>
              <a:t> </a:t>
            </a:r>
            <a:r>
              <a:rPr lang="en-GB" dirty="0" err="1" smtClean="0"/>
              <a:t>definición</a:t>
            </a:r>
            <a:r>
              <a:rPr lang="en-GB" dirty="0" smtClean="0"/>
              <a:t> del </a:t>
            </a:r>
            <a:r>
              <a:rPr lang="en-GB" dirty="0" err="1" smtClean="0"/>
              <a:t>rol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contextos</a:t>
            </a:r>
            <a:r>
              <a:rPr lang="en-GB" dirty="0" smtClean="0"/>
              <a:t> </a:t>
            </a:r>
            <a:r>
              <a:rPr lang="en-GB" dirty="0" err="1" smtClean="0"/>
              <a:t>jurídicos</a:t>
            </a:r>
            <a:r>
              <a:rPr lang="en-GB" dirty="0" smtClean="0"/>
              <a:t> y medicos,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negociar</a:t>
            </a:r>
            <a:r>
              <a:rPr lang="en-GB" dirty="0" smtClean="0"/>
              <a:t> las </a:t>
            </a:r>
            <a:r>
              <a:rPr lang="en-GB" dirty="0" err="1" smtClean="0"/>
              <a:t>diferencias</a:t>
            </a:r>
            <a:r>
              <a:rPr lang="en-GB" dirty="0" smtClean="0"/>
              <a:t> </a:t>
            </a:r>
            <a:r>
              <a:rPr lang="en-GB" dirty="0" err="1" smtClean="0"/>
              <a:t>culturales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consulta</a:t>
            </a:r>
            <a:r>
              <a:rPr lang="en-GB" dirty="0" smtClean="0"/>
              <a:t> </a:t>
            </a:r>
            <a:r>
              <a:rPr lang="en-GB" dirty="0" err="1" smtClean="0"/>
              <a:t>previa</a:t>
            </a:r>
            <a:r>
              <a:rPr lang="en-GB" dirty="0" smtClean="0"/>
              <a:t>: </a:t>
            </a:r>
            <a:r>
              <a:rPr lang="en-GB" dirty="0" smtClean="0"/>
              <a:t>el </a:t>
            </a:r>
            <a:r>
              <a:rPr lang="en-GB" dirty="0" err="1" smtClean="0"/>
              <a:t>papel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se </a:t>
            </a:r>
            <a:r>
              <a:rPr lang="en-GB" dirty="0" err="1" smtClean="0"/>
              <a:t>encuentra</a:t>
            </a:r>
            <a:r>
              <a:rPr lang="en-GB" dirty="0" smtClean="0"/>
              <a:t> a </a:t>
            </a:r>
            <a:r>
              <a:rPr lang="en-GB" dirty="0" err="1" smtClean="0"/>
              <a:t>caballo</a:t>
            </a:r>
            <a:r>
              <a:rPr lang="en-GB" dirty="0" smtClean="0"/>
              <a:t> de la </a:t>
            </a:r>
            <a:r>
              <a:rPr lang="en-GB" dirty="0" err="1" smtClean="0"/>
              <a:t>prestación</a:t>
            </a:r>
            <a:r>
              <a:rPr lang="en-GB" dirty="0" smtClean="0"/>
              <a:t> de un </a:t>
            </a:r>
            <a:r>
              <a:rPr lang="en-GB" dirty="0" err="1" smtClean="0"/>
              <a:t>servicio</a:t>
            </a:r>
            <a:r>
              <a:rPr lang="en-GB" dirty="0" smtClean="0"/>
              <a:t> </a:t>
            </a:r>
            <a:r>
              <a:rPr lang="en-GB" dirty="0" err="1" smtClean="0"/>
              <a:t>público</a:t>
            </a:r>
            <a:r>
              <a:rPr lang="en-GB" dirty="0" smtClean="0"/>
              <a:t> y la </a:t>
            </a:r>
            <a:r>
              <a:rPr lang="en-GB" dirty="0" err="1" smtClean="0"/>
              <a:t>mediación</a:t>
            </a:r>
            <a:r>
              <a:rPr lang="en-GB" dirty="0" smtClean="0"/>
              <a:t> que a menudo se </a:t>
            </a:r>
            <a:r>
              <a:rPr lang="en-GB" dirty="0" err="1" smtClean="0"/>
              <a:t>requiere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negociaciones</a:t>
            </a:r>
            <a:r>
              <a:rPr lang="en-GB" dirty="0" smtClean="0"/>
              <a:t> </a:t>
            </a:r>
            <a:r>
              <a:rPr lang="en-GB" dirty="0" err="1" smtClean="0"/>
              <a:t>empresariales</a:t>
            </a:r>
            <a:r>
              <a:rPr lang="en-GB" dirty="0" smtClean="0"/>
              <a:t> o </a:t>
            </a:r>
            <a:r>
              <a:rPr lang="en-GB" dirty="0" err="1" smtClean="0"/>
              <a:t>políticas</a:t>
            </a:r>
            <a:r>
              <a:rPr lang="en-GB" dirty="0" smtClean="0"/>
              <a:t>, lo </a:t>
            </a:r>
            <a:r>
              <a:rPr lang="en-GB" dirty="0" err="1" smtClean="0"/>
              <a:t>cual</a:t>
            </a:r>
            <a:r>
              <a:rPr lang="en-GB" dirty="0" smtClean="0"/>
              <a:t> </a:t>
            </a:r>
            <a:r>
              <a:rPr lang="en-GB" dirty="0" err="1" smtClean="0"/>
              <a:t>resulta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un </a:t>
            </a:r>
            <a:r>
              <a:rPr lang="en-GB" dirty="0" err="1" smtClean="0"/>
              <a:t>conflicto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códigos</a:t>
            </a:r>
            <a:r>
              <a:rPr lang="en-GB" dirty="0" smtClean="0"/>
              <a:t> de </a:t>
            </a:r>
            <a:r>
              <a:rPr lang="en-GB" dirty="0" err="1" smtClean="0"/>
              <a:t>práctica</a:t>
            </a:r>
            <a:r>
              <a:rPr lang="en-GB" dirty="0" smtClean="0"/>
              <a:t> </a:t>
            </a:r>
            <a:r>
              <a:rPr lang="en-GB" dirty="0" err="1" smtClean="0"/>
              <a:t>respectivos</a:t>
            </a:r>
            <a:r>
              <a:rPr lang="en-GB" dirty="0" smtClean="0"/>
              <a:t>. Este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fenómeno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que se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profundizar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, </a:t>
            </a:r>
            <a:r>
              <a:rPr lang="en-GB" dirty="0" err="1" smtClean="0"/>
              <a:t>ya</a:t>
            </a:r>
            <a:r>
              <a:rPr lang="en-GB" dirty="0" smtClean="0"/>
              <a:t> que </a:t>
            </a:r>
            <a:r>
              <a:rPr lang="en-GB" dirty="0" err="1" smtClean="0"/>
              <a:t>afecta</a:t>
            </a:r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profesional</a:t>
            </a:r>
            <a:r>
              <a:rPr lang="en-GB" dirty="0" smtClean="0"/>
              <a:t> y </a:t>
            </a:r>
            <a:r>
              <a:rPr lang="en-GB" dirty="0" err="1" smtClean="0"/>
              <a:t>personalmente</a:t>
            </a:r>
            <a:r>
              <a:rPr lang="en-GB" dirty="0" smtClean="0"/>
              <a:t>.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relacionado</a:t>
            </a:r>
            <a:r>
              <a:rPr lang="en-GB" dirty="0" smtClean="0"/>
              <a:t> con </a:t>
            </a:r>
            <a:r>
              <a:rPr lang="en-GB" dirty="0" err="1" smtClean="0"/>
              <a:t>cuestiones</a:t>
            </a:r>
            <a:r>
              <a:rPr lang="en-GB" dirty="0" smtClean="0"/>
              <a:t> de </a:t>
            </a:r>
            <a:r>
              <a:rPr lang="en-GB" dirty="0" err="1" smtClean="0"/>
              <a:t>confianza</a:t>
            </a:r>
            <a:r>
              <a:rPr lang="en-GB" dirty="0" smtClean="0"/>
              <a:t>, que </a:t>
            </a:r>
            <a:r>
              <a:rPr lang="en-GB" dirty="0" err="1" smtClean="0"/>
              <a:t>tienen</a:t>
            </a:r>
            <a:r>
              <a:rPr lang="en-GB" dirty="0" smtClean="0"/>
              <a:t> un </a:t>
            </a:r>
            <a:r>
              <a:rPr lang="en-GB" dirty="0" err="1" smtClean="0"/>
              <a:t>impacto</a:t>
            </a:r>
            <a:r>
              <a:rPr lang="en-GB" dirty="0" smtClean="0"/>
              <a:t> considerable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desarrollo</a:t>
            </a:r>
            <a:r>
              <a:rPr lang="en-GB" dirty="0" smtClean="0"/>
              <a:t> de la </a:t>
            </a:r>
            <a:r>
              <a:rPr lang="en-GB" dirty="0" err="1" smtClean="0"/>
              <a:t>Consulta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32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entender</a:t>
            </a:r>
            <a:r>
              <a:rPr lang="en-GB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el </a:t>
            </a:r>
            <a:r>
              <a:rPr lang="en-GB" dirty="0" err="1"/>
              <a:t>alcance</a:t>
            </a:r>
            <a:r>
              <a:rPr lang="en-GB" dirty="0"/>
              <a:t> y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límites</a:t>
            </a:r>
            <a:r>
              <a:rPr lang="en-GB" dirty="0"/>
              <a:t> del </a:t>
            </a:r>
            <a:r>
              <a:rPr lang="en-GB" dirty="0" err="1"/>
              <a:t>papel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T/Is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derechos</a:t>
            </a:r>
            <a:r>
              <a:rPr lang="en-GB" dirty="0"/>
              <a:t> y </a:t>
            </a:r>
            <a:r>
              <a:rPr lang="en-GB" dirty="0" err="1"/>
              <a:t>responsabilidades</a:t>
            </a:r>
            <a:r>
              <a:rPr lang="en-GB" dirty="0"/>
              <a:t> de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la </a:t>
            </a:r>
            <a:r>
              <a:rPr lang="en-GB" dirty="0" err="1"/>
              <a:t>pasantía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hospital </a:t>
            </a:r>
            <a:r>
              <a:rPr lang="en-GB" dirty="0" err="1"/>
              <a:t>donde</a:t>
            </a:r>
            <a:r>
              <a:rPr lang="en-GB" dirty="0"/>
              <a:t> “</a:t>
            </a:r>
            <a:r>
              <a:rPr lang="en-GB" dirty="0" err="1"/>
              <a:t>nadie</a:t>
            </a:r>
            <a:r>
              <a:rPr lang="en-GB" dirty="0"/>
              <a:t> </a:t>
            </a:r>
            <a:r>
              <a:rPr lang="en-GB" dirty="0" err="1"/>
              <a:t>hablaba</a:t>
            </a:r>
            <a:r>
              <a:rPr lang="en-GB" dirty="0"/>
              <a:t> </a:t>
            </a:r>
            <a:r>
              <a:rPr lang="en-GB" dirty="0" err="1"/>
              <a:t>quechua</a:t>
            </a:r>
            <a:r>
              <a:rPr lang="en-GB" dirty="0"/>
              <a:t>” y la </a:t>
            </a:r>
            <a:r>
              <a:rPr lang="en-GB" dirty="0" err="1"/>
              <a:t>percepción</a:t>
            </a:r>
            <a:r>
              <a:rPr lang="en-GB" dirty="0"/>
              <a:t> general (“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castellano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vamos</a:t>
            </a:r>
            <a:r>
              <a:rPr lang="en-GB" dirty="0"/>
              <a:t> a </a:t>
            </a:r>
            <a:r>
              <a:rPr lang="en-GB" dirty="0" err="1"/>
              <a:t>entender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”)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el </a:t>
            </a:r>
            <a:r>
              <a:rPr lang="en-GB" dirty="0" err="1"/>
              <a:t>hecho</a:t>
            </a:r>
            <a:r>
              <a:rPr lang="en-GB" dirty="0"/>
              <a:t> de que,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razones</a:t>
            </a:r>
            <a:r>
              <a:rPr lang="en-GB" dirty="0"/>
              <a:t> </a:t>
            </a:r>
            <a:r>
              <a:rPr lang="en-GB" dirty="0" err="1"/>
              <a:t>históricas</a:t>
            </a:r>
            <a:r>
              <a:rPr lang="en-GB" dirty="0"/>
              <a:t> (y socio-</a:t>
            </a:r>
            <a:r>
              <a:rPr lang="en-GB" dirty="0" err="1"/>
              <a:t>económicas</a:t>
            </a:r>
            <a:r>
              <a:rPr lang="en-GB" dirty="0"/>
              <a:t>),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hablantes</a:t>
            </a:r>
            <a:r>
              <a:rPr lang="en-GB" dirty="0"/>
              <a:t> de LLOO </a:t>
            </a:r>
            <a:r>
              <a:rPr lang="en-GB" dirty="0" err="1"/>
              <a:t>prefieran</a:t>
            </a:r>
            <a:r>
              <a:rPr lang="en-GB" dirty="0"/>
              <a:t> </a:t>
            </a:r>
            <a:r>
              <a:rPr lang="en-GB" dirty="0" err="1"/>
              <a:t>comunicarse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castellano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miedo</a:t>
            </a:r>
            <a:r>
              <a:rPr lang="en-GB" dirty="0"/>
              <a:t> a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discriminados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lugar</a:t>
            </a:r>
            <a:r>
              <a:rPr lang="en-GB" dirty="0"/>
              <a:t> de contra con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servicios</a:t>
            </a:r>
            <a:r>
              <a:rPr lang="en-GB" dirty="0"/>
              <a:t> de un(a) </a:t>
            </a:r>
            <a:r>
              <a:rPr lang="en-GB" dirty="0" err="1"/>
              <a:t>intérprete</a:t>
            </a:r>
            <a:r>
              <a:rPr lang="en-GB" dirty="0"/>
              <a:t>, </a:t>
            </a:r>
            <a:r>
              <a:rPr lang="en-GB" dirty="0" err="1"/>
              <a:t>aunque</a:t>
            </a:r>
            <a:r>
              <a:rPr lang="en-GB" dirty="0"/>
              <a:t> sus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sean</a:t>
            </a:r>
            <a:r>
              <a:rPr lang="en-GB" dirty="0"/>
              <a:t> </a:t>
            </a:r>
            <a:r>
              <a:rPr lang="en-GB" dirty="0" err="1" smtClean="0"/>
              <a:t>limitados</a:t>
            </a:r>
            <a:endParaRPr lang="en-GB" dirty="0"/>
          </a:p>
          <a:p>
            <a:r>
              <a:rPr lang="en-GB" dirty="0" err="1" smtClean="0"/>
              <a:t>S</a:t>
            </a:r>
            <a:r>
              <a:rPr lang="en-GB" dirty="0" err="1" smtClean="0"/>
              <a:t>ociedad</a:t>
            </a:r>
            <a:r>
              <a:rPr lang="en-GB" dirty="0" smtClean="0"/>
              <a:t> civil: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 err="1"/>
              <a:t>críticas</a:t>
            </a:r>
            <a:r>
              <a:rPr lang="en-GB" dirty="0"/>
              <a:t> </a:t>
            </a:r>
            <a:r>
              <a:rPr lang="en-GB" dirty="0" err="1"/>
              <a:t>respecto</a:t>
            </a:r>
            <a:r>
              <a:rPr lang="en-GB" dirty="0"/>
              <a:t> al </a:t>
            </a:r>
            <a:r>
              <a:rPr lang="en-GB" dirty="0" err="1"/>
              <a:t>desempeño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intérpretes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juicio</a:t>
            </a:r>
            <a:r>
              <a:rPr lang="en-GB" dirty="0"/>
              <a:t> de </a:t>
            </a:r>
            <a:r>
              <a:rPr lang="en-GB" dirty="0" err="1"/>
              <a:t>Bagua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las </a:t>
            </a:r>
            <a:r>
              <a:rPr lang="en-GB" dirty="0" err="1"/>
              <a:t>redes</a:t>
            </a:r>
            <a:r>
              <a:rPr lang="en-GB" dirty="0"/>
              <a:t> </a:t>
            </a:r>
            <a:r>
              <a:rPr lang="en-GB" dirty="0" err="1"/>
              <a:t>sociales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 err="1"/>
              <a:t>difusión</a:t>
            </a:r>
            <a:r>
              <a:rPr lang="en-GB" dirty="0"/>
              <a:t> </a:t>
            </a:r>
            <a:r>
              <a:rPr lang="en-GB" dirty="0" err="1"/>
              <a:t>efectiva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del Estado de </a:t>
            </a:r>
            <a:r>
              <a:rPr lang="en-GB" dirty="0" err="1"/>
              <a:t>cuáles</a:t>
            </a:r>
            <a:r>
              <a:rPr lang="en-GB" dirty="0"/>
              <a:t> son sus </a:t>
            </a:r>
            <a:r>
              <a:rPr lang="en-GB" dirty="0" err="1" smtClean="0"/>
              <a:t>objetivos</a:t>
            </a:r>
            <a:endParaRPr lang="en-GB" dirty="0" smtClean="0"/>
          </a:p>
          <a:p>
            <a:r>
              <a:rPr lang="en-GB" dirty="0" smtClean="0"/>
              <a:t>No obstante, </a:t>
            </a:r>
            <a:r>
              <a:rPr lang="en-GB" dirty="0" err="1" smtClean="0"/>
              <a:t>ya</a:t>
            </a:r>
            <a:r>
              <a:rPr lang="en-GB" dirty="0" smtClean="0"/>
              <a:t> ha </a:t>
            </a:r>
            <a:r>
              <a:rPr lang="en-GB" dirty="0" err="1" smtClean="0"/>
              <a:t>habido</a:t>
            </a:r>
            <a:r>
              <a:rPr lang="en-GB" dirty="0" smtClean="0"/>
              <a:t> </a:t>
            </a:r>
            <a:r>
              <a:rPr lang="en-GB" dirty="0" err="1" smtClean="0"/>
              <a:t>logros</a:t>
            </a:r>
            <a:r>
              <a:rPr lang="en-GB" dirty="0" smtClean="0"/>
              <a:t>. </a:t>
            </a:r>
            <a:r>
              <a:rPr lang="en-GB" dirty="0" err="1" smtClean="0"/>
              <a:t>Ej</a:t>
            </a:r>
            <a:r>
              <a:rPr lang="en-GB" dirty="0" smtClean="0"/>
              <a:t>.: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La </a:t>
            </a:r>
            <a:r>
              <a:rPr lang="en-GB" dirty="0" err="1" smtClean="0"/>
              <a:t>colaboración</a:t>
            </a:r>
            <a:r>
              <a:rPr lang="en-GB" dirty="0" smtClean="0"/>
              <a:t> del </a:t>
            </a:r>
            <a:r>
              <a:rPr lang="en-GB" dirty="0" err="1" smtClean="0"/>
              <a:t>estamento</a:t>
            </a:r>
            <a:r>
              <a:rPr lang="en-GB" dirty="0" smtClean="0"/>
              <a:t> judicial con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juicio</a:t>
            </a:r>
            <a:r>
              <a:rPr lang="en-GB" dirty="0" smtClean="0"/>
              <a:t> de </a:t>
            </a:r>
            <a:r>
              <a:rPr lang="en-GB" dirty="0" err="1" smtClean="0"/>
              <a:t>Bagua</a:t>
            </a:r>
            <a:r>
              <a:rPr lang="en-GB" dirty="0" smtClean="0"/>
              <a:t>, </a:t>
            </a:r>
            <a:r>
              <a:rPr lang="en-GB" dirty="0" err="1" smtClean="0"/>
              <a:t>tras</a:t>
            </a:r>
            <a:r>
              <a:rPr lang="en-GB" dirty="0" smtClean="0"/>
              <a:t> la </a:t>
            </a:r>
            <a:r>
              <a:rPr lang="en-GB" dirty="0" err="1" smtClean="0"/>
              <a:t>falta</a:t>
            </a:r>
            <a:r>
              <a:rPr lang="en-GB" dirty="0" smtClean="0"/>
              <a:t> de </a:t>
            </a:r>
            <a:r>
              <a:rPr lang="en-GB" dirty="0" err="1" smtClean="0"/>
              <a:t>comprensión</a:t>
            </a:r>
            <a:r>
              <a:rPr lang="en-GB" dirty="0" smtClean="0"/>
              <a:t> </a:t>
            </a:r>
            <a:r>
              <a:rPr lang="en-GB" dirty="0" err="1" smtClean="0"/>
              <a:t>inicial</a:t>
            </a:r>
            <a:r>
              <a:rPr lang="en-GB" dirty="0" smtClean="0"/>
              <a:t> de sus </a:t>
            </a:r>
            <a:r>
              <a:rPr lang="en-GB" dirty="0" err="1" smtClean="0"/>
              <a:t>funciones</a:t>
            </a:r>
            <a:r>
              <a:rPr lang="en-GB" dirty="0" smtClean="0"/>
              <a:t> y </a:t>
            </a:r>
            <a:r>
              <a:rPr lang="en-GB" dirty="0" err="1" smtClean="0"/>
              <a:t>competencias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La existencia de fichas </a:t>
            </a:r>
            <a:r>
              <a:rPr lang="es-ES" dirty="0"/>
              <a:t>de registro civil para el </a:t>
            </a:r>
            <a:r>
              <a:rPr lang="es-ES" dirty="0" smtClean="0"/>
              <a:t>RENIEC en </a:t>
            </a:r>
            <a:r>
              <a:rPr lang="es-ES" dirty="0" err="1" smtClean="0"/>
              <a:t>jaqaru</a:t>
            </a:r>
            <a:r>
              <a:rPr lang="es-ES" dirty="0" smtClean="0"/>
              <a:t> </a:t>
            </a:r>
            <a:r>
              <a:rPr lang="es-ES" dirty="0" err="1" smtClean="0"/>
              <a:t>awajún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/>
              <a:t>que </a:t>
            </a:r>
            <a:r>
              <a:rPr lang="es-ES" dirty="0" smtClean="0"/>
              <a:t>se </a:t>
            </a:r>
            <a:r>
              <a:rPr lang="es-ES" dirty="0"/>
              <a:t>utilizan </a:t>
            </a:r>
            <a:r>
              <a:rPr lang="en-GB" dirty="0" err="1" smtClean="0"/>
              <a:t>en</a:t>
            </a:r>
            <a:r>
              <a:rPr lang="en-GB" dirty="0" smtClean="0"/>
              <a:t> las zonas de </a:t>
            </a:r>
            <a:r>
              <a:rPr lang="en-GB" dirty="0" err="1" smtClean="0"/>
              <a:t>predominio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El </a:t>
            </a:r>
            <a:r>
              <a:rPr lang="en-GB" dirty="0" err="1" smtClean="0"/>
              <a:t>precedente</a:t>
            </a:r>
            <a:r>
              <a:rPr lang="en-GB" dirty="0" smtClean="0"/>
              <a:t> </a:t>
            </a:r>
            <a:r>
              <a:rPr lang="en-GB" dirty="0" err="1" smtClean="0"/>
              <a:t>histórico</a:t>
            </a:r>
            <a:r>
              <a:rPr lang="en-GB" dirty="0" smtClean="0"/>
              <a:t> de la </a:t>
            </a:r>
            <a:r>
              <a:rPr lang="en-GB" dirty="0" err="1" smtClean="0"/>
              <a:t>emisión</a:t>
            </a:r>
            <a:r>
              <a:rPr lang="en-GB" dirty="0" smtClean="0"/>
              <a:t> de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sentencia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aimara</a:t>
            </a:r>
            <a:r>
              <a:rPr lang="en-GB" dirty="0" smtClean="0"/>
              <a:t> (</a:t>
            </a:r>
            <a:r>
              <a:rPr lang="en-GB" dirty="0" err="1" smtClean="0"/>
              <a:t>en</a:t>
            </a:r>
            <a:r>
              <a:rPr lang="en-GB" dirty="0" smtClean="0"/>
              <a:t> Puno)</a:t>
            </a:r>
          </a:p>
          <a:p>
            <a:pPr marL="628650" lvl="1" indent="-171450">
              <a:buFontTx/>
              <a:buChar char="-"/>
            </a:pPr>
            <a:endParaRPr lang="en-GB" dirty="0" smtClean="0"/>
          </a:p>
          <a:p>
            <a:pPr marL="628650" lvl="1" indent="-171450">
              <a:buFontTx/>
              <a:buChar char="-"/>
            </a:pPr>
            <a:endParaRPr lang="en-GB" dirty="0"/>
          </a:p>
          <a:p>
            <a:pPr marL="628650" lvl="1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1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3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0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7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3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7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3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3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2055-44D9-4129-9BC9-A4FFBFDF4EAB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A2B6-C5DC-4019-9F63-846F2ADE8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1174"/>
            <a:ext cx="9144000" cy="2616591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¿</a:t>
            </a:r>
            <a:r>
              <a:rPr lang="es-ES" sz="3600" b="1" dirty="0"/>
              <a:t>Traduciendo culturas? Perspectivas sobre el rol de los traductores e intérpretes indígenas en el </a:t>
            </a:r>
            <a:r>
              <a:rPr lang="es-ES" sz="3600" b="1" dirty="0" smtClean="0"/>
              <a:t>Perú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4713"/>
            <a:ext cx="9144000" cy="1871003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pPr algn="r"/>
            <a:r>
              <a:rPr lang="en-GB" sz="3800" dirty="0" smtClean="0"/>
              <a:t>Raquel de Pedro Ricoy</a:t>
            </a:r>
          </a:p>
          <a:p>
            <a:pPr algn="r"/>
            <a:r>
              <a:rPr lang="en-GB" sz="3800" dirty="0" smtClean="0"/>
              <a:t>Centre for Translation and Interpreting Studies in Scotland</a:t>
            </a:r>
          </a:p>
          <a:p>
            <a:pPr algn="r"/>
            <a:r>
              <a:rPr lang="en-GB" sz="3800" dirty="0" smtClean="0"/>
              <a:t>Heriot-Watt University, </a:t>
            </a:r>
            <a:r>
              <a:rPr lang="en-GB" sz="3800" dirty="0" err="1" smtClean="0"/>
              <a:t>Edimburgo</a:t>
            </a:r>
            <a:r>
              <a:rPr lang="en-GB" sz="3800" dirty="0" smtClean="0"/>
              <a:t> (</a:t>
            </a:r>
            <a:r>
              <a:rPr lang="en-GB" sz="3800" dirty="0" err="1" smtClean="0"/>
              <a:t>Reino</a:t>
            </a:r>
            <a:r>
              <a:rPr lang="en-GB" sz="3800" dirty="0" smtClean="0"/>
              <a:t> </a:t>
            </a:r>
            <a:r>
              <a:rPr lang="en-GB" sz="3800" dirty="0" err="1" smtClean="0"/>
              <a:t>Unido</a:t>
            </a:r>
            <a:r>
              <a:rPr lang="en-GB" sz="3800" dirty="0" smtClean="0"/>
              <a:t>)</a:t>
            </a:r>
            <a:endParaRPr lang="en-GB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Resultados</a:t>
            </a:r>
            <a:r>
              <a:rPr lang="en-GB" b="1" dirty="0" smtClean="0"/>
              <a:t> de la </a:t>
            </a:r>
            <a:r>
              <a:rPr lang="en-GB" b="1" dirty="0" err="1" smtClean="0"/>
              <a:t>investigación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Formación</a:t>
            </a:r>
            <a:r>
              <a:rPr lang="en-GB" dirty="0" smtClean="0"/>
              <a:t> de </a:t>
            </a:r>
            <a:r>
              <a:rPr lang="en-GB" dirty="0" err="1" smtClean="0"/>
              <a:t>traductores</a:t>
            </a:r>
            <a:r>
              <a:rPr lang="en-GB" dirty="0" smtClean="0"/>
              <a:t> e </a:t>
            </a:r>
            <a:r>
              <a:rPr lang="en-GB" dirty="0" err="1" smtClean="0"/>
              <a:t>intérpretes</a:t>
            </a:r>
            <a:endParaRPr lang="en-GB" dirty="0" smtClean="0"/>
          </a:p>
          <a:p>
            <a:r>
              <a:rPr lang="en-GB" dirty="0" err="1" smtClean="0"/>
              <a:t>Práctica</a:t>
            </a:r>
            <a:r>
              <a:rPr lang="en-GB" dirty="0" smtClean="0"/>
              <a:t> de la </a:t>
            </a:r>
            <a:r>
              <a:rPr lang="en-GB" dirty="0" err="1" smtClean="0"/>
              <a:t>traducción</a:t>
            </a:r>
            <a:endParaRPr lang="en-GB" dirty="0" smtClean="0"/>
          </a:p>
          <a:p>
            <a:r>
              <a:rPr lang="en-GB" dirty="0" err="1" smtClean="0"/>
              <a:t>Práctica</a:t>
            </a:r>
            <a:r>
              <a:rPr lang="en-GB" dirty="0" smtClean="0"/>
              <a:t> de la </a:t>
            </a:r>
            <a:r>
              <a:rPr lang="en-GB" dirty="0" err="1" smtClean="0"/>
              <a:t>interpretación</a:t>
            </a:r>
            <a:endParaRPr lang="en-GB" dirty="0" smtClean="0"/>
          </a:p>
          <a:p>
            <a:r>
              <a:rPr lang="en-GB" dirty="0" err="1" smtClean="0"/>
              <a:t>Socialización</a:t>
            </a:r>
            <a:r>
              <a:rPr lang="en-GB" dirty="0" smtClean="0"/>
              <a:t> del </a:t>
            </a:r>
            <a:r>
              <a:rPr lang="en-GB" dirty="0" err="1" smtClean="0"/>
              <a:t>rol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traductores</a:t>
            </a:r>
            <a:r>
              <a:rPr lang="en-GB" dirty="0" smtClean="0"/>
              <a:t> e </a:t>
            </a:r>
            <a:r>
              <a:rPr lang="en-GB" dirty="0" err="1" smtClean="0"/>
              <a:t>intérpretes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90" y="1420837"/>
            <a:ext cx="432633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Formación</a:t>
            </a:r>
            <a:r>
              <a:rPr lang="en-GB" b="1" dirty="0" smtClean="0"/>
              <a:t> </a:t>
            </a:r>
            <a:r>
              <a:rPr lang="en-GB" b="1" dirty="0"/>
              <a:t>de </a:t>
            </a:r>
            <a:r>
              <a:rPr lang="en-GB" b="1" dirty="0" err="1"/>
              <a:t>traductores</a:t>
            </a:r>
            <a:r>
              <a:rPr lang="en-GB" b="1" dirty="0"/>
              <a:t> e </a:t>
            </a:r>
            <a:r>
              <a:rPr lang="en-GB" b="1" dirty="0" err="1"/>
              <a:t>intérpretes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43820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Prioridades estatales:</a:t>
            </a:r>
          </a:p>
          <a:p>
            <a:pPr lvl="1"/>
            <a:r>
              <a:rPr lang="es-ES" dirty="0"/>
              <a:t>Proporcionar cobertura a las necesidades de </a:t>
            </a:r>
            <a:r>
              <a:rPr lang="es-ES" dirty="0" smtClean="0"/>
              <a:t>mediación</a:t>
            </a:r>
          </a:p>
          <a:p>
            <a:pPr marL="457200" lvl="1" indent="0">
              <a:buNone/>
            </a:pPr>
            <a:r>
              <a:rPr lang="es-ES" dirty="0" smtClean="0"/>
              <a:t>   lingüística </a:t>
            </a:r>
            <a:r>
              <a:rPr lang="es-ES" dirty="0"/>
              <a:t>y cultural derivadas de las estipulaciones recogidas en la </a:t>
            </a:r>
            <a:r>
              <a:rPr lang="es-ES" dirty="0" smtClean="0"/>
              <a:t>legislación</a:t>
            </a:r>
            <a:endParaRPr lang="es-ES" dirty="0"/>
          </a:p>
          <a:p>
            <a:pPr lvl="1"/>
            <a:r>
              <a:rPr lang="es-ES" dirty="0"/>
              <a:t>Promover los derechos </a:t>
            </a:r>
            <a:r>
              <a:rPr lang="es-ES" dirty="0" smtClean="0"/>
              <a:t>lingüísticos</a:t>
            </a:r>
            <a:endParaRPr lang="es-ES" dirty="0" smtClean="0"/>
          </a:p>
          <a:p>
            <a:r>
              <a:rPr lang="es-ES" dirty="0" smtClean="0"/>
              <a:t>Prioridades de los participantes en los cursos:</a:t>
            </a:r>
          </a:p>
          <a:p>
            <a:pPr lvl="1"/>
            <a:r>
              <a:rPr lang="es-ES" dirty="0" smtClean="0"/>
              <a:t>Visibilizar y revitalizar sus lenguas y sus culturas</a:t>
            </a:r>
          </a:p>
          <a:p>
            <a:pPr lvl="1"/>
            <a:r>
              <a:rPr lang="es-ES" dirty="0" smtClean="0"/>
              <a:t>Asistir a los miembros de sus comunidades lingüísticas en sus tratos con las instituciones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			→ </a:t>
            </a:r>
            <a:r>
              <a:rPr lang="es-ES" dirty="0" smtClean="0"/>
              <a:t>¿Profesionalización?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			→ </a:t>
            </a:r>
            <a:r>
              <a:rPr lang="es-ES" dirty="0" smtClean="0"/>
              <a:t>Dualidad </a:t>
            </a:r>
            <a:r>
              <a:rPr lang="es-ES" dirty="0" smtClean="0"/>
              <a:t>del rol de los traductores e intérpretes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82" y="1282724"/>
            <a:ext cx="292027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Práctica</a:t>
            </a:r>
            <a:r>
              <a:rPr lang="en-GB" b="1" dirty="0" smtClean="0"/>
              <a:t> </a:t>
            </a:r>
            <a:r>
              <a:rPr lang="en-GB" b="1" dirty="0"/>
              <a:t>de la </a:t>
            </a:r>
            <a:r>
              <a:rPr lang="en-GB" b="1" dirty="0" err="1"/>
              <a:t>traducción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Conflicto</a:t>
            </a:r>
            <a:r>
              <a:rPr lang="en-GB" dirty="0" smtClean="0"/>
              <a:t> de </a:t>
            </a:r>
            <a:r>
              <a:rPr lang="en-GB" dirty="0" err="1" smtClean="0"/>
              <a:t>tradiciones</a:t>
            </a:r>
            <a:r>
              <a:rPr lang="en-GB" dirty="0" smtClean="0"/>
              <a:t>: oral </a:t>
            </a:r>
            <a:r>
              <a:rPr lang="en-GB" i="1" dirty="0" smtClean="0"/>
              <a:t>vs. </a:t>
            </a:r>
            <a:r>
              <a:rPr lang="en-GB" dirty="0" err="1" smtClean="0"/>
              <a:t>escrita</a:t>
            </a:r>
            <a:endParaRPr lang="en-GB" dirty="0"/>
          </a:p>
          <a:p>
            <a:r>
              <a:rPr lang="en-GB" dirty="0" err="1" smtClean="0"/>
              <a:t>Asimetría</a:t>
            </a:r>
            <a:r>
              <a:rPr lang="en-GB" dirty="0" smtClean="0"/>
              <a:t> de </a:t>
            </a:r>
            <a:r>
              <a:rPr lang="en-GB" dirty="0" err="1" smtClean="0"/>
              <a:t>convenciones</a:t>
            </a:r>
            <a:r>
              <a:rPr lang="en-GB" dirty="0" smtClean="0"/>
              <a:t> </a:t>
            </a:r>
            <a:r>
              <a:rPr lang="en-GB" dirty="0" err="1" smtClean="0"/>
              <a:t>discursivas</a:t>
            </a:r>
            <a:r>
              <a:rPr lang="en-GB" dirty="0" smtClean="0"/>
              <a:t> y </a:t>
            </a:r>
            <a:r>
              <a:rPr lang="en-GB" dirty="0" err="1" smtClean="0"/>
              <a:t>genérico-textuales</a:t>
            </a:r>
            <a:endParaRPr lang="en-GB" dirty="0" smtClean="0"/>
          </a:p>
          <a:p>
            <a:r>
              <a:rPr lang="en-GB" dirty="0" err="1" smtClean="0"/>
              <a:t>Asimetría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función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textos</a:t>
            </a:r>
            <a:r>
              <a:rPr lang="en-GB" dirty="0" smtClean="0"/>
              <a:t> </a:t>
            </a:r>
            <a:r>
              <a:rPr lang="en-GB" dirty="0" err="1" smtClean="0"/>
              <a:t>jurídicos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vinculante</a:t>
            </a:r>
            <a:r>
              <a:rPr lang="en-GB" dirty="0" smtClean="0"/>
              <a:t> </a:t>
            </a:r>
            <a:r>
              <a:rPr lang="en-GB" i="1" dirty="0" smtClean="0"/>
              <a:t>vs</a:t>
            </a:r>
            <a:r>
              <a:rPr lang="en-GB" i="1" dirty="0" smtClean="0"/>
              <a:t>. </a:t>
            </a:r>
            <a:r>
              <a:rPr lang="en-GB" dirty="0" err="1" smtClean="0"/>
              <a:t>simbólica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→ ¿</a:t>
            </a:r>
            <a:r>
              <a:rPr lang="en-GB" dirty="0" err="1" smtClean="0"/>
              <a:t>Neocolonialismo</a:t>
            </a:r>
            <a:r>
              <a:rPr lang="en-GB" dirty="0" smtClean="0"/>
              <a:t>? / </a:t>
            </a:r>
            <a:r>
              <a:rPr lang="en-GB" dirty="0" smtClean="0"/>
              <a:t>¿Resistencia?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298" y="1250328"/>
            <a:ext cx="3137702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Práctica</a:t>
            </a:r>
            <a:r>
              <a:rPr lang="en-GB" b="1" dirty="0" smtClean="0"/>
              <a:t> </a:t>
            </a:r>
            <a:r>
              <a:rPr lang="en-GB" b="1" dirty="0"/>
              <a:t>de la </a:t>
            </a:r>
            <a:r>
              <a:rPr lang="en-GB" b="1" dirty="0" err="1"/>
              <a:t>interpretación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/>
          <a:lstStyle/>
          <a:p>
            <a:r>
              <a:rPr lang="en-GB" dirty="0" err="1" smtClean="0"/>
              <a:t>Conflictos</a:t>
            </a:r>
            <a:r>
              <a:rPr lang="en-GB" dirty="0" smtClean="0"/>
              <a:t>: </a:t>
            </a:r>
          </a:p>
          <a:p>
            <a:pPr lvl="1"/>
            <a:r>
              <a:rPr lang="en-GB" dirty="0" err="1" smtClean="0"/>
              <a:t>neutralidad</a:t>
            </a:r>
            <a:r>
              <a:rPr lang="en-GB" dirty="0" smtClean="0"/>
              <a:t> </a:t>
            </a:r>
            <a:r>
              <a:rPr lang="en-GB" i="1" dirty="0" smtClean="0"/>
              <a:t>vs. </a:t>
            </a:r>
            <a:r>
              <a:rPr lang="en-GB" dirty="0" err="1" smtClean="0"/>
              <a:t>posicionamiento</a:t>
            </a:r>
            <a:endParaRPr lang="en-GB" dirty="0" smtClean="0"/>
          </a:p>
          <a:p>
            <a:pPr lvl="1"/>
            <a:r>
              <a:rPr lang="en-GB" dirty="0" err="1" smtClean="0"/>
              <a:t>tradiciones</a:t>
            </a:r>
            <a:r>
              <a:rPr lang="en-GB" dirty="0" smtClean="0"/>
              <a:t> y </a:t>
            </a:r>
            <a:r>
              <a:rPr lang="en-GB" dirty="0" err="1" smtClean="0"/>
              <a:t>creencias</a:t>
            </a:r>
            <a:r>
              <a:rPr lang="en-GB" dirty="0" smtClean="0"/>
              <a:t> (“lo occidental” </a:t>
            </a:r>
            <a:r>
              <a:rPr lang="en-GB" i="1" dirty="0" smtClean="0"/>
              <a:t>vs. </a:t>
            </a:r>
            <a:r>
              <a:rPr lang="en-GB" dirty="0" smtClean="0"/>
              <a:t>“lo </a:t>
            </a:r>
            <a:r>
              <a:rPr lang="en-GB" dirty="0" err="1" smtClean="0"/>
              <a:t>indígena</a:t>
            </a:r>
            <a:r>
              <a:rPr lang="en-GB" dirty="0" smtClean="0"/>
              <a:t>”)</a:t>
            </a:r>
          </a:p>
          <a:p>
            <a:pPr lvl="1"/>
            <a:r>
              <a:rPr lang="en-GB" dirty="0" err="1"/>
              <a:t>c</a:t>
            </a:r>
            <a:r>
              <a:rPr lang="en-GB" dirty="0" err="1" smtClean="0"/>
              <a:t>ódigos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ética</a:t>
            </a:r>
            <a:r>
              <a:rPr lang="en-GB" dirty="0" smtClean="0"/>
              <a:t> </a:t>
            </a:r>
            <a:r>
              <a:rPr lang="en-GB" dirty="0" err="1" smtClean="0"/>
              <a:t>profesional</a:t>
            </a:r>
            <a:r>
              <a:rPr lang="en-GB" dirty="0" smtClean="0"/>
              <a:t> (e.g</a:t>
            </a:r>
            <a:r>
              <a:rPr lang="en-GB" dirty="0" smtClean="0"/>
              <a:t>.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procesos</a:t>
            </a:r>
            <a:r>
              <a:rPr lang="en-GB" dirty="0" smtClean="0"/>
              <a:t> de </a:t>
            </a:r>
            <a:r>
              <a:rPr lang="en-GB" dirty="0" err="1" smtClean="0"/>
              <a:t>Consulta</a:t>
            </a:r>
            <a:r>
              <a:rPr lang="en-GB" dirty="0" smtClean="0"/>
              <a:t> Previa)</a:t>
            </a:r>
          </a:p>
          <a:p>
            <a:r>
              <a:rPr lang="en-GB" dirty="0" err="1" smtClean="0"/>
              <a:t>Confianza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parte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interlocutores</a:t>
            </a:r>
            <a:r>
              <a:rPr lang="en-GB" dirty="0" smtClean="0"/>
              <a:t> </a:t>
            </a:r>
            <a:r>
              <a:rPr lang="en-GB" dirty="0" err="1" smtClean="0"/>
              <a:t>primarios</a:t>
            </a:r>
            <a:endParaRPr lang="en-GB" dirty="0" smtClean="0"/>
          </a:p>
          <a:p>
            <a:r>
              <a:rPr lang="en-GB" dirty="0" err="1" smtClean="0"/>
              <a:t>Asimetría</a:t>
            </a:r>
            <a:r>
              <a:rPr lang="en-GB" dirty="0" smtClean="0"/>
              <a:t> de </a:t>
            </a:r>
            <a:r>
              <a:rPr lang="en-GB" dirty="0" err="1" smtClean="0"/>
              <a:t>convenciones</a:t>
            </a:r>
            <a:r>
              <a:rPr lang="en-GB" dirty="0" smtClean="0"/>
              <a:t> </a:t>
            </a:r>
            <a:r>
              <a:rPr lang="en-GB" dirty="0" err="1" smtClean="0"/>
              <a:t>comunicativas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461" y="1285352"/>
            <a:ext cx="344453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Socialización</a:t>
            </a:r>
            <a:r>
              <a:rPr lang="en-GB" b="1" dirty="0" smtClean="0"/>
              <a:t> </a:t>
            </a:r>
            <a:r>
              <a:rPr lang="en-GB" b="1" dirty="0"/>
              <a:t>del </a:t>
            </a:r>
            <a:r>
              <a:rPr lang="en-GB" b="1" dirty="0" err="1"/>
              <a:t>rol</a:t>
            </a:r>
            <a:r>
              <a:rPr lang="en-GB" b="1" dirty="0"/>
              <a:t> de </a:t>
            </a:r>
            <a:r>
              <a:rPr lang="en-GB" b="1" dirty="0" err="1"/>
              <a:t>los</a:t>
            </a:r>
            <a:r>
              <a:rPr lang="en-GB" b="1" dirty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traductores</a:t>
            </a:r>
            <a:r>
              <a:rPr lang="en-GB" b="1" dirty="0" smtClean="0"/>
              <a:t> </a:t>
            </a:r>
            <a:r>
              <a:rPr lang="en-GB" b="1" dirty="0"/>
              <a:t>e </a:t>
            </a:r>
            <a:r>
              <a:rPr lang="en-GB" b="1" dirty="0" err="1" smtClean="0"/>
              <a:t>intérpretes</a:t>
            </a:r>
            <a:r>
              <a:rPr lang="en-GB" b="1" dirty="0" smtClean="0"/>
              <a:t> </a:t>
            </a:r>
            <a:r>
              <a:rPr lang="en-GB" b="1" dirty="0" err="1" smtClean="0"/>
              <a:t>indígenas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Creación</a:t>
            </a:r>
            <a:r>
              <a:rPr lang="en-GB" dirty="0" smtClean="0"/>
              <a:t> de </a:t>
            </a:r>
            <a:r>
              <a:rPr lang="en-GB" dirty="0" err="1" smtClean="0"/>
              <a:t>conciencia</a:t>
            </a:r>
            <a:r>
              <a:rPr lang="en-GB" dirty="0" smtClean="0"/>
              <a:t> entre:</a:t>
            </a:r>
          </a:p>
          <a:p>
            <a:pPr lvl="1"/>
            <a:r>
              <a:rPr lang="en-GB" dirty="0" err="1"/>
              <a:t>l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usuarios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servicios</a:t>
            </a:r>
            <a:r>
              <a:rPr lang="en-GB" dirty="0" smtClean="0"/>
              <a:t> de </a:t>
            </a:r>
            <a:r>
              <a:rPr lang="en-GB" dirty="0" err="1" smtClean="0"/>
              <a:t>traducción</a:t>
            </a:r>
            <a:r>
              <a:rPr lang="en-GB" dirty="0" smtClean="0"/>
              <a:t> e </a:t>
            </a:r>
            <a:r>
              <a:rPr lang="en-GB" dirty="0" err="1" smtClean="0"/>
              <a:t>interpretación</a:t>
            </a:r>
            <a:endParaRPr lang="en-GB" dirty="0" smtClean="0"/>
          </a:p>
          <a:p>
            <a:pPr lvl="2"/>
            <a:r>
              <a:rPr lang="en-GB" dirty="0" err="1" smtClean="0"/>
              <a:t>expectativas</a:t>
            </a:r>
            <a:r>
              <a:rPr lang="en-GB" dirty="0" smtClean="0"/>
              <a:t> </a:t>
            </a:r>
            <a:r>
              <a:rPr lang="en-GB" dirty="0" err="1" smtClean="0"/>
              <a:t>respecto</a:t>
            </a:r>
            <a:r>
              <a:rPr lang="en-GB" dirty="0" smtClean="0"/>
              <a:t> al </a:t>
            </a:r>
            <a:r>
              <a:rPr lang="en-GB" dirty="0" err="1" smtClean="0"/>
              <a:t>desempeño</a:t>
            </a:r>
            <a:r>
              <a:rPr lang="en-GB" dirty="0" smtClean="0"/>
              <a:t> </a:t>
            </a:r>
            <a:r>
              <a:rPr lang="en-GB" dirty="0" err="1" smtClean="0"/>
              <a:t>profesional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traductores</a:t>
            </a:r>
            <a:r>
              <a:rPr lang="en-GB" dirty="0" smtClean="0"/>
              <a:t> e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indígenas</a:t>
            </a:r>
            <a:endParaRPr lang="en-GB" dirty="0" smtClean="0"/>
          </a:p>
          <a:p>
            <a:pPr lvl="2"/>
            <a:r>
              <a:rPr lang="en-GB" dirty="0" err="1" smtClean="0"/>
              <a:t>derechos</a:t>
            </a:r>
            <a:r>
              <a:rPr lang="en-GB" dirty="0" smtClean="0"/>
              <a:t> y </a:t>
            </a:r>
            <a:r>
              <a:rPr lang="en-GB" dirty="0" err="1" smtClean="0"/>
              <a:t>responsabilidades</a:t>
            </a:r>
            <a:endParaRPr lang="en-GB" dirty="0" smtClean="0"/>
          </a:p>
          <a:p>
            <a:pPr lvl="1"/>
            <a:r>
              <a:rPr lang="en-GB" dirty="0"/>
              <a:t>l</a:t>
            </a:r>
            <a:r>
              <a:rPr lang="en-GB" dirty="0" smtClean="0"/>
              <a:t>a </a:t>
            </a:r>
            <a:r>
              <a:rPr lang="en-GB" dirty="0" err="1" smtClean="0"/>
              <a:t>sociedad</a:t>
            </a:r>
            <a:r>
              <a:rPr lang="en-GB" dirty="0" smtClean="0"/>
              <a:t> civil</a:t>
            </a:r>
          </a:p>
          <a:p>
            <a:pPr lvl="2"/>
            <a:r>
              <a:rPr lang="en-GB" dirty="0" err="1" smtClean="0"/>
              <a:t>percepciones</a:t>
            </a:r>
            <a:r>
              <a:rPr lang="en-GB" dirty="0" smtClean="0"/>
              <a:t> del </a:t>
            </a:r>
            <a:r>
              <a:rPr lang="en-GB" dirty="0" err="1" smtClean="0"/>
              <a:t>desempeño</a:t>
            </a:r>
            <a:r>
              <a:rPr lang="en-GB" dirty="0" smtClean="0"/>
              <a:t> </a:t>
            </a:r>
            <a:r>
              <a:rPr lang="en-GB" dirty="0" err="1" smtClean="0"/>
              <a:t>profesional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traductores</a:t>
            </a:r>
            <a:r>
              <a:rPr lang="en-GB" dirty="0" smtClean="0"/>
              <a:t> e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indígenas</a:t>
            </a:r>
            <a:endParaRPr lang="en-GB" dirty="0" smtClean="0"/>
          </a:p>
          <a:p>
            <a:pPr lvl="2"/>
            <a:r>
              <a:rPr lang="en-GB" dirty="0" err="1"/>
              <a:t>p</a:t>
            </a:r>
            <a:r>
              <a:rPr lang="en-GB" dirty="0" err="1" smtClean="0"/>
              <a:t>ercepciones</a:t>
            </a:r>
            <a:r>
              <a:rPr lang="en-GB" dirty="0" smtClean="0"/>
              <a:t> de la </a:t>
            </a:r>
            <a:r>
              <a:rPr lang="en-GB" dirty="0" err="1" smtClean="0"/>
              <a:t>intervención</a:t>
            </a:r>
            <a:r>
              <a:rPr lang="en-GB" dirty="0" smtClean="0"/>
              <a:t> </a:t>
            </a:r>
            <a:r>
              <a:rPr lang="en-GB" dirty="0" err="1" smtClean="0"/>
              <a:t>estatal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provisión</a:t>
            </a:r>
            <a:r>
              <a:rPr lang="en-GB" dirty="0" smtClean="0"/>
              <a:t> de </a:t>
            </a:r>
            <a:r>
              <a:rPr lang="en-GB" dirty="0" err="1" smtClean="0"/>
              <a:t>servicios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948" y="1237957"/>
            <a:ext cx="381905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961</Words>
  <Application>Microsoft Office PowerPoint</Application>
  <PresentationFormat>Widescreen</PresentationFormat>
  <Paragraphs>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¿Traduciendo culturas? Perspectivas sobre el rol de los traductores e intérpretes indígenas en el Perú</vt:lpstr>
      <vt:lpstr>Resultados de la investigación</vt:lpstr>
      <vt:lpstr> Formación de traductores e intérpretes </vt:lpstr>
      <vt:lpstr> Práctica de la traducción </vt:lpstr>
      <vt:lpstr> Práctica de la interpretación </vt:lpstr>
      <vt:lpstr>   Socialización del rol de los  traductores e intérpretes indígenas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de Pedro</dc:creator>
  <cp:lastModifiedBy>Raquel de Pedro</cp:lastModifiedBy>
  <cp:revision>38</cp:revision>
  <dcterms:created xsi:type="dcterms:W3CDTF">2016-03-15T23:32:16Z</dcterms:created>
  <dcterms:modified xsi:type="dcterms:W3CDTF">2016-03-17T23:03:08Z</dcterms:modified>
</cp:coreProperties>
</file>