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57" r:id="rId3"/>
    <p:sldId id="258" r:id="rId4"/>
    <p:sldId id="259" r:id="rId5"/>
    <p:sldId id="262" r:id="rId6"/>
    <p:sldId id="260" r:id="rId7"/>
    <p:sldId id="263" r:id="rId8"/>
    <p:sldId id="273" r:id="rId9"/>
    <p:sldId id="272" r:id="rId10"/>
    <p:sldId id="264" r:id="rId11"/>
    <p:sldId id="266" r:id="rId12"/>
    <p:sldId id="270" r:id="rId13"/>
    <p:sldId id="274" r:id="rId14"/>
    <p:sldId id="261" r:id="rId15"/>
    <p:sldId id="269" r:id="rId16"/>
    <p:sldId id="268"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404" y="-1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mola\Dropbox\Manchester\analysis\excel\Manchester%20and%20Salford%20Enumeration%20177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omola\Dropbox\Manchester\analysis\excel\Manchester%20and%20Salford%20Enumeration%20177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plotArea>
      <c:layout/>
      <c:barChart>
        <c:barDir val="bar"/>
        <c:grouping val="clustered"/>
        <c:ser>
          <c:idx val="0"/>
          <c:order val="0"/>
          <c:tx>
            <c:strRef>
              <c:f>'model age structures'!$I$59:$I$60</c:f>
              <c:strCache>
                <c:ptCount val="1"/>
                <c:pt idx="0">
                  <c:v>for population pyramids Manchester</c:v>
                </c:pt>
              </c:strCache>
            </c:strRef>
          </c:tx>
          <c:cat>
            <c:numRef>
              <c:f>'model age structures'!$H$62:$H$82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'model age structures'!$I$62:$I$79</c:f>
              <c:numCache>
                <c:formatCode>0.00</c:formatCode>
                <c:ptCount val="18"/>
                <c:pt idx="0">
                  <c:v>-6.6527771600639154</c:v>
                </c:pt>
                <c:pt idx="1">
                  <c:v>-5.4162109060716013</c:v>
                </c:pt>
                <c:pt idx="2">
                  <c:v>-5.2116661121781371</c:v>
                </c:pt>
                <c:pt idx="3">
                  <c:v>-4.1409832037116923</c:v>
                </c:pt>
                <c:pt idx="4">
                  <c:v>-4.3212321862329368</c:v>
                </c:pt>
                <c:pt idx="5">
                  <c:v>-3.8618526943417533</c:v>
                </c:pt>
                <c:pt idx="6">
                  <c:v>-3.9089217606276661</c:v>
                </c:pt>
                <c:pt idx="7">
                  <c:v>-2.71650541471791</c:v>
                </c:pt>
                <c:pt idx="8">
                  <c:v>-2.7267219562373342</c:v>
                </c:pt>
                <c:pt idx="9">
                  <c:v>-1.8222452372588316</c:v>
                </c:pt>
                <c:pt idx="10">
                  <c:v>-1.8256852201889888</c:v>
                </c:pt>
                <c:pt idx="11">
                  <c:v>-1.5444435900298561</c:v>
                </c:pt>
                <c:pt idx="12">
                  <c:v>-1.3247562926610348</c:v>
                </c:pt>
                <c:pt idx="13">
                  <c:v>-0.59459856438277459</c:v>
                </c:pt>
                <c:pt idx="14">
                  <c:v>-0.47532977211421412</c:v>
                </c:pt>
                <c:pt idx="15">
                  <c:v>-0.19955705242983532</c:v>
                </c:pt>
                <c:pt idx="16">
                  <c:v>-7.7379265227895316E-2</c:v>
                </c:pt>
                <c:pt idx="17">
                  <c:v>-2.3271959467036186E-2</c:v>
                </c:pt>
              </c:numCache>
            </c:numRef>
          </c:val>
        </c:ser>
        <c:ser>
          <c:idx val="1"/>
          <c:order val="1"/>
          <c:tx>
            <c:strRef>
              <c:f>'model age structures'!$J$59:$J$60</c:f>
              <c:strCache>
                <c:ptCount val="1"/>
                <c:pt idx="0">
                  <c:v>for population pyramids 1774</c:v>
                </c:pt>
              </c:strCache>
            </c:strRef>
          </c:tx>
          <c:cat>
            <c:numRef>
              <c:f>'model age structures'!$H$62:$H$82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'model age structures'!$J$62:$J$79</c:f>
              <c:numCache>
                <c:formatCode>0.00</c:formatCode>
                <c:ptCount val="18"/>
                <c:pt idx="0">
                  <c:v>6.8458833239346175</c:v>
                </c:pt>
                <c:pt idx="1">
                  <c:v>5.4783970007091591</c:v>
                </c:pt>
                <c:pt idx="2">
                  <c:v>5.0773634652515085</c:v>
                </c:pt>
                <c:pt idx="3">
                  <c:v>5.0474336772735029</c:v>
                </c:pt>
                <c:pt idx="4">
                  <c:v>5.8765554826730124</c:v>
                </c:pt>
                <c:pt idx="5">
                  <c:v>4.8266181218242883</c:v>
                </c:pt>
                <c:pt idx="6">
                  <c:v>4.4812796086611533</c:v>
                </c:pt>
                <c:pt idx="7">
                  <c:v>3.0442382705713329</c:v>
                </c:pt>
                <c:pt idx="8">
                  <c:v>2.9850705297942213</c:v>
                </c:pt>
                <c:pt idx="9">
                  <c:v>2.1052160379885332</c:v>
                </c:pt>
                <c:pt idx="10">
                  <c:v>2.0384213131355273</c:v>
                </c:pt>
                <c:pt idx="11">
                  <c:v>1.801046522212403</c:v>
                </c:pt>
                <c:pt idx="12">
                  <c:v>1.6513280411440536</c:v>
                </c:pt>
                <c:pt idx="13">
                  <c:v>0.75943737934225641</c:v>
                </c:pt>
                <c:pt idx="14">
                  <c:v>0.62351370520255311</c:v>
                </c:pt>
                <c:pt idx="15">
                  <c:v>0.28052332747981301</c:v>
                </c:pt>
                <c:pt idx="16">
                  <c:v>0.14170766027330758</c:v>
                </c:pt>
                <c:pt idx="17">
                  <c:v>5.2055875202439504E-2</c:v>
                </c:pt>
              </c:numCache>
            </c:numRef>
          </c:val>
        </c:ser>
        <c:gapWidth val="0"/>
        <c:overlap val="100"/>
        <c:axId val="65578496"/>
        <c:axId val="65580032"/>
      </c:barChart>
      <c:catAx>
        <c:axId val="65578496"/>
        <c:scaling>
          <c:orientation val="minMax"/>
        </c:scaling>
        <c:axPos val="l"/>
        <c:numFmt formatCode="General" sourceLinked="1"/>
        <c:tickLblPos val="low"/>
        <c:txPr>
          <a:bodyPr/>
          <a:lstStyle/>
          <a:p>
            <a:pPr>
              <a:defRPr sz="1600" baseline="0"/>
            </a:pPr>
            <a:endParaRPr lang="en-US"/>
          </a:p>
        </c:txPr>
        <c:crossAx val="65580032"/>
        <c:crosses val="autoZero"/>
        <c:auto val="1"/>
        <c:lblAlgn val="ctr"/>
        <c:lblOffset val="100"/>
      </c:catAx>
      <c:valAx>
        <c:axId val="65580032"/>
        <c:scaling>
          <c:orientation val="minMax"/>
        </c:scaling>
        <c:axPos val="b"/>
        <c:numFmt formatCode="0" sourceLinked="0"/>
        <c:majorTickMark val="none"/>
        <c:tickLblPos val="low"/>
        <c:txPr>
          <a:bodyPr/>
          <a:lstStyle/>
          <a:p>
            <a:pPr>
              <a:defRPr sz="1600" baseline="0"/>
            </a:pPr>
            <a:endParaRPr lang="en-US"/>
          </a:p>
        </c:txPr>
        <c:crossAx val="65578496"/>
        <c:crossesAt val="1"/>
        <c:crossBetween val="between"/>
        <c:minorUnit val="1"/>
      </c:valAx>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plotArea>
      <c:layout/>
      <c:barChart>
        <c:barDir val="bar"/>
        <c:grouping val="clustered"/>
        <c:ser>
          <c:idx val="0"/>
          <c:order val="0"/>
          <c:tx>
            <c:strRef>
              <c:f>'model age structures'!$I$59:$I$60</c:f>
              <c:strCache>
                <c:ptCount val="1"/>
                <c:pt idx="0">
                  <c:v>for population pyramids Manchester</c:v>
                </c:pt>
              </c:strCache>
            </c:strRef>
          </c:tx>
          <c:cat>
            <c:numRef>
              <c:f>'model age structures'!$H$62:$H$82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'model age structures'!$K$62:$K$79</c:f>
              <c:numCache>
                <c:formatCode>0.00</c:formatCode>
                <c:ptCount val="18"/>
                <c:pt idx="0">
                  <c:v>-6.4911181117946875</c:v>
                </c:pt>
                <c:pt idx="1">
                  <c:v>-5.2845997789836554</c:v>
                </c:pt>
                <c:pt idx="2">
                  <c:v>-5.0850253179171681</c:v>
                </c:pt>
                <c:pt idx="3">
                  <c:v>-4.6796912368668462</c:v>
                </c:pt>
                <c:pt idx="4">
                  <c:v>-4.8833891372115668</c:v>
                </c:pt>
                <c:pt idx="5">
                  <c:v>-4.3642481320820075</c:v>
                </c:pt>
                <c:pt idx="6">
                  <c:v>-4.4174404987712155</c:v>
                </c:pt>
                <c:pt idx="7">
                  <c:v>-3.0699005426446098</c:v>
                </c:pt>
                <c:pt idx="8">
                  <c:v>-3.0814461726236617</c:v>
                </c:pt>
                <c:pt idx="9">
                  <c:v>-1.7842121756915013</c:v>
                </c:pt>
                <c:pt idx="10">
                  <c:v>-1.7252469940127662</c:v>
                </c:pt>
                <c:pt idx="11">
                  <c:v>-0.83582114169786725</c:v>
                </c:pt>
                <c:pt idx="12">
                  <c:v>-0.93890712365369722</c:v>
                </c:pt>
                <c:pt idx="13">
                  <c:v>-0.42141549423543195</c:v>
                </c:pt>
                <c:pt idx="14">
                  <c:v>-0.33688498903165176</c:v>
                </c:pt>
                <c:pt idx="15">
                  <c:v>-0.14143396724339838</c:v>
                </c:pt>
                <c:pt idx="16">
                  <c:v>-5.4841742400501409E-2</c:v>
                </c:pt>
                <c:pt idx="17">
                  <c:v>-1.6493757112932758E-2</c:v>
                </c:pt>
              </c:numCache>
            </c:numRef>
          </c:val>
        </c:ser>
        <c:ser>
          <c:idx val="1"/>
          <c:order val="1"/>
          <c:tx>
            <c:strRef>
              <c:f>'model age structures'!$J$59:$J$60</c:f>
              <c:strCache>
                <c:ptCount val="1"/>
                <c:pt idx="0">
                  <c:v>for population pyramids 1774</c:v>
                </c:pt>
              </c:strCache>
            </c:strRef>
          </c:tx>
          <c:cat>
            <c:numRef>
              <c:f>'model age structures'!$H$62:$H$82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'model age structures'!$L$62:$L$79</c:f>
              <c:numCache>
                <c:formatCode>0.00</c:formatCode>
                <c:ptCount val="18"/>
                <c:pt idx="0">
                  <c:v>6.6799716307377661</c:v>
                </c:pt>
                <c:pt idx="1">
                  <c:v>5.3456266803015069</c:v>
                </c:pt>
                <c:pt idx="2">
                  <c:v>4.9543122927971774</c:v>
                </c:pt>
                <c:pt idx="3">
                  <c:v>5.3819129459499573</c:v>
                </c:pt>
                <c:pt idx="4">
                  <c:v>6.2659783272031522</c:v>
                </c:pt>
                <c:pt idx="5">
                  <c:v>5.1464645631628425</c:v>
                </c:pt>
                <c:pt idx="6">
                  <c:v>4.7782414356166205</c:v>
                </c:pt>
                <c:pt idx="7">
                  <c:v>3.2459713998251662</c:v>
                </c:pt>
                <c:pt idx="8">
                  <c:v>3.1828827788681986</c:v>
                </c:pt>
                <c:pt idx="9">
                  <c:v>1.954922561810355</c:v>
                </c:pt>
                <c:pt idx="10">
                  <c:v>1.9376041168417757</c:v>
                </c:pt>
                <c:pt idx="11">
                  <c:v>0.99333652212637502</c:v>
                </c:pt>
                <c:pt idx="12">
                  <c:v>1.1772419139355756</c:v>
                </c:pt>
                <c:pt idx="13">
                  <c:v>0.54140757723201749</c:v>
                </c:pt>
                <c:pt idx="14">
                  <c:v>0.44450675419353775</c:v>
                </c:pt>
                <c:pt idx="15">
                  <c:v>0.19998680499430968</c:v>
                </c:pt>
                <c:pt idx="16">
                  <c:v>0.10102426231671313</c:v>
                </c:pt>
                <c:pt idx="17">
                  <c:v>3.7110953504098702E-2</c:v>
                </c:pt>
              </c:numCache>
            </c:numRef>
          </c:val>
        </c:ser>
        <c:gapWidth val="0"/>
        <c:overlap val="100"/>
        <c:axId val="65882752"/>
        <c:axId val="65884544"/>
      </c:barChart>
      <c:catAx>
        <c:axId val="65882752"/>
        <c:scaling>
          <c:orientation val="minMax"/>
        </c:scaling>
        <c:axPos val="l"/>
        <c:numFmt formatCode="General" sourceLinked="1"/>
        <c:tickLblPos val="low"/>
        <c:crossAx val="65884544"/>
        <c:crosses val="autoZero"/>
        <c:auto val="1"/>
        <c:lblAlgn val="ctr"/>
        <c:lblOffset val="100"/>
      </c:catAx>
      <c:valAx>
        <c:axId val="65884544"/>
        <c:scaling>
          <c:orientation val="minMax"/>
        </c:scaling>
        <c:axPos val="b"/>
        <c:numFmt formatCode="0" sourceLinked="0"/>
        <c:majorTickMark val="none"/>
        <c:tickLblPos val="low"/>
        <c:crossAx val="65882752"/>
        <c:crosses val="autoZero"/>
        <c:crossBetween val="between"/>
        <c:minorUnit val="1"/>
      </c:valAx>
    </c:plotArea>
    <c:plotVisOnly val="1"/>
    <c:dispBlanksAs val="zero"/>
  </c:chart>
  <c:txPr>
    <a:bodyPr/>
    <a:lstStyle/>
    <a:p>
      <a:pPr>
        <a:defRPr sz="1600" baseline="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EC1F7-EB99-4E57-8414-5762CE023B93}" type="datetimeFigureOut">
              <a:rPr lang="en-GB" smtClean="0"/>
              <a:pPr/>
              <a:t>03/04/2014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6DF41B-3358-4904-98DB-BCBB0A70076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16DF41B-3358-4904-98DB-BCBB0A700764}"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dirty="0" smtClean="0">
                <a:solidFill>
                  <a:schemeClr val="tx1"/>
                </a:solidFill>
                <a:latin typeface="+mn-lt"/>
                <a:ea typeface="+mn-ea"/>
                <a:cs typeface="+mn-cs"/>
              </a:rPr>
              <a:t>1757</a:t>
            </a:r>
            <a:r>
              <a:rPr lang="en-GB" dirty="0" smtClean="0"/>
              <a:t> </a:t>
            </a:r>
            <a:r>
              <a:rPr lang="en-GB" sz="1200" b="0" i="0" u="none" strike="noStrike" kern="1200" dirty="0" smtClean="0">
                <a:solidFill>
                  <a:schemeClr val="tx1"/>
                </a:solidFill>
                <a:latin typeface="+mn-lt"/>
                <a:ea typeface="+mn-ea"/>
                <a:cs typeface="+mn-cs"/>
              </a:rPr>
              <a:t>17101</a:t>
            </a:r>
            <a:r>
              <a:rPr lang="en-GB" dirty="0" smtClean="0"/>
              <a:t> </a:t>
            </a:r>
            <a:r>
              <a:rPr lang="en-GB" sz="1200" b="0" i="0" u="none" strike="noStrike" kern="1200" dirty="0" smtClean="0">
                <a:solidFill>
                  <a:schemeClr val="tx1"/>
                </a:solidFill>
                <a:latin typeface="+mn-lt"/>
                <a:ea typeface="+mn-ea"/>
                <a:cs typeface="+mn-cs"/>
              </a:rPr>
              <a:t>1773</a:t>
            </a:r>
            <a:r>
              <a:rPr lang="en-GB" dirty="0" smtClean="0"/>
              <a:t> </a:t>
            </a:r>
            <a:r>
              <a:rPr lang="en-GB" sz="1200" b="0" i="0" u="none" strike="noStrike" kern="1200" dirty="0" smtClean="0">
                <a:solidFill>
                  <a:schemeClr val="tx1"/>
                </a:solidFill>
                <a:latin typeface="+mn-lt"/>
                <a:ea typeface="+mn-ea"/>
                <a:cs typeface="+mn-cs"/>
              </a:rPr>
              <a:t>23966</a:t>
            </a:r>
            <a:r>
              <a:rPr lang="en-GB" dirty="0" smtClean="0"/>
              <a:t> </a:t>
            </a:r>
            <a:r>
              <a:rPr lang="en-GB" sz="1200" b="0" i="0" u="none" strike="noStrike" kern="1200" dirty="0" smtClean="0">
                <a:solidFill>
                  <a:schemeClr val="tx1"/>
                </a:solidFill>
                <a:latin typeface="+mn-lt"/>
                <a:ea typeface="+mn-ea"/>
                <a:cs typeface="+mn-cs"/>
              </a:rPr>
              <a:t>1788</a:t>
            </a:r>
            <a:r>
              <a:rPr lang="en-GB" dirty="0" smtClean="0"/>
              <a:t> </a:t>
            </a:r>
            <a:r>
              <a:rPr lang="en-GB" sz="1200" b="0" i="0" u="none" strike="noStrike" kern="1200" dirty="0" smtClean="0">
                <a:solidFill>
                  <a:schemeClr val="tx1"/>
                </a:solidFill>
                <a:latin typeface="+mn-lt"/>
                <a:ea typeface="+mn-ea"/>
                <a:cs typeface="+mn-cs"/>
              </a:rPr>
              <a:t>42821</a:t>
            </a:r>
            <a:r>
              <a:rPr lang="en-GB" dirty="0" smtClean="0"/>
              <a:t> </a:t>
            </a:r>
            <a:r>
              <a:rPr lang="en-GB" sz="1200" b="0" i="0" u="none" strike="noStrike" kern="1200" dirty="0" smtClean="0">
                <a:solidFill>
                  <a:schemeClr val="tx1"/>
                </a:solidFill>
                <a:latin typeface="+mn-lt"/>
                <a:ea typeface="+mn-ea"/>
                <a:cs typeface="+mn-cs"/>
              </a:rPr>
              <a:t>1801</a:t>
            </a:r>
            <a:r>
              <a:rPr lang="en-GB" dirty="0" smtClean="0"/>
              <a:t> </a:t>
            </a:r>
            <a:r>
              <a:rPr lang="en-GB" sz="1200" b="0" i="0" u="none" strike="noStrike" kern="1200" dirty="0" smtClean="0">
                <a:solidFill>
                  <a:schemeClr val="tx1"/>
                </a:solidFill>
                <a:latin typeface="+mn-lt"/>
                <a:ea typeface="+mn-ea"/>
                <a:cs typeface="+mn-cs"/>
              </a:rPr>
              <a:t>70409</a:t>
            </a:r>
            <a:r>
              <a:rPr lang="en-GB" dirty="0" smtClean="0"/>
              <a:t> </a:t>
            </a:r>
            <a:r>
              <a:rPr lang="en-GB" sz="1200" b="0" i="0" u="none" strike="noStrike" kern="1200" dirty="0" smtClean="0">
                <a:solidFill>
                  <a:schemeClr val="tx1"/>
                </a:solidFill>
                <a:latin typeface="+mn-lt"/>
                <a:ea typeface="+mn-ea"/>
                <a:cs typeface="+mn-cs"/>
              </a:rPr>
              <a:t>1811</a:t>
            </a:r>
            <a:r>
              <a:rPr lang="en-GB" dirty="0" smtClean="0"/>
              <a:t> </a:t>
            </a:r>
            <a:r>
              <a:rPr lang="en-GB" sz="1200" b="0" i="0" u="none" strike="noStrike" kern="1200" dirty="0" smtClean="0">
                <a:solidFill>
                  <a:schemeClr val="tx1"/>
                </a:solidFill>
                <a:latin typeface="+mn-lt"/>
                <a:ea typeface="+mn-ea"/>
                <a:cs typeface="+mn-cs"/>
              </a:rPr>
              <a:t>79459</a:t>
            </a:r>
            <a:r>
              <a:rPr lang="en-GB" dirty="0" smtClean="0"/>
              <a:t> </a:t>
            </a:r>
            <a:r>
              <a:rPr lang="en-GB" sz="1200" b="0" i="0" u="none" strike="noStrike" kern="1200" dirty="0" smtClean="0">
                <a:solidFill>
                  <a:schemeClr val="tx1"/>
                </a:solidFill>
                <a:latin typeface="+mn-lt"/>
                <a:ea typeface="+mn-ea"/>
                <a:cs typeface="+mn-cs"/>
              </a:rPr>
              <a:t>1821</a:t>
            </a:r>
            <a:r>
              <a:rPr lang="en-GB" dirty="0" smtClean="0"/>
              <a:t> </a:t>
            </a:r>
            <a:r>
              <a:rPr lang="en-GB" sz="1200" b="0" i="0" u="none" strike="noStrike" kern="1200" dirty="0" smtClean="0">
                <a:solidFill>
                  <a:schemeClr val="tx1"/>
                </a:solidFill>
                <a:latin typeface="+mn-lt"/>
                <a:ea typeface="+mn-ea"/>
                <a:cs typeface="+mn-cs"/>
              </a:rPr>
              <a:t>108016</a:t>
            </a:r>
            <a:r>
              <a:rPr lang="en-GB" dirty="0" smtClean="0"/>
              <a:t> </a:t>
            </a:r>
            <a:r>
              <a:rPr lang="en-GB" sz="1200" b="0" i="0" u="none" strike="noStrike" kern="1200" dirty="0" smtClean="0">
                <a:solidFill>
                  <a:schemeClr val="tx1"/>
                </a:solidFill>
                <a:latin typeface="+mn-lt"/>
                <a:ea typeface="+mn-ea"/>
                <a:cs typeface="+mn-cs"/>
              </a:rPr>
              <a:t>1831</a:t>
            </a:r>
            <a:r>
              <a:rPr lang="en-GB" dirty="0" smtClean="0"/>
              <a:t> </a:t>
            </a:r>
            <a:r>
              <a:rPr lang="en-GB" sz="1200" b="0" i="0" u="none" strike="noStrike" kern="1200" dirty="0" smtClean="0">
                <a:solidFill>
                  <a:schemeClr val="tx1"/>
                </a:solidFill>
                <a:latin typeface="+mn-lt"/>
                <a:ea typeface="+mn-ea"/>
                <a:cs typeface="+mn-cs"/>
              </a:rPr>
              <a:t>142026</a:t>
            </a:r>
            <a:r>
              <a:rPr lang="en-GB" dirty="0" smtClean="0"/>
              <a:t> </a:t>
            </a:r>
            <a:r>
              <a:rPr lang="en-GB" sz="1200" b="0" i="0" u="none" strike="noStrike" kern="1200" dirty="0" smtClean="0">
                <a:solidFill>
                  <a:schemeClr val="tx1"/>
                </a:solidFill>
                <a:latin typeface="+mn-lt"/>
                <a:ea typeface="+mn-ea"/>
                <a:cs typeface="+mn-cs"/>
              </a:rPr>
              <a:t>1841</a:t>
            </a:r>
            <a:r>
              <a:rPr lang="en-GB" dirty="0" smtClean="0"/>
              <a:t> </a:t>
            </a:r>
            <a:r>
              <a:rPr lang="en-GB" sz="1200" b="0" i="0" u="none" strike="noStrike" kern="1200" dirty="0" smtClean="0">
                <a:solidFill>
                  <a:schemeClr val="tx1"/>
                </a:solidFill>
                <a:latin typeface="+mn-lt"/>
                <a:ea typeface="+mn-ea"/>
                <a:cs typeface="+mn-cs"/>
              </a:rPr>
              <a:t>163856</a:t>
            </a:r>
            <a:r>
              <a:rPr lang="en-GB" dirty="0" smtClean="0"/>
              <a:t> </a:t>
            </a:r>
            <a:r>
              <a:rPr lang="en-GB" sz="1200" b="0" i="0" u="none" strike="noStrike" kern="1200" dirty="0" smtClean="0">
                <a:solidFill>
                  <a:schemeClr val="tx1"/>
                </a:solidFill>
                <a:latin typeface="+mn-lt"/>
                <a:ea typeface="+mn-ea"/>
                <a:cs typeface="+mn-cs"/>
              </a:rPr>
              <a:t>1851</a:t>
            </a:r>
            <a:r>
              <a:rPr lang="en-GB" dirty="0" smtClean="0"/>
              <a:t> </a:t>
            </a:r>
            <a:r>
              <a:rPr lang="en-GB" sz="1200" b="0" i="0" u="none" strike="noStrike" kern="1200" dirty="0" smtClean="0">
                <a:solidFill>
                  <a:schemeClr val="tx1"/>
                </a:solidFill>
                <a:latin typeface="+mn-lt"/>
                <a:ea typeface="+mn-ea"/>
                <a:cs typeface="+mn-cs"/>
              </a:rPr>
              <a:t>186986</a:t>
            </a:r>
            <a:r>
              <a:rPr lang="en-GB" dirty="0" smtClean="0"/>
              <a:t> </a:t>
            </a:r>
            <a:endParaRPr lang="en-GB" dirty="0"/>
          </a:p>
        </p:txBody>
      </p:sp>
      <p:sp>
        <p:nvSpPr>
          <p:cNvPr id="4" name="Slide Number Placeholder 3"/>
          <p:cNvSpPr>
            <a:spLocks noGrp="1"/>
          </p:cNvSpPr>
          <p:nvPr>
            <p:ph type="sldNum" sz="quarter" idx="10"/>
          </p:nvPr>
        </p:nvSpPr>
        <p:spPr/>
        <p:txBody>
          <a:bodyPr/>
          <a:lstStyle/>
          <a:p>
            <a:fld id="{E16DF41B-3358-4904-98DB-BCBB0A700764}"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25% of inhabited</a:t>
            </a:r>
            <a:r>
              <a:rPr lang="en-GB" baseline="0" dirty="0" smtClean="0"/>
              <a:t> </a:t>
            </a:r>
            <a:r>
              <a:rPr lang="en-GB" dirty="0" smtClean="0"/>
              <a:t>houses in the 1774 census </a:t>
            </a:r>
            <a:r>
              <a:rPr lang="en-GB" baseline="0" dirty="0" smtClean="0"/>
              <a:t>contained two or more families (10% 3+). Aiken (1793) ‘A description of the country from 30-40 miles around </a:t>
            </a:r>
            <a:r>
              <a:rPr lang="en-GB" baseline="0" dirty="0" err="1" smtClean="0"/>
              <a:t>manchester</a:t>
            </a:r>
            <a:r>
              <a:rPr lang="en-GB" baseline="0" dirty="0" smtClean="0"/>
              <a:t> “As Manchester may bear comparison with the metropolis itself in the rapidity with which whole new streets have been raised... So it unfortunately vies with, or exceeds, the metropolis, in the closeness with which the poor are crowded in offensive, dark, damp, and incommodious habitations”</a:t>
            </a:r>
            <a:endParaRPr lang="en-GB" dirty="0"/>
          </a:p>
        </p:txBody>
      </p:sp>
      <p:sp>
        <p:nvSpPr>
          <p:cNvPr id="4" name="Slide Number Placeholder 3"/>
          <p:cNvSpPr>
            <a:spLocks noGrp="1"/>
          </p:cNvSpPr>
          <p:nvPr>
            <p:ph type="sldNum" sz="quarter" idx="10"/>
          </p:nvPr>
        </p:nvSpPr>
        <p:spPr/>
        <p:txBody>
          <a:bodyPr/>
          <a:lstStyle/>
          <a:p>
            <a:fld id="{E16DF41B-3358-4904-98DB-BCBB0A700764}"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Includes all extant Anglican burials and those few </a:t>
            </a:r>
            <a:r>
              <a:rPr lang="en-GB" dirty="0" err="1" smtClean="0"/>
              <a:t>diseenter</a:t>
            </a:r>
            <a:r>
              <a:rPr lang="en-GB" dirty="0" smtClean="0"/>
              <a:t> burials we can find pre-1800, and all extant Anglican baptisms – don’t know re Catholics and dissenters</a:t>
            </a:r>
            <a:endParaRPr lang="en-GB" dirty="0"/>
          </a:p>
        </p:txBody>
      </p:sp>
      <p:sp>
        <p:nvSpPr>
          <p:cNvPr id="4" name="Slide Number Placeholder 3"/>
          <p:cNvSpPr>
            <a:spLocks noGrp="1"/>
          </p:cNvSpPr>
          <p:nvPr>
            <p:ph type="sldNum" sz="quarter" idx="10"/>
          </p:nvPr>
        </p:nvSpPr>
        <p:spPr/>
        <p:txBody>
          <a:bodyPr/>
          <a:lstStyle/>
          <a:p>
            <a:fld id="{E16DF41B-3358-4904-98DB-BCBB0A700764}" type="slidenum">
              <a:rPr lang="en-GB" smtClean="0"/>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C194EF-672E-41BF-BFD8-26EC0C6CD920}" type="datetimeFigureOut">
              <a:rPr lang="en-GB" smtClean="0"/>
              <a:pPr/>
              <a:t>03/04/2014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8569E5-0518-400C-A7E0-C2956CA76DC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C194EF-672E-41BF-BFD8-26EC0C6CD920}" type="datetimeFigureOut">
              <a:rPr lang="en-GB" smtClean="0"/>
              <a:pPr/>
              <a:t>03/04/2014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8569E5-0518-400C-A7E0-C2956CA76DC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C194EF-672E-41BF-BFD8-26EC0C6CD920}" type="datetimeFigureOut">
              <a:rPr lang="en-GB" smtClean="0"/>
              <a:pPr/>
              <a:t>03/04/2014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8569E5-0518-400C-A7E0-C2956CA76DC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C194EF-672E-41BF-BFD8-26EC0C6CD920}" type="datetimeFigureOut">
              <a:rPr lang="en-GB" smtClean="0"/>
              <a:pPr/>
              <a:t>03/04/2014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8569E5-0518-400C-A7E0-C2956CA76DC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194EF-672E-41BF-BFD8-26EC0C6CD920}" type="datetimeFigureOut">
              <a:rPr lang="en-GB" smtClean="0"/>
              <a:pPr/>
              <a:t>03/04/2014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8569E5-0518-400C-A7E0-C2956CA76DC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C194EF-672E-41BF-BFD8-26EC0C6CD920}" type="datetimeFigureOut">
              <a:rPr lang="en-GB" smtClean="0"/>
              <a:pPr/>
              <a:t>03/04/2014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8569E5-0518-400C-A7E0-C2956CA76DC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C194EF-672E-41BF-BFD8-26EC0C6CD920}" type="datetimeFigureOut">
              <a:rPr lang="en-GB" smtClean="0"/>
              <a:pPr/>
              <a:t>03/04/2014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8569E5-0518-400C-A7E0-C2956CA76DC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C194EF-672E-41BF-BFD8-26EC0C6CD920}" type="datetimeFigureOut">
              <a:rPr lang="en-GB" smtClean="0"/>
              <a:pPr/>
              <a:t>03/04/2014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8569E5-0518-400C-A7E0-C2956CA76DC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194EF-672E-41BF-BFD8-26EC0C6CD920}" type="datetimeFigureOut">
              <a:rPr lang="en-GB" smtClean="0"/>
              <a:pPr/>
              <a:t>03/04/2014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8569E5-0518-400C-A7E0-C2956CA76DC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194EF-672E-41BF-BFD8-26EC0C6CD920}" type="datetimeFigureOut">
              <a:rPr lang="en-GB" smtClean="0"/>
              <a:pPr/>
              <a:t>03/04/2014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8569E5-0518-400C-A7E0-C2956CA76DC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194EF-672E-41BF-BFD8-26EC0C6CD920}" type="datetimeFigureOut">
              <a:rPr lang="en-GB" smtClean="0"/>
              <a:pPr/>
              <a:t>03/04/2014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8569E5-0518-400C-A7E0-C2956CA76DC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194EF-672E-41BF-BFD8-26EC0C6CD920}" type="datetimeFigureOut">
              <a:rPr lang="en-GB" smtClean="0"/>
              <a:pPr/>
              <a:t>03/04/2014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569E5-0518-400C-A7E0-C2956CA76DC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hyperlink" Target="https://www.google.co.uk/url?sa=i&amp;rct=j&amp;q=&amp;esrc=s&amp;source=images&amp;cd=&amp;cad=rja&amp;uact=8&amp;docid=OsaIDyd09kti9M&amp;tbnid=EApFcAlQGV9EdM:&amp;ved=0CAUQjRw&amp;url=https://research.blogs.lincoln.ac.uk/2011/05/26/research-funding-talk-by-the-leverhulme-trust-wednesday-1st-june/&amp;ei=4CU2U5-FEa7Z0QWlhYDYDA&amp;bvm=bv.63808443,d.ZG4&amp;psig=AFQjCNHus2woE59poaQII0LTlxJjiu-JIw&amp;ust=1396143966926988" TargetMode="External"/><Relationship Id="rId2" Type="http://schemas.openxmlformats.org/officeDocument/2006/relationships/hyperlink" Target="http://www.google.co.uk/url?sa=i&amp;source=images&amp;cd=&amp;cad=rja&amp;docid=xShGtjeL0AxlGM&amp;tbnid=neJDSjH27qMA_M:&amp;ved=0CAgQjRwwAA&amp;url=http://www.surrey.ac.uk/features/faculty-celebrates-esrc-studentship-successes&amp;ei=di1nUs78Fqqu0QW08YCACQ&amp;psig=AFQjCNFvsHSPSYIXI6PTixduQY86MRXHnA&amp;ust=1382579958445891" TargetMode="Externa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hyperlink" Target="http://www.wellcome.ac.uk/index.htm"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2.bp.blogspot.com/-TTTyJvfyvj0/US8vq3L6vHI/AAAAAAAAQ-E/Mk1vwlRG3gI/s1600/Green+1794.jp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78855"/>
            <a:ext cx="7772400" cy="1470025"/>
          </a:xfrm>
        </p:spPr>
        <p:txBody>
          <a:bodyPr>
            <a:normAutofit fontScale="90000"/>
          </a:bodyPr>
          <a:lstStyle/>
          <a:p>
            <a:r>
              <a:rPr lang="en-GB" dirty="0" smtClean="0">
                <a:solidFill>
                  <a:schemeClr val="tx2"/>
                </a:solidFill>
              </a:rPr>
              <a:t>The first stage of the epidemiological transition in British cities </a:t>
            </a:r>
            <a:endParaRPr lang="en-GB" dirty="0">
              <a:solidFill>
                <a:srgbClr val="0070C0"/>
              </a:solidFill>
            </a:endParaRPr>
          </a:p>
        </p:txBody>
      </p:sp>
      <p:sp>
        <p:nvSpPr>
          <p:cNvPr id="3" name="Subtitle 2"/>
          <p:cNvSpPr>
            <a:spLocks noGrp="1"/>
          </p:cNvSpPr>
          <p:nvPr>
            <p:ph type="subTitle" idx="1"/>
          </p:nvPr>
        </p:nvSpPr>
        <p:spPr>
          <a:xfrm>
            <a:off x="1115616" y="2900536"/>
            <a:ext cx="6400800" cy="1752600"/>
          </a:xfrm>
        </p:spPr>
        <p:txBody>
          <a:bodyPr>
            <a:noAutofit/>
          </a:bodyPr>
          <a:lstStyle/>
          <a:p>
            <a:r>
              <a:rPr lang="en-GB" sz="2000" b="1" dirty="0" err="1" smtClean="0">
                <a:solidFill>
                  <a:schemeClr val="tx1"/>
                </a:solidFill>
              </a:rPr>
              <a:t>Romola</a:t>
            </a:r>
            <a:r>
              <a:rPr lang="en-GB" sz="2000" b="1" dirty="0" smtClean="0">
                <a:solidFill>
                  <a:schemeClr val="tx1"/>
                </a:solidFill>
              </a:rPr>
              <a:t> Davenport </a:t>
            </a:r>
          </a:p>
          <a:p>
            <a:r>
              <a:rPr lang="en-GB" sz="2000" dirty="0" smtClean="0">
                <a:solidFill>
                  <a:schemeClr val="tx1"/>
                </a:solidFill>
              </a:rPr>
              <a:t>(Cambridge Group for the History of Population and Social Structure) </a:t>
            </a:r>
          </a:p>
          <a:p>
            <a:r>
              <a:rPr lang="en-GB" sz="2000" b="1" dirty="0" smtClean="0">
                <a:solidFill>
                  <a:schemeClr val="tx1"/>
                </a:solidFill>
              </a:rPr>
              <a:t>Jeremy </a:t>
            </a:r>
            <a:r>
              <a:rPr lang="en-GB" sz="2000" b="1" dirty="0" err="1" smtClean="0">
                <a:solidFill>
                  <a:schemeClr val="tx1"/>
                </a:solidFill>
              </a:rPr>
              <a:t>Boulton</a:t>
            </a:r>
            <a:r>
              <a:rPr lang="en-GB" sz="2000" b="1" dirty="0" smtClean="0">
                <a:solidFill>
                  <a:schemeClr val="tx1"/>
                </a:solidFill>
              </a:rPr>
              <a:t> </a:t>
            </a:r>
          </a:p>
          <a:p>
            <a:r>
              <a:rPr lang="en-GB" sz="2000" dirty="0" smtClean="0">
                <a:solidFill>
                  <a:schemeClr val="tx1"/>
                </a:solidFill>
              </a:rPr>
              <a:t>(University of Newcastle)</a:t>
            </a:r>
          </a:p>
        </p:txBody>
      </p:sp>
      <p:pic>
        <p:nvPicPr>
          <p:cNvPr id="19458" name="Picture 2" descr="http://www.surrey.ac.uk/sites/default/files/ESRC-Logo.jpg">
            <a:hlinkClick r:id="rId2"/>
          </p:cNvPr>
          <p:cNvPicPr>
            <a:picLocks noChangeAspect="1" noChangeArrowheads="1"/>
          </p:cNvPicPr>
          <p:nvPr/>
        </p:nvPicPr>
        <p:blipFill>
          <a:blip r:embed="rId3" cstate="print"/>
          <a:srcRect/>
          <a:stretch>
            <a:fillRect/>
          </a:stretch>
        </p:blipFill>
        <p:spPr bwMode="auto">
          <a:xfrm>
            <a:off x="-36512" y="5013176"/>
            <a:ext cx="2267744" cy="1898338"/>
          </a:xfrm>
          <a:prstGeom prst="rect">
            <a:avLst/>
          </a:prstGeom>
          <a:noFill/>
        </p:spPr>
      </p:pic>
      <p:pic>
        <p:nvPicPr>
          <p:cNvPr id="19466" name="Picture 10" descr="Wellcome Trust">
            <a:hlinkClick r:id="rId4" tooltip="Link to the Wellcome Trust website's home page"/>
          </p:cNvPr>
          <p:cNvPicPr>
            <a:picLocks noChangeAspect="1" noChangeArrowheads="1"/>
          </p:cNvPicPr>
          <p:nvPr/>
        </p:nvPicPr>
        <p:blipFill>
          <a:blip r:embed="rId5" cstate="print"/>
          <a:srcRect/>
          <a:stretch>
            <a:fillRect/>
          </a:stretch>
        </p:blipFill>
        <p:spPr bwMode="auto">
          <a:xfrm>
            <a:off x="5868144" y="5121331"/>
            <a:ext cx="9145016" cy="755940"/>
          </a:xfrm>
          <a:prstGeom prst="rect">
            <a:avLst/>
          </a:prstGeom>
          <a:noFill/>
        </p:spPr>
      </p:pic>
      <p:pic>
        <p:nvPicPr>
          <p:cNvPr id="19468" name="Picture 12" descr="University of Cambridge"/>
          <p:cNvPicPr>
            <a:picLocks noChangeAspect="1" noChangeArrowheads="1"/>
          </p:cNvPicPr>
          <p:nvPr/>
        </p:nvPicPr>
        <p:blipFill>
          <a:blip r:embed="rId6" cstate="print"/>
          <a:srcRect/>
          <a:stretch>
            <a:fillRect/>
          </a:stretch>
        </p:blipFill>
        <p:spPr bwMode="auto">
          <a:xfrm>
            <a:off x="5940152" y="6021288"/>
            <a:ext cx="2843808" cy="681331"/>
          </a:xfrm>
          <a:prstGeom prst="rect">
            <a:avLst/>
          </a:prstGeom>
          <a:noFill/>
        </p:spPr>
      </p:pic>
      <p:sp>
        <p:nvSpPr>
          <p:cNvPr id="15363" name="AutoShape 3" descr="data:image/jpeg;base64,/9j/4AAQSkZJRgABAQAAAQABAAD/2wCEAAkGBhASEBUUEhQQEBUQFxQUFhgYEREREBUXFRQWFBkSFhYZHCYeGBkjGRYSHy8gIycrOCwsFh4xNTAqNSYrLCkBCQoKDgwOGg8PGiokHyQuKiwsLCwxLCksLCkpLyksKSwsLCw1LCkvLC0pLC8sKSwsLCksKSwsKSkqKSosLCkpLP/AABEIAIYA8AMBIgACEQEDEQH/xAAbAAEAAwEBAQEAAAAAAAAAAAAABAUGAwIBB//EAEIQAAIBAwEECAMFBAcJAAAAAAECAAMEERIFEyExBiJBUVVhlNEVFnEjMoGh0hRCUpEHJWKCkqKxJDM0cnODssLh/8QAGgEBAQEBAQEBAAAAAAAAAAAAAAECAwQGBf/EACkRAQACAQIGAQIHAAAAAAAAAAABAhESURMhMVJhkbEDQSIycYHB0eH/2gAMAwEAAhEDEQA/APzeIifRvwiIiUIiICIiAiIgIiICIiQIiJQiIgIiICIiAiIgIiICIiAiIgIiJAiIlCIiAiIgIiICIky2tlVd5VyVOQig4aoRz49iA8z+A48pM4IjLlbWTvkqOC82JCov1Y9vlzkqhs+mzaQ1Su55LRpF/wA2I/IGRbq9epjVgBeCqBhFHcq9n17e3MvLSvop0guhFcZY61So+Vemw488McjJxwHdkYtMw6RESiHY/EfY3p1csBHz/hBB5Ht7JFazpE4WoaZHDFWmU492pdQ/nj6SbX2YUpaN5QVajCoG3q4dQCuCq5OQRkfU/h5FSqOBu0yOxmquOHZ1kMzEysxCsubN6eNYxq4qcgqw71YcD+E4zQ0mJUjFFi+o4QlreqyrqKunDRU08Qy47vpU3dqukVKeSjHBB4vTY/uMRzzxw3bg8iCJutt2ZrsiRETTBERKEREBERAREQEREBERIEREoREQEREBERIJFjbB3AJwoBZz2hVGSR544DzIny8ujUfOMDgFUclUclH0E60erbue2oy0x9F67fnuv5yHJ1lrpBiX+2NmplFR8si6CpVgqmmupkLEY151HGe0D68OjdkajsVyXUdQAoGXIYmqA7AHSF7+BYHsn25vq9sBSpVMKStU4Ca9R0kByCwyCoPA9x7ZiZzOIaiMRzcbe1e4polPr1KRK6f3ijnII8gxbPdqB5ZxO2vsOplWcBKlQ4JDa6NRgOSnGUc6TwOQeOD2Cs2dtCpTrCqNTEEs55kgnrE/XPPvl1f1EoW9MCmRvKz1dDcNGmmqqj45MepUI4c+4zM5ieTUYmGfUvRqjlqpMD3rlTkHzB4fgZJeotG4qpgtT11KbDtKByB/eGAR5gTjQQ1qw1HGskse5VBZiB5Kp4eU5XlxvKjvjGtmbHcCcgfhynT7ufQu7Y03ZSc45HsIPEMPIgg/jOMm3nWpUn7QGpH/ALZBH+V0kKWEkiImkIiICIiAiIgIiICIiQIiJQiIgIiICIiBLcH9nTu3lT+eil/8kSTbfrUKi9tMrVH04o//AJIf7shTMLKdsQj9opk4OCW48R1VJ4j8Jwca8sqogUAkLkLzxwyTxyZzo1mRgykqynII5g980ezS9dC1SizrT+6U6qM/IDd8EZxk8eGOOQeUzblOW684wrthWlYsXQsiqDqYMEJ4ZCgk/wAWg55DmSJ12cuksmr9o18XRae8TIOdbO5UDHHreZ75IvaKimDcVMDA3VCk2skDk71DkYxkauPlwkEkumXK29DPVVQTrI/hXOXYfxMcDv7Jnq10Tb/c7tv2YIj6SawDM5KZGdDfdC/xKCeXA44TPSxobSp02zTpAjiCajF3ZSMMoxhUyMjIGR3zheWYXDIdVN86T2jHNH7mGR9eY4TVeXJi3Pm9P/wy/wDWqY/CnSz/AOshybe9WnSTtCmo31qHI/yhJCmoZsRETSEREBERAREQEREBERIEREoREQEREBERA72Vzu3DY1DiGH8SsMMv4jP5T7fWm7bgdSsNSN/Ep5H69hHeJHky1vF07uoC1MnIIxrpsf3kz38Mr247DxmZ3ajZIsNiasNVdaKY1nIJfRnAbA5Z5DPE9gMttp7bSj1aaaWAwitg7saQAzDsYjPV7NRJ+8VnpLqljVUOgkllrINdBn0qobB40nCjABBC5JA5SsrmsnGnS0AnG8XFd2J76wyMn+zj6Tj+aebr+WOThVqKqq1VN89bU5LvVBC50r91hxOljk54Ed056HrszsVRVxljkU6a8lQD/RR7mS6ew67kvX1jHE5INU+RLHCdnFyPLM+Xd5SUBQFqaPuoMm3TPNmJwaznvOB9Rwm87M43fKVvT05VAUHA1azMqEj+BEIz9OsfpJFKrblHUL1Bpao4DohweqqKzMdZOVB4cGY4MgCjUq/aVXKpy1ty/wCSmo+8fIfjicbu8DAIgKU14gZyzE83c8i2OHDgBw+rGUzhyurg1HZzjLHPDkO4DyAwB5CcoidHMiIlCIiAiIgIiICIiAiIkCIkvZd3Tp1NVSilyuCNDO6Lk8jlePCJWESJpPmWy8MtvUXXvPq9IrM8tmW5xx4V7o8O/nOWu3b8N6I3ZqJpPmWy8MtvUXXvHzLZeGW3qLr3l127U0xuzcTSfMtl4ZbeouvePmWy8MtvUXXvGu3b8GmN2biaT5lsvDLb1F17x8y2Xhlt6i694127TTG6gtrp6ZyjMpPA45EdxHIj6yXS2oAcmmFJ5tSdrdz5cMpj+7LT5lsvDbb1F17z6vSKzJwNmWxJ7BcXRP8ArMzMz1r8NRHlVVr2k+NQuXxyDV1IH0zT4fynj9vRf93Spr3F9VZ/82E/koluekll4ZbeouvePmSy8MtvUXXvGZ7Tluz9xcu7anZnPeTk/Qdw8pzml+YrPGfhlvjlnf3WM92c8+Bnz5lsvDLb1F17yxe32qmmN2biaT5lsvDLb1F17x8y2Xhlt6i695ddu34TTG7NxNJ8y2Phlt6i694+ZbLwy29Rde8a7dvwuiN2biaT5lsvDLb1F17x8y2Xhlt6i694127U0xuzcTSfMtl4ZbeouvePmSy8MtvUXXvGu3aaY3ZuJ6dgSSBpBJOOYGez8J5nRgiIlCIiQIiIH6R0Q261wLwYVKdtYPul0r1GpoF3mcZLkgnPnOfRTbL3aXSuUpsLColRzhUbTU6tVgozkK5Bxz4yl6D7Ytrdbvf1GQ3NB7dQKTVMFx984PId049Edp29FbsVahQ17dqCYps/FiDqODwA0j/F5Tx2pztiNsPVW/Tnu83fQ1/9mNvUS6W+ZqdNlR6eHUgMrK/EYznPcDOO0+i5p2/7QlQVqYqmgx3bU8OBnUur7yHsP5CXmy+ltvb2+z9LNUqWVapUqJuyoK1TghWJxkD+cq+ll5a1GZqVzdXJqOWVXUolJTklDknUeIA04wBN1t9TViWbVpjMJ/8ARrVOq8HYtpXqDgDh0XquM9oycGZfZthUua6UkGp6zYGe88SxPdzJ+kvOg+1re3Nya9Rk31CpQUCmz8agxqODwA/PMkbA2rY2DUqyO11WWqpb7JqSpR0sGCZPFjkc+4ecTNq2tMR+iRETWMy82fQLe7pkuEFOtVa3DvSqJ9oBkaV45VuxuHniV9Dom7JX66itbVadDc4O8dnfdjB5c/8AQ8p36S39uam8oXN3cOX1pvAUWiudQXiSWYHGCMAAecn7d6bUnuaFeghBD0rm4B4a66qqlR/ZChsebsZIn6izFEK56FFabuKylbestCsxpuqIzcNSHiaig8DgZ8sTT9FeiLWO1KIe4ompvTT3S53j0mpMwrY7FJHLylB0s2nZ3FVqiXN2++YMtN0Ip2+Tl88TrA44CgfWWdfpVZnbdO9FV9yiqT9i+vK093pxnt55mLcS1f2n7N1ikT6Um1uiqilVuadxSrLTr7usFSqu7NRiQ2WHXHeRO9H+j9m2gtlv6Wpqa1Q+h9B1KH0gc86ePHE+Jte1Fhe0N6xe4rrUp/ZNpKocjJz1Sc/hiXdj0t2eL+3vnqVgy0UpPSFHOhlp6C+vOCvDkOPGWbfUiP8APSYpKBuzU2FbIXCg37IGOSqg0nxkDjjJ/OR6n9HRFWvRF1bmvbKajJpqKu7GCWNQjSpAOdPHhC7Xs/h1G23zBqd3+0Emg2NB1L2H72CDj8JPPSWyO0b243zind0alNPsHLBqlMJ1hnkuM+eZM3jOPP8ABis9VHddDm0W729VLtbuoaKlUemRUH7pD8ccSc+U5bT6KGnbtXSpvUp1dxU+zanh8feTP30zwzw+kt9ldKbe3tLMKzPVtLo3DJu2AKsChUPnGQCTmQOl1/aVWepSuLquaj6kSopVKKk5KnJOrngaQOU3W184np+jM1pjKFsTbz0KbU6YCtXqUtT4UsETV1FyOrktxPkBNh06v/6xr2bGnTo11oKpKDTRchGFQaRnGc5A55n57Zad4mttC6gS2ktgA5zpHEzS9Mts211tMV6dRt2+61E0mDJoAB6uetyzw75q9Px9PtKVt+F0uv6PN3XS3e6t1rVK26CYcsFIJSqccg2Bw/tCVw6JkpetvU/q5irLpbU+Khphh2AEgyw270loNthb2kzVKe8pVCChRwEwCuDzOAT+Ml19tbOVdohK1aodoBnQ7gqqE1TV3Zyck5bGrkAO2Y1fUjH9NYpMqO+6LChQ11qy06jJSqpSNKod4tXiNFT7pYA5I7JN6c7HtqAttyygvbUHKimy6ywJNYsTzJ7OyT6vSy3Sze3Fapd0XoKtOlWpZq0K3AFlqYwEXiQBnsHCVXSvaltcUrZ0qPvKVvRt2pmmQAaYILa84IPYAJazebRM5S0Vis4ZqIiep5yIiUIiJAkvZdxRSpmtSNdMEaBUakcnkdQ48O6RIiYzGCJw0nxrZfh7+ure0fGtl+Hv66t7TNxOfCr59t658NJ8a2X4e/rq3tHxnZfh7+ure0zcRwq+fZrlpPjOy/D39dW9o+M7L8Pf11b2mbiOFHn2a5aT41svw9/XVvaPjOy/D39dW9pm4jhV8+zXLSfGdl+Hv66t+mPjOy/D39dW/TM3EcKPPs1y0nxrZfh7+urfpj41svw9/XVv0zNxHCr59muWk+M7L8Pf11b9MfGdl+Hv66t+mZuI4VfPs1y0nxrZfh7+ure0fGtl+Hv66t+mZuI4VfPs1y0nxnZfh7+ure0fGdl+Hv66t+mZuI4VfPs1y0nxnZfh7+urfpj41svw9/XVv0zNxHCr59muWk+M7L8Pf11b9MfGdl+Hv66t7TNxHCr59muXqoQScDAycDOcDPAZ7Z5iJ0YIiJQiIkCIiUIiICIiAiIgIiICIiAiIgIiICIiAiIgIiICIiAiIgIiIH//2Q==">
            <a:hlinkClick r:id="rId7"/>
          </p:cNvPr>
          <p:cNvSpPr>
            <a:spLocks noChangeAspect="1" noChangeArrowheads="1"/>
          </p:cNvSpPr>
          <p:nvPr/>
        </p:nvSpPr>
        <p:spPr bwMode="auto">
          <a:xfrm>
            <a:off x="38100" y="-762000"/>
            <a:ext cx="2857500" cy="16002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65" name="AutoShape 5" descr="data:image/jpeg;base64,/9j/4AAQSkZJRgABAQAAAQABAAD/2wCEAAkGBhASEBUUEhQQEBUQFxQUFhgYEREREBUXFRQWFBkSFhYZHCYeGBkjGRYSHy8gIycrOCwsFh4xNTAqNSYrLCkBCQoKDgwOGg8PGiokHyQuKiwsLCwxLCksLCkpLyksKSwsLCw1LCkvLC0pLC8sKSwsLCksKSwsKSkqKSosLCkpLP/AABEIAIYA8AMBIgACEQEDEQH/xAAbAAEAAwEBAQEAAAAAAAAAAAAABAUGAwIBB//EAEIQAAIBAwEECAMFBAcJAAAAAAECAAMEERIFEyExBiJBUVVhlNEVFnEjMoGh0hRCUpEHJWKCkqKxJDM0cnODssLh/8QAGgEBAQEBAQEBAAAAAAAAAAAAAAECAwQGBf/EACkRAQACAQIGAQIHAAAAAAAAAAABAhESURMhMVJhkbEDQSIycYHB0eH/2gAMAwEAAhEDEQA/APzeIifRvwiIiUIiICIiAiIgIiICIiQIiJQiIgIiICIiAiIgIiICIiAiIgIiJAiIlCIiAiIgIiICIky2tlVd5VyVOQig4aoRz49iA8z+A48pM4IjLlbWTvkqOC82JCov1Y9vlzkqhs+mzaQ1Su55LRpF/wA2I/IGRbq9epjVgBeCqBhFHcq9n17e3MvLSvop0guhFcZY61So+Vemw488McjJxwHdkYtMw6RESiHY/EfY3p1csBHz/hBB5Ht7JFazpE4WoaZHDFWmU492pdQ/nj6SbX2YUpaN5QVajCoG3q4dQCuCq5OQRkfU/h5FSqOBu0yOxmquOHZ1kMzEysxCsubN6eNYxq4qcgqw71YcD+E4zQ0mJUjFFi+o4QlreqyrqKunDRU08Qy47vpU3dqukVKeSjHBB4vTY/uMRzzxw3bg8iCJutt2ZrsiRETTBERKEREBERAREQEREBERIEREoREQEREBERIJFjbB3AJwoBZz2hVGSR544DzIny8ujUfOMDgFUclUclH0E60erbue2oy0x9F67fnuv5yHJ1lrpBiX+2NmplFR8si6CpVgqmmupkLEY151HGe0D68OjdkajsVyXUdQAoGXIYmqA7AHSF7+BYHsn25vq9sBSpVMKStU4Ca9R0kByCwyCoPA9x7ZiZzOIaiMRzcbe1e4polPr1KRK6f3ijnII8gxbPdqB5ZxO2vsOplWcBKlQ4JDa6NRgOSnGUc6TwOQeOD2Cs2dtCpTrCqNTEEs55kgnrE/XPPvl1f1EoW9MCmRvKz1dDcNGmmqqj45MepUI4c+4zM5ieTUYmGfUvRqjlqpMD3rlTkHzB4fgZJeotG4qpgtT11KbDtKByB/eGAR5gTjQQ1qw1HGskse5VBZiB5Kp4eU5XlxvKjvjGtmbHcCcgfhynT7ufQu7Y03ZSc45HsIPEMPIgg/jOMm3nWpUn7QGpH/ALZBH+V0kKWEkiImkIiICIiAiIgIiICIiQIiJQiIgIiICIiBLcH9nTu3lT+eil/8kSTbfrUKi9tMrVH04o//AJIf7shTMLKdsQj9opk4OCW48R1VJ4j8Jwca8sqogUAkLkLzxwyTxyZzo1mRgykqynII5g980ezS9dC1SizrT+6U6qM/IDd8EZxk8eGOOQeUzblOW684wrthWlYsXQsiqDqYMEJ4ZCgk/wAWg55DmSJ12cuksmr9o18XRae8TIOdbO5UDHHreZ75IvaKimDcVMDA3VCk2skDk71DkYxkauPlwkEkumXK29DPVVQTrI/hXOXYfxMcDv7Jnq10Tb/c7tv2YIj6SawDM5KZGdDfdC/xKCeXA44TPSxobSp02zTpAjiCajF3ZSMMoxhUyMjIGR3zheWYXDIdVN86T2jHNH7mGR9eY4TVeXJi3Pm9P/wy/wDWqY/CnSz/AOshybe9WnSTtCmo31qHI/yhJCmoZsRETSEREBERAREQEREBERIEREoREQEREBERA72Vzu3DY1DiGH8SsMMv4jP5T7fWm7bgdSsNSN/Ep5H69hHeJHky1vF07uoC1MnIIxrpsf3kz38Mr247DxmZ3ajZIsNiasNVdaKY1nIJfRnAbA5Z5DPE9gMttp7bSj1aaaWAwitg7saQAzDsYjPV7NRJ+8VnpLqljVUOgkllrINdBn0qobB40nCjABBC5JA5SsrmsnGnS0AnG8XFd2J76wyMn+zj6Tj+aebr+WOThVqKqq1VN89bU5LvVBC50r91hxOljk54Ed056HrszsVRVxljkU6a8lQD/RR7mS6ew67kvX1jHE5INU+RLHCdnFyPLM+Xd5SUBQFqaPuoMm3TPNmJwaznvOB9Rwm87M43fKVvT05VAUHA1azMqEj+BEIz9OsfpJFKrblHUL1Bpao4DohweqqKzMdZOVB4cGY4MgCjUq/aVXKpy1ty/wCSmo+8fIfjicbu8DAIgKU14gZyzE83c8i2OHDgBw+rGUzhyurg1HZzjLHPDkO4DyAwB5CcoidHMiIlCIiAiIgIiICIiAiIkCIkvZd3Tp1NVSilyuCNDO6Lk8jlePCJWESJpPmWy8MtvUXXvPq9IrM8tmW5xx4V7o8O/nOWu3b8N6I3ZqJpPmWy8MtvUXXvHzLZeGW3qLr3l127U0xuzcTSfMtl4ZbeouvePmWy8MtvUXXvGu3b8GmN2biaT5lsvDLb1F17x8y2Xhlt6i694127TTG6gtrp6ZyjMpPA45EdxHIj6yXS2oAcmmFJ5tSdrdz5cMpj+7LT5lsvDbb1F17z6vSKzJwNmWxJ7BcXRP8ArMzMz1r8NRHlVVr2k+NQuXxyDV1IH0zT4fynj9vRf93Spr3F9VZ/82E/koluekll4ZbeouvePmSy8MtvUXXvGZ7Tluz9xcu7anZnPeTk/Qdw8pzml+YrPGfhlvjlnf3WM92c8+Bnz5lsvDLb1F17yxe32qmmN2biaT5lsvDLb1F17x8y2Xhlt6i695ddu34TTG7NxNJ8y2Phlt6i694+ZbLwy29Rde8a7dvwuiN2biaT5lsvDLb1F17x8y2Xhlt6i694127U0xuzcTSfMtl4ZbeouvePmSy8MtvUXXvGu3aaY3ZuJ6dgSSBpBJOOYGez8J5nRgiIlCIiQIiIH6R0Q261wLwYVKdtYPul0r1GpoF3mcZLkgnPnOfRTbL3aXSuUpsLColRzhUbTU6tVgozkK5Bxz4yl6D7Ytrdbvf1GQ3NB7dQKTVMFx984PId049Edp29FbsVahQ17dqCYps/FiDqODwA0j/F5Tx2pztiNsPVW/Tnu83fQ1/9mNvUS6W+ZqdNlR6eHUgMrK/EYznPcDOO0+i5p2/7QlQVqYqmgx3bU8OBnUur7yHsP5CXmy+ltvb2+z9LNUqWVapUqJuyoK1TghWJxkD+cq+ll5a1GZqVzdXJqOWVXUolJTklDknUeIA04wBN1t9TViWbVpjMJ/8ARrVOq8HYtpXqDgDh0XquM9oycGZfZthUua6UkGp6zYGe88SxPdzJ+kvOg+1re3Nya9Rk31CpQUCmz8agxqODwA/PMkbA2rY2DUqyO11WWqpb7JqSpR0sGCZPFjkc+4ecTNq2tMR+iRETWMy82fQLe7pkuEFOtVa3DvSqJ9oBkaV45VuxuHniV9Dom7JX66itbVadDc4O8dnfdjB5c/8AQ8p36S39uam8oXN3cOX1pvAUWiudQXiSWYHGCMAAecn7d6bUnuaFeghBD0rm4B4a66qqlR/ZChsebsZIn6izFEK56FFabuKylbestCsxpuqIzcNSHiaig8DgZ8sTT9FeiLWO1KIe4ompvTT3S53j0mpMwrY7FJHLylB0s2nZ3FVqiXN2++YMtN0Ip2+Tl88TrA44CgfWWdfpVZnbdO9FV9yiqT9i+vK093pxnt55mLcS1f2n7N1ikT6Um1uiqilVuadxSrLTr7usFSqu7NRiQ2WHXHeRO9H+j9m2gtlv6Wpqa1Q+h9B1KH0gc86ePHE+Jte1Fhe0N6xe4rrUp/ZNpKocjJz1Sc/hiXdj0t2eL+3vnqVgy0UpPSFHOhlp6C+vOCvDkOPGWbfUiP8APSYpKBuzU2FbIXCg37IGOSqg0nxkDjjJ/OR6n9HRFWvRF1bmvbKajJpqKu7GCWNQjSpAOdPHhC7Xs/h1G23zBqd3+0Emg2NB1L2H72CDj8JPPSWyO0b243zind0alNPsHLBqlMJ1hnkuM+eZM3jOPP8ABis9VHddDm0W729VLtbuoaKlUemRUH7pD8ccSc+U5bT6KGnbtXSpvUp1dxU+zanh8feTP30zwzw+kt9ldKbe3tLMKzPVtLo3DJu2AKsChUPnGQCTmQOl1/aVWepSuLquaj6kSopVKKk5KnJOrngaQOU3W184np+jM1pjKFsTbz0KbU6YCtXqUtT4UsETV1FyOrktxPkBNh06v/6xr2bGnTo11oKpKDTRchGFQaRnGc5A55n57Zad4mttC6gS2ktgA5zpHEzS9Mts211tMV6dRt2+61E0mDJoAB6uetyzw75q9Px9PtKVt+F0uv6PN3XS3e6t1rVK26CYcsFIJSqccg2Bw/tCVw6JkpetvU/q5irLpbU+Khphh2AEgyw270loNthb2kzVKe8pVCChRwEwCuDzOAT+Ml19tbOVdohK1aodoBnQ7gqqE1TV3Zyck5bGrkAO2Y1fUjH9NYpMqO+6LChQ11qy06jJSqpSNKod4tXiNFT7pYA5I7JN6c7HtqAttyygvbUHKimy6ywJNYsTzJ7OyT6vSy3Sze3Fapd0XoKtOlWpZq0K3AFlqYwEXiQBnsHCVXSvaltcUrZ0qPvKVvRt2pmmQAaYILa84IPYAJazebRM5S0Vis4ZqIiep5yIiUIiJAkvZdxRSpmtSNdMEaBUakcnkdQ48O6RIiYzGCJw0nxrZfh7+ure0fGtl+Hv66t7TNxOfCr59t658NJ8a2X4e/rq3tHxnZfh7+ure0zcRwq+fZrlpPjOy/D39dW9o+M7L8Pf11b2mbiOFHn2a5aT41svw9/XVvaPjOy/D39dW9pm4jhV8+zXLSfGdl+Hv66t+mPjOy/D39dW/TM3EcKPPs1y0nxrZfh7+urfpj41svw9/XVv0zNxHCr59muWk+M7L8Pf11b9MfGdl+Hv66t+mZuI4VfPs1y0nxrZfh7+ure0fGtl+Hv66t+mZuI4VfPs1y0nxnZfh7+ure0fGdl+Hv66t+mZuI4VfPs1y0nxnZfh7+urfpj41svw9/XVv0zNxHCr59muWk+M7L8Pf11b9MfGdl+Hv66t7TNxHCr59muXqoQScDAycDOcDPAZ7Z5iJ0YIiJQiIkCIiUIiICIiAiIgIiICIiAiIgIiICIiAiIgIiICIiAiIgIiIH//2Q==">
            <a:hlinkClick r:id="rId7"/>
          </p:cNvPr>
          <p:cNvSpPr>
            <a:spLocks noChangeAspect="1" noChangeArrowheads="1"/>
          </p:cNvSpPr>
          <p:nvPr/>
        </p:nvSpPr>
        <p:spPr bwMode="auto">
          <a:xfrm>
            <a:off x="38100" y="-762000"/>
            <a:ext cx="2857500" cy="16002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5366" name="Picture 6"/>
          <p:cNvPicPr>
            <a:picLocks noChangeAspect="1" noChangeArrowheads="1"/>
          </p:cNvPicPr>
          <p:nvPr/>
        </p:nvPicPr>
        <p:blipFill>
          <a:blip r:embed="rId8" cstate="print"/>
          <a:srcRect/>
          <a:stretch>
            <a:fillRect/>
          </a:stretch>
        </p:blipFill>
        <p:spPr bwMode="auto">
          <a:xfrm>
            <a:off x="2339752" y="5068376"/>
            <a:ext cx="3254341" cy="1817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05880"/>
            <a:ext cx="3250704" cy="1143000"/>
          </a:xfrm>
        </p:spPr>
        <p:txBody>
          <a:bodyPr>
            <a:noAutofit/>
          </a:bodyPr>
          <a:lstStyle/>
          <a:p>
            <a:r>
              <a:rPr lang="en-GB" sz="2800" dirty="0" smtClean="0">
                <a:solidFill>
                  <a:srgbClr val="0070C0"/>
                </a:solidFill>
              </a:rPr>
              <a:t>Manchester’s population became younger, and more sex-balanced in the late eighteenth century</a:t>
            </a:r>
            <a:endParaRPr lang="en-GB" sz="2800" dirty="0">
              <a:solidFill>
                <a:srgbClr val="0070C0"/>
              </a:solidFill>
            </a:endParaRPr>
          </a:p>
        </p:txBody>
      </p:sp>
      <p:graphicFrame>
        <p:nvGraphicFramePr>
          <p:cNvPr id="7" name="Chart 6"/>
          <p:cNvGraphicFramePr/>
          <p:nvPr/>
        </p:nvGraphicFramePr>
        <p:xfrm>
          <a:off x="3642246" y="685800"/>
          <a:ext cx="4752528"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3635896" y="3429000"/>
          <a:ext cx="4752528"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756965" y="6300028"/>
            <a:ext cx="2551339" cy="369332"/>
          </a:xfrm>
          <a:prstGeom prst="rect">
            <a:avLst/>
          </a:prstGeom>
          <a:noFill/>
        </p:spPr>
        <p:txBody>
          <a:bodyPr wrap="none" rtlCol="0">
            <a:spAutoFit/>
          </a:bodyPr>
          <a:lstStyle/>
          <a:p>
            <a:r>
              <a:rPr lang="en-GB" dirty="0" smtClean="0"/>
              <a:t>Percentage of population</a:t>
            </a:r>
            <a:endParaRPr lang="en-GB" dirty="0"/>
          </a:p>
        </p:txBody>
      </p:sp>
      <p:sp>
        <p:nvSpPr>
          <p:cNvPr id="10" name="TextBox 9"/>
          <p:cNvSpPr txBox="1"/>
          <p:nvPr/>
        </p:nvSpPr>
        <p:spPr>
          <a:xfrm>
            <a:off x="4572138" y="1547500"/>
            <a:ext cx="647934" cy="369332"/>
          </a:xfrm>
          <a:prstGeom prst="rect">
            <a:avLst/>
          </a:prstGeom>
          <a:noFill/>
        </p:spPr>
        <p:txBody>
          <a:bodyPr wrap="none" rtlCol="0">
            <a:spAutoFit/>
          </a:bodyPr>
          <a:lstStyle/>
          <a:p>
            <a:r>
              <a:rPr lang="en-GB" dirty="0" smtClean="0"/>
              <a:t>male</a:t>
            </a:r>
            <a:endParaRPr lang="en-GB" dirty="0"/>
          </a:p>
        </p:txBody>
      </p:sp>
      <p:sp>
        <p:nvSpPr>
          <p:cNvPr id="11" name="TextBox 10"/>
          <p:cNvSpPr txBox="1"/>
          <p:nvPr/>
        </p:nvSpPr>
        <p:spPr>
          <a:xfrm>
            <a:off x="7020410" y="1547500"/>
            <a:ext cx="828112" cy="369332"/>
          </a:xfrm>
          <a:prstGeom prst="rect">
            <a:avLst/>
          </a:prstGeom>
          <a:noFill/>
        </p:spPr>
        <p:txBody>
          <a:bodyPr wrap="none" rtlCol="0">
            <a:spAutoFit/>
          </a:bodyPr>
          <a:lstStyle/>
          <a:p>
            <a:r>
              <a:rPr lang="en-GB" dirty="0" smtClean="0"/>
              <a:t>female</a:t>
            </a:r>
            <a:endParaRPr lang="en-GB" dirty="0"/>
          </a:p>
        </p:txBody>
      </p:sp>
      <p:sp>
        <p:nvSpPr>
          <p:cNvPr id="12" name="TextBox 11"/>
          <p:cNvSpPr txBox="1"/>
          <p:nvPr/>
        </p:nvSpPr>
        <p:spPr>
          <a:xfrm>
            <a:off x="4499992" y="764704"/>
            <a:ext cx="652743" cy="369332"/>
          </a:xfrm>
          <a:prstGeom prst="rect">
            <a:avLst/>
          </a:prstGeom>
          <a:noFill/>
        </p:spPr>
        <p:txBody>
          <a:bodyPr wrap="none" rtlCol="0">
            <a:spAutoFit/>
          </a:bodyPr>
          <a:lstStyle/>
          <a:p>
            <a:r>
              <a:rPr lang="en-GB" b="1" dirty="0" smtClean="0"/>
              <a:t>1774</a:t>
            </a:r>
            <a:endParaRPr lang="en-GB" b="1" dirty="0"/>
          </a:p>
        </p:txBody>
      </p:sp>
      <p:sp>
        <p:nvSpPr>
          <p:cNvPr id="13" name="TextBox 12"/>
          <p:cNvSpPr txBox="1"/>
          <p:nvPr/>
        </p:nvSpPr>
        <p:spPr>
          <a:xfrm>
            <a:off x="4423313" y="3789040"/>
            <a:ext cx="652743" cy="369332"/>
          </a:xfrm>
          <a:prstGeom prst="rect">
            <a:avLst/>
          </a:prstGeom>
          <a:noFill/>
        </p:spPr>
        <p:txBody>
          <a:bodyPr wrap="none" rtlCol="0">
            <a:spAutoFit/>
          </a:bodyPr>
          <a:lstStyle/>
          <a:p>
            <a:r>
              <a:rPr lang="en-GB" b="1" dirty="0" smtClean="0"/>
              <a:t>1841</a:t>
            </a:r>
            <a:endParaRPr lang="en-GB"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The migrant hinterland of Manchester was smaller and epidemiologically integrated </a:t>
            </a:r>
            <a:endParaRPr lang="en-GB" sz="2800" dirty="0">
              <a:solidFill>
                <a:srgbClr val="0070C0"/>
              </a:solidFill>
            </a:endParaRPr>
          </a:p>
        </p:txBody>
      </p:sp>
      <p:pic>
        <p:nvPicPr>
          <p:cNvPr id="6147" name="Picture 3"/>
          <p:cNvPicPr>
            <a:picLocks noChangeAspect="1" noChangeArrowheads="1"/>
          </p:cNvPicPr>
          <p:nvPr/>
        </p:nvPicPr>
        <p:blipFill>
          <a:blip r:embed="rId2" cstate="print"/>
          <a:srcRect/>
          <a:stretch>
            <a:fillRect/>
          </a:stretch>
        </p:blipFill>
        <p:spPr bwMode="auto">
          <a:xfrm>
            <a:off x="971599" y="2047874"/>
            <a:ext cx="7700251" cy="4045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Smallpox was a much more significant cause of death in Manchester than London</a:t>
            </a:r>
            <a:endParaRPr lang="en-GB" sz="2800" dirty="0">
              <a:solidFill>
                <a:srgbClr val="0070C0"/>
              </a:solidFill>
            </a:endParaRPr>
          </a:p>
        </p:txBody>
      </p:sp>
      <p:pic>
        <p:nvPicPr>
          <p:cNvPr id="10243" name="Picture 3"/>
          <p:cNvPicPr>
            <a:picLocks noChangeAspect="1" noChangeArrowheads="1"/>
          </p:cNvPicPr>
          <p:nvPr/>
        </p:nvPicPr>
        <p:blipFill>
          <a:blip r:embed="rId2" cstate="print"/>
          <a:srcRect/>
          <a:stretch>
            <a:fillRect/>
          </a:stretch>
        </p:blipFill>
        <p:spPr bwMode="auto">
          <a:xfrm>
            <a:off x="1057645" y="2047874"/>
            <a:ext cx="7546803" cy="4045421"/>
          </a:xfrm>
          <a:prstGeom prst="rect">
            <a:avLst/>
          </a:prstGeom>
          <a:noFill/>
          <a:ln w="9525">
            <a:noFill/>
            <a:miter lim="800000"/>
            <a:headEnd/>
            <a:tailEnd/>
          </a:ln>
        </p:spPr>
      </p:pic>
      <p:sp>
        <p:nvSpPr>
          <p:cNvPr id="5" name="TextBox 4"/>
          <p:cNvSpPr txBox="1"/>
          <p:nvPr/>
        </p:nvSpPr>
        <p:spPr>
          <a:xfrm>
            <a:off x="4547781" y="1772816"/>
            <a:ext cx="1248355" cy="646331"/>
          </a:xfrm>
          <a:prstGeom prst="rect">
            <a:avLst/>
          </a:prstGeom>
          <a:noFill/>
        </p:spPr>
        <p:txBody>
          <a:bodyPr wrap="none" rtlCol="0">
            <a:spAutoFit/>
          </a:bodyPr>
          <a:lstStyle/>
          <a:p>
            <a:r>
              <a:rPr lang="en-GB" dirty="0"/>
              <a:t>v</a:t>
            </a:r>
            <a:r>
              <a:rPr lang="en-GB" dirty="0" smtClean="0"/>
              <a:t>accination</a:t>
            </a:r>
          </a:p>
          <a:p>
            <a:r>
              <a:rPr lang="en-GB" dirty="0" smtClean="0"/>
              <a:t>introduced</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Smallpox circulated as least as rapidly in Manchester as London</a:t>
            </a:r>
            <a:endParaRPr lang="en-GB" sz="2800" dirty="0">
              <a:solidFill>
                <a:srgbClr val="0070C0"/>
              </a:solidFill>
            </a:endParaRPr>
          </a:p>
        </p:txBody>
      </p:sp>
      <p:pic>
        <p:nvPicPr>
          <p:cNvPr id="35842" name="Picture 2"/>
          <p:cNvPicPr>
            <a:picLocks noChangeAspect="1" noChangeArrowheads="1"/>
          </p:cNvPicPr>
          <p:nvPr/>
        </p:nvPicPr>
        <p:blipFill>
          <a:blip r:embed="rId2" cstate="print"/>
          <a:srcRect/>
          <a:stretch>
            <a:fillRect/>
          </a:stretch>
        </p:blipFill>
        <p:spPr bwMode="auto">
          <a:xfrm>
            <a:off x="467544" y="2047874"/>
            <a:ext cx="8579082" cy="40454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Estimates of infant mortality for Manchester pre-1800</a:t>
            </a:r>
            <a:endParaRPr lang="en-GB" sz="2800" dirty="0">
              <a:solidFill>
                <a:srgbClr val="0070C0"/>
              </a:solidFill>
            </a:endParaRPr>
          </a:p>
        </p:txBody>
      </p:sp>
      <p:pic>
        <p:nvPicPr>
          <p:cNvPr id="8196" name="Picture 4"/>
          <p:cNvPicPr>
            <a:picLocks noChangeAspect="1" noChangeArrowheads="1"/>
          </p:cNvPicPr>
          <p:nvPr/>
        </p:nvPicPr>
        <p:blipFill>
          <a:blip r:embed="rId3" cstate="print"/>
          <a:srcRect/>
          <a:stretch>
            <a:fillRect/>
          </a:stretch>
        </p:blipFill>
        <p:spPr bwMode="auto">
          <a:xfrm>
            <a:off x="63308" y="2348880"/>
            <a:ext cx="8973188" cy="4104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Some proportion of early neonatal deaths are missing</a:t>
            </a:r>
            <a:endParaRPr lang="en-GB" sz="2800" dirty="0">
              <a:solidFill>
                <a:srgbClr val="0070C0"/>
              </a:solidFill>
            </a:endParaRPr>
          </a:p>
        </p:txBody>
      </p:sp>
      <p:pic>
        <p:nvPicPr>
          <p:cNvPr id="9219" name="Picture 3"/>
          <p:cNvPicPr>
            <a:picLocks noChangeAspect="1" noChangeArrowheads="1"/>
          </p:cNvPicPr>
          <p:nvPr/>
        </p:nvPicPr>
        <p:blipFill>
          <a:blip r:embed="rId2" cstate="print"/>
          <a:srcRect/>
          <a:stretch>
            <a:fillRect/>
          </a:stretch>
        </p:blipFill>
        <p:spPr bwMode="auto">
          <a:xfrm>
            <a:off x="894262" y="1903859"/>
            <a:ext cx="7278138" cy="39014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Summer peaks in infant deaths suggest a </a:t>
            </a:r>
            <a:r>
              <a:rPr lang="en-GB" sz="2800" i="1" dirty="0" smtClean="0">
                <a:solidFill>
                  <a:srgbClr val="0070C0"/>
                </a:solidFill>
              </a:rPr>
              <a:t>shift</a:t>
            </a:r>
            <a:r>
              <a:rPr lang="en-GB" sz="2800" dirty="0" smtClean="0">
                <a:solidFill>
                  <a:srgbClr val="0070C0"/>
                </a:solidFill>
              </a:rPr>
              <a:t> to early weaning</a:t>
            </a:r>
            <a:endParaRPr lang="en-GB" sz="2800" dirty="0">
              <a:solidFill>
                <a:srgbClr val="0070C0"/>
              </a:solidFill>
            </a:endParaRPr>
          </a:p>
        </p:txBody>
      </p:sp>
      <p:pic>
        <p:nvPicPr>
          <p:cNvPr id="7170" name="Picture 2"/>
          <p:cNvPicPr>
            <a:picLocks noChangeAspect="1" noChangeArrowheads="1"/>
          </p:cNvPicPr>
          <p:nvPr/>
        </p:nvPicPr>
        <p:blipFill>
          <a:blip r:embed="rId2" cstate="print"/>
          <a:srcRect/>
          <a:stretch>
            <a:fillRect/>
          </a:stretch>
        </p:blipFill>
        <p:spPr bwMode="auto">
          <a:xfrm>
            <a:off x="827584" y="2047874"/>
            <a:ext cx="7464876" cy="4261445"/>
          </a:xfrm>
          <a:prstGeom prst="rect">
            <a:avLst/>
          </a:prstGeom>
          <a:noFill/>
          <a:ln w="9525">
            <a:noFill/>
            <a:miter lim="800000"/>
            <a:headEnd/>
            <a:tailEnd/>
          </a:ln>
        </p:spPr>
      </p:pic>
      <p:sp>
        <p:nvSpPr>
          <p:cNvPr id="4" name="TextBox 3"/>
          <p:cNvSpPr txBox="1"/>
          <p:nvPr/>
        </p:nvSpPr>
        <p:spPr>
          <a:xfrm>
            <a:off x="2123728" y="1772816"/>
            <a:ext cx="3708131" cy="400110"/>
          </a:xfrm>
          <a:prstGeom prst="rect">
            <a:avLst/>
          </a:prstGeom>
          <a:noFill/>
        </p:spPr>
        <p:txBody>
          <a:bodyPr wrap="none" rtlCol="0">
            <a:spAutoFit/>
          </a:bodyPr>
          <a:lstStyle/>
          <a:p>
            <a:r>
              <a:rPr lang="en-GB" sz="2000" dirty="0" smtClean="0"/>
              <a:t>Mortality in first six months of life</a:t>
            </a:r>
            <a:endParaRPr lang="en-GB"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229600" cy="1143000"/>
          </a:xfrm>
        </p:spPr>
        <p:txBody>
          <a:bodyPr>
            <a:normAutofit/>
          </a:bodyPr>
          <a:lstStyle/>
          <a:p>
            <a:r>
              <a:rPr lang="en-GB" sz="2800" dirty="0" smtClean="0">
                <a:solidFill>
                  <a:srgbClr val="0070C0"/>
                </a:solidFill>
              </a:rPr>
              <a:t>Conclusions</a:t>
            </a:r>
            <a:endParaRPr lang="en-GB" sz="2800" dirty="0">
              <a:solidFill>
                <a:srgbClr val="0070C0"/>
              </a:solidFill>
            </a:endParaRPr>
          </a:p>
        </p:txBody>
      </p:sp>
      <p:sp>
        <p:nvSpPr>
          <p:cNvPr id="3" name="TextBox 2"/>
          <p:cNvSpPr txBox="1"/>
          <p:nvPr/>
        </p:nvSpPr>
        <p:spPr>
          <a:xfrm>
            <a:off x="755576" y="1268760"/>
            <a:ext cx="7128792" cy="5940088"/>
          </a:xfrm>
          <a:prstGeom prst="rect">
            <a:avLst/>
          </a:prstGeom>
          <a:noFill/>
        </p:spPr>
        <p:txBody>
          <a:bodyPr wrap="square" rtlCol="0">
            <a:spAutoFit/>
          </a:bodyPr>
          <a:lstStyle/>
          <a:p>
            <a:r>
              <a:rPr lang="en-GB" sz="2000" dirty="0" smtClean="0"/>
              <a:t>Infant mortality was probably substantially lower in Manchester than London in the second half of the eighteenth century (despite crowding and high smallpox rates) – higher prevalence of maternal breastfeeding?</a:t>
            </a:r>
          </a:p>
          <a:p>
            <a:endParaRPr lang="en-GB" sz="2000" dirty="0"/>
          </a:p>
          <a:p>
            <a:r>
              <a:rPr lang="en-GB" sz="2000" dirty="0" smtClean="0"/>
              <a:t>Economic changes in the late eighteenth century may have been associated with a decline in breastfeeding (and worsening infant mortality)</a:t>
            </a:r>
          </a:p>
          <a:p>
            <a:endParaRPr lang="en-GB" sz="2000" dirty="0" smtClean="0"/>
          </a:p>
          <a:p>
            <a:r>
              <a:rPr lang="en-GB" sz="2000" dirty="0" smtClean="0"/>
              <a:t>Infant mortality probably fell after 1800 with vaccination but may have risen again with rising population size and density (measles and scarlet fever)</a:t>
            </a:r>
          </a:p>
          <a:p>
            <a:endParaRPr lang="en-GB" sz="2000" dirty="0"/>
          </a:p>
          <a:p>
            <a:r>
              <a:rPr lang="en-GB" sz="2000" dirty="0" smtClean="0"/>
              <a:t>The impact of these changes in Manchester’s population size and density was probably greatest on young children (ages 1-4).   </a:t>
            </a:r>
          </a:p>
          <a:p>
            <a:endParaRPr lang="en-GB" sz="2000" dirty="0"/>
          </a:p>
          <a:p>
            <a:endParaRPr lang="en-GB" sz="2000" dirty="0" smtClean="0"/>
          </a:p>
          <a:p>
            <a:endParaRPr lang="en-GB" sz="2000" dirty="0" smtClean="0"/>
          </a:p>
          <a:p>
            <a:endParaRPr lang="en-GB"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Urbanisation accelerated in England from the mid-eighteenth century  </a:t>
            </a:r>
            <a:endParaRPr lang="en-GB" sz="2800" dirty="0">
              <a:solidFill>
                <a:srgbClr val="0070C0"/>
              </a:solidFill>
            </a:endParaRPr>
          </a:p>
        </p:txBody>
      </p:sp>
      <p:pic>
        <p:nvPicPr>
          <p:cNvPr id="1026" name="Picture 2"/>
          <p:cNvPicPr>
            <a:picLocks noChangeAspect="1" noChangeArrowheads="1"/>
          </p:cNvPicPr>
          <p:nvPr/>
        </p:nvPicPr>
        <p:blipFill>
          <a:blip r:embed="rId2" cstate="print"/>
          <a:srcRect/>
          <a:stretch>
            <a:fillRect/>
          </a:stretch>
        </p:blipFill>
        <p:spPr bwMode="auto">
          <a:xfrm>
            <a:off x="1259632" y="2000250"/>
            <a:ext cx="6617091" cy="4093046"/>
          </a:xfrm>
          <a:prstGeom prst="rect">
            <a:avLst/>
          </a:prstGeom>
          <a:noFill/>
          <a:ln w="9525">
            <a:noFill/>
            <a:miter lim="800000"/>
            <a:headEnd/>
            <a:tailEnd/>
          </a:ln>
        </p:spPr>
      </p:pic>
      <p:sp>
        <p:nvSpPr>
          <p:cNvPr id="4" name="TextBox 3"/>
          <p:cNvSpPr txBox="1"/>
          <p:nvPr/>
        </p:nvSpPr>
        <p:spPr>
          <a:xfrm>
            <a:off x="2123728" y="1628800"/>
            <a:ext cx="5113003" cy="369332"/>
          </a:xfrm>
          <a:prstGeom prst="rect">
            <a:avLst/>
          </a:prstGeom>
          <a:noFill/>
        </p:spPr>
        <p:txBody>
          <a:bodyPr wrap="none" rtlCol="0">
            <a:spAutoFit/>
          </a:bodyPr>
          <a:lstStyle/>
          <a:p>
            <a:r>
              <a:rPr lang="en-GB" dirty="0" smtClean="0"/>
              <a:t>Percentage of population  living in towns of 10,000+</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Rapid urbanisation was accompanied by a dramatic and probably necessary fall in mortality</a:t>
            </a:r>
            <a:endParaRPr lang="en-GB" sz="2800" dirty="0">
              <a:solidFill>
                <a:srgbClr val="0070C0"/>
              </a:solidFill>
            </a:endParaRPr>
          </a:p>
        </p:txBody>
      </p:sp>
      <p:sp>
        <p:nvSpPr>
          <p:cNvPr id="4" name="TextBox 3"/>
          <p:cNvSpPr txBox="1"/>
          <p:nvPr/>
        </p:nvSpPr>
        <p:spPr>
          <a:xfrm>
            <a:off x="1187624" y="1628800"/>
            <a:ext cx="7132978" cy="400110"/>
          </a:xfrm>
          <a:prstGeom prst="rect">
            <a:avLst/>
          </a:prstGeom>
          <a:noFill/>
        </p:spPr>
        <p:txBody>
          <a:bodyPr wrap="none" rtlCol="0">
            <a:spAutoFit/>
          </a:bodyPr>
          <a:lstStyle/>
          <a:p>
            <a:r>
              <a:rPr lang="en-GB" sz="2000" dirty="0" smtClean="0"/>
              <a:t>Infant mortality (deaths in the first year of life per thousand births)</a:t>
            </a:r>
            <a:endParaRPr lang="en-GB" sz="2000" dirty="0"/>
          </a:p>
        </p:txBody>
      </p:sp>
      <p:pic>
        <p:nvPicPr>
          <p:cNvPr id="10" name="Picture 2"/>
          <p:cNvPicPr>
            <a:picLocks noChangeAspect="1" noChangeArrowheads="1"/>
          </p:cNvPicPr>
          <p:nvPr/>
        </p:nvPicPr>
        <p:blipFill>
          <a:blip r:embed="rId2" cstate="print"/>
          <a:srcRect/>
          <a:stretch>
            <a:fillRect/>
          </a:stretch>
        </p:blipFill>
        <p:spPr bwMode="auto">
          <a:xfrm>
            <a:off x="463710" y="2977843"/>
            <a:ext cx="8356762" cy="3412777"/>
          </a:xfrm>
          <a:prstGeom prst="rect">
            <a:avLst/>
          </a:prstGeom>
          <a:noFill/>
          <a:ln w="9525">
            <a:noFill/>
            <a:miter lim="800000"/>
            <a:headEnd/>
            <a:tailEnd/>
          </a:ln>
        </p:spPr>
      </p:pic>
      <p:cxnSp>
        <p:nvCxnSpPr>
          <p:cNvPr id="11" name="Straight Arrow Connector 10"/>
          <p:cNvCxnSpPr/>
          <p:nvPr/>
        </p:nvCxnSpPr>
        <p:spPr>
          <a:xfrm flipH="1">
            <a:off x="1691680" y="2574196"/>
            <a:ext cx="295041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1691680" y="2204864"/>
            <a:ext cx="3060005" cy="369332"/>
          </a:xfrm>
          <a:prstGeom prst="rect">
            <a:avLst/>
          </a:prstGeom>
          <a:noFill/>
        </p:spPr>
        <p:txBody>
          <a:bodyPr wrap="none" rtlCol="0">
            <a:spAutoFit/>
          </a:bodyPr>
          <a:lstStyle/>
          <a:p>
            <a:r>
              <a:rPr lang="en-GB" dirty="0" smtClean="0"/>
              <a:t>family reconstitution evidence</a:t>
            </a:r>
            <a:endParaRPr lang="en-GB" dirty="0"/>
          </a:p>
        </p:txBody>
      </p:sp>
      <p:cxnSp>
        <p:nvCxnSpPr>
          <p:cNvPr id="13" name="Straight Arrow Connector 12"/>
          <p:cNvCxnSpPr/>
          <p:nvPr/>
        </p:nvCxnSpPr>
        <p:spPr>
          <a:xfrm>
            <a:off x="4860032" y="2574196"/>
            <a:ext cx="144016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4788024" y="2214156"/>
            <a:ext cx="2596416" cy="369332"/>
          </a:xfrm>
          <a:prstGeom prst="rect">
            <a:avLst/>
          </a:prstGeom>
          <a:noFill/>
        </p:spPr>
        <p:txBody>
          <a:bodyPr wrap="none" rtlCol="0">
            <a:spAutoFit/>
          </a:bodyPr>
          <a:lstStyle/>
          <a:p>
            <a:r>
              <a:rPr lang="en-GB" dirty="0" smtClean="0"/>
              <a:t>civil registration evidence</a:t>
            </a:r>
            <a:endParaRPr lang="en-GB" dirty="0"/>
          </a:p>
        </p:txBody>
      </p:sp>
      <p:sp>
        <p:nvSpPr>
          <p:cNvPr id="15" name="Rectangle 14"/>
          <p:cNvSpPr/>
          <p:nvPr/>
        </p:nvSpPr>
        <p:spPr>
          <a:xfrm>
            <a:off x="3851920" y="2862228"/>
            <a:ext cx="1008112" cy="302433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TextBox 15"/>
          <p:cNvSpPr txBox="1"/>
          <p:nvPr/>
        </p:nvSpPr>
        <p:spPr>
          <a:xfrm>
            <a:off x="5220072" y="2790220"/>
            <a:ext cx="2088232" cy="646331"/>
          </a:xfrm>
          <a:prstGeom prst="rect">
            <a:avLst/>
          </a:prstGeom>
          <a:noFill/>
        </p:spPr>
        <p:txBody>
          <a:bodyPr wrap="square" rtlCol="0">
            <a:spAutoFit/>
          </a:bodyPr>
          <a:lstStyle/>
          <a:p>
            <a:r>
              <a:rPr lang="en-GB" dirty="0" smtClean="0"/>
              <a:t>‘dark age’ of urban demography</a:t>
            </a:r>
            <a:endParaRPr lang="en-GB" dirty="0"/>
          </a:p>
        </p:txBody>
      </p:sp>
      <p:cxnSp>
        <p:nvCxnSpPr>
          <p:cNvPr id="17" name="Straight Arrow Connector 16"/>
          <p:cNvCxnSpPr/>
          <p:nvPr/>
        </p:nvCxnSpPr>
        <p:spPr>
          <a:xfrm flipH="1">
            <a:off x="4860032" y="3113386"/>
            <a:ext cx="288032" cy="368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Manchester exemplifies many of the problems of vital registration in the period 1750-1837 </a:t>
            </a:r>
            <a:endParaRPr lang="en-GB" sz="2800" dirty="0">
              <a:solidFill>
                <a:srgbClr val="0070C0"/>
              </a:solidFill>
            </a:endParaRPr>
          </a:p>
        </p:txBody>
      </p:sp>
      <p:pic>
        <p:nvPicPr>
          <p:cNvPr id="3074" name="Picture 2"/>
          <p:cNvPicPr>
            <a:picLocks noChangeAspect="1" noChangeArrowheads="1"/>
          </p:cNvPicPr>
          <p:nvPr/>
        </p:nvPicPr>
        <p:blipFill>
          <a:blip r:embed="rId3" cstate="print"/>
          <a:srcRect/>
          <a:stretch>
            <a:fillRect/>
          </a:stretch>
        </p:blipFill>
        <p:spPr bwMode="auto">
          <a:xfrm>
            <a:off x="251520" y="1786454"/>
            <a:ext cx="8496944" cy="4666882"/>
          </a:xfrm>
          <a:prstGeom prst="rect">
            <a:avLst/>
          </a:prstGeom>
          <a:noFill/>
          <a:ln w="9525">
            <a:noFill/>
            <a:miter lim="800000"/>
            <a:headEnd/>
            <a:tailEnd/>
          </a:ln>
        </p:spPr>
      </p:pic>
      <p:sp>
        <p:nvSpPr>
          <p:cNvPr id="10" name="TextBox 9"/>
          <p:cNvSpPr txBox="1"/>
          <p:nvPr/>
        </p:nvSpPr>
        <p:spPr>
          <a:xfrm>
            <a:off x="2276959" y="1844824"/>
            <a:ext cx="2943113" cy="369332"/>
          </a:xfrm>
          <a:prstGeom prst="rect">
            <a:avLst/>
          </a:prstGeom>
          <a:noFill/>
        </p:spPr>
        <p:txBody>
          <a:bodyPr wrap="none" rtlCol="0">
            <a:spAutoFit/>
          </a:bodyPr>
          <a:lstStyle/>
          <a:p>
            <a:r>
              <a:rPr lang="en-GB" dirty="0" smtClean="0"/>
              <a:t>Bills of Mortality, Manchester</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8775" t="28146" b="32947"/>
          <a:stretch>
            <a:fillRect/>
          </a:stretch>
        </p:blipFill>
        <p:spPr bwMode="auto">
          <a:xfrm>
            <a:off x="-36512" y="525186"/>
            <a:ext cx="9361040" cy="5640118"/>
          </a:xfrm>
          <a:prstGeom prst="rect">
            <a:avLst/>
          </a:prstGeom>
          <a:noFill/>
          <a:ln w="9525">
            <a:noFill/>
            <a:miter lim="800000"/>
            <a:headEnd/>
            <a:tailEnd/>
          </a:ln>
        </p:spPr>
      </p:pic>
      <p:sp>
        <p:nvSpPr>
          <p:cNvPr id="6" name="Title 5"/>
          <p:cNvSpPr>
            <a:spLocks noGrp="1"/>
          </p:cNvSpPr>
          <p:nvPr>
            <p:ph type="title"/>
          </p:nvPr>
        </p:nvSpPr>
        <p:spPr/>
        <p:txBody>
          <a:bodyPr/>
          <a:lstStyle/>
          <a:p>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Manchester grew most rapidly in the last quarter of the eighteenth century </a:t>
            </a:r>
            <a:endParaRPr lang="en-GB" sz="2800" dirty="0">
              <a:solidFill>
                <a:srgbClr val="0070C0"/>
              </a:solidFill>
            </a:endParaRPr>
          </a:p>
        </p:txBody>
      </p:sp>
      <p:pic>
        <p:nvPicPr>
          <p:cNvPr id="2053" name="Picture 5"/>
          <p:cNvPicPr>
            <a:picLocks noChangeAspect="1" noChangeArrowheads="1"/>
          </p:cNvPicPr>
          <p:nvPr/>
        </p:nvPicPr>
        <p:blipFill>
          <a:blip r:embed="rId3" cstate="print"/>
          <a:srcRect/>
          <a:stretch>
            <a:fillRect/>
          </a:stretch>
        </p:blipFill>
        <p:spPr bwMode="auto">
          <a:xfrm>
            <a:off x="274364" y="1916832"/>
            <a:ext cx="8474100"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45840"/>
            <a:ext cx="3240360" cy="1143000"/>
          </a:xfrm>
        </p:spPr>
        <p:txBody>
          <a:bodyPr>
            <a:noAutofit/>
          </a:bodyPr>
          <a:lstStyle/>
          <a:p>
            <a:r>
              <a:rPr lang="en-GB" sz="2800" dirty="0" smtClean="0">
                <a:solidFill>
                  <a:srgbClr val="0070C0"/>
                </a:solidFill>
              </a:rPr>
              <a:t>Population </a:t>
            </a:r>
            <a:r>
              <a:rPr lang="en-GB" sz="2800" i="1" dirty="0" smtClean="0">
                <a:solidFill>
                  <a:srgbClr val="0070C0"/>
                </a:solidFill>
              </a:rPr>
              <a:t>density</a:t>
            </a:r>
            <a:r>
              <a:rPr lang="en-GB" sz="2800" dirty="0" smtClean="0">
                <a:solidFill>
                  <a:srgbClr val="0070C0"/>
                </a:solidFill>
              </a:rPr>
              <a:t> peaked in the late eighteenth century</a:t>
            </a:r>
          </a:p>
        </p:txBody>
      </p:sp>
      <p:pic>
        <p:nvPicPr>
          <p:cNvPr id="4098" name="Picture 2"/>
          <p:cNvPicPr>
            <a:picLocks noChangeAspect="1" noChangeArrowheads="1"/>
          </p:cNvPicPr>
          <p:nvPr/>
        </p:nvPicPr>
        <p:blipFill>
          <a:blip r:embed="rId3" cstate="print"/>
          <a:srcRect/>
          <a:stretch>
            <a:fillRect/>
          </a:stretch>
        </p:blipFill>
        <p:spPr bwMode="auto">
          <a:xfrm>
            <a:off x="143710" y="3068960"/>
            <a:ext cx="5190610" cy="3672408"/>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3779912" y="188640"/>
            <a:ext cx="5235503" cy="3482330"/>
          </a:xfrm>
          <a:prstGeom prst="rect">
            <a:avLst/>
          </a:prstGeom>
          <a:solidFill>
            <a:schemeClr val="lt1">
              <a:alpha val="0"/>
            </a:schemeClr>
          </a:solidFill>
          <a:ln w="9525">
            <a:noFill/>
            <a:miter lim="800000"/>
            <a:headEnd/>
            <a:tailEnd/>
          </a:ln>
        </p:spPr>
      </p:pic>
      <p:sp>
        <p:nvSpPr>
          <p:cNvPr id="9" name="TextBox 8"/>
          <p:cNvSpPr txBox="1"/>
          <p:nvPr/>
        </p:nvSpPr>
        <p:spPr>
          <a:xfrm>
            <a:off x="5940152" y="611396"/>
            <a:ext cx="1306512" cy="369332"/>
          </a:xfrm>
          <a:prstGeom prst="rect">
            <a:avLst/>
          </a:prstGeom>
          <a:noFill/>
        </p:spPr>
        <p:txBody>
          <a:bodyPr wrap="none" rtlCol="0">
            <a:spAutoFit/>
          </a:bodyPr>
          <a:lstStyle/>
          <a:p>
            <a:r>
              <a:rPr lang="en-GB" dirty="0" smtClean="0"/>
              <a:t>Manchester</a:t>
            </a:r>
            <a:endParaRPr lang="en-GB" dirty="0"/>
          </a:p>
        </p:txBody>
      </p:sp>
      <p:sp>
        <p:nvSpPr>
          <p:cNvPr id="10" name="TextBox 9"/>
          <p:cNvSpPr txBox="1"/>
          <p:nvPr/>
        </p:nvSpPr>
        <p:spPr>
          <a:xfrm>
            <a:off x="6012160" y="2492896"/>
            <a:ext cx="2448272" cy="369332"/>
          </a:xfrm>
          <a:prstGeom prst="rect">
            <a:avLst/>
          </a:prstGeom>
          <a:noFill/>
        </p:spPr>
        <p:txBody>
          <a:bodyPr wrap="square" rtlCol="0">
            <a:spAutoFit/>
          </a:bodyPr>
          <a:lstStyle/>
          <a:p>
            <a:r>
              <a:rPr lang="en-GB" dirty="0" smtClean="0"/>
              <a:t>St. Martin in the Fields</a:t>
            </a:r>
            <a:endParaRPr lang="en-GB" dirty="0"/>
          </a:p>
        </p:txBody>
      </p:sp>
      <p:sp>
        <p:nvSpPr>
          <p:cNvPr id="11" name="TextBox 10"/>
          <p:cNvSpPr txBox="1"/>
          <p:nvPr/>
        </p:nvSpPr>
        <p:spPr>
          <a:xfrm>
            <a:off x="6084168" y="4149080"/>
            <a:ext cx="2736304" cy="923330"/>
          </a:xfrm>
          <a:prstGeom prst="rect">
            <a:avLst/>
          </a:prstGeom>
          <a:noFill/>
        </p:spPr>
        <p:txBody>
          <a:bodyPr wrap="square" rtlCol="0">
            <a:spAutoFit/>
          </a:bodyPr>
          <a:lstStyle/>
          <a:p>
            <a:r>
              <a:rPr lang="en-GB" dirty="0" smtClean="0"/>
              <a:t>Population density and built-up areas of Manchester </a:t>
            </a:r>
            <a:r>
              <a:rPr lang="en-GB" b="1" dirty="0" smtClean="0"/>
              <a:t>township</a:t>
            </a:r>
            <a:endParaRPr lang="en-GB"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Manchester 1750</a:t>
            </a:r>
            <a:endParaRPr lang="en-GB" sz="2800" dirty="0">
              <a:solidFill>
                <a:srgbClr val="0070C0"/>
              </a:solidFill>
            </a:endParaRPr>
          </a:p>
        </p:txBody>
      </p:sp>
      <p:pic>
        <p:nvPicPr>
          <p:cNvPr id="34818" name="Picture 2" descr="http://www.manchesterconfidential.co.uk/i/I1Q/4G2M_H.jpg"/>
          <p:cNvPicPr>
            <a:picLocks noChangeAspect="1" noChangeArrowheads="1"/>
          </p:cNvPicPr>
          <p:nvPr/>
        </p:nvPicPr>
        <p:blipFill>
          <a:blip r:embed="rId2" cstate="print"/>
          <a:srcRect/>
          <a:stretch>
            <a:fillRect/>
          </a:stretch>
        </p:blipFill>
        <p:spPr bwMode="auto">
          <a:xfrm>
            <a:off x="-36512" y="1412776"/>
            <a:ext cx="9197661" cy="547260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GB" sz="2800" dirty="0" smtClean="0">
                <a:solidFill>
                  <a:srgbClr val="0070C0"/>
                </a:solidFill>
              </a:rPr>
              <a:t>Manchester in 1794</a:t>
            </a:r>
            <a:endParaRPr lang="en-GB" sz="2800" dirty="0">
              <a:solidFill>
                <a:srgbClr val="0070C0"/>
              </a:solidFill>
            </a:endParaRPr>
          </a:p>
        </p:txBody>
      </p:sp>
      <p:pic>
        <p:nvPicPr>
          <p:cNvPr id="11268" name="Picture 4" descr="http://2.bp.blogspot.com/-TTTyJvfyvj0/US8vq3L6vHI/AAAAAAAAQ-E/Mk1vwlRG3gI/s400/Green+1794.jpg">
            <a:hlinkClick r:id="rId2"/>
          </p:cNvPr>
          <p:cNvPicPr>
            <a:picLocks noChangeAspect="1" noChangeArrowheads="1"/>
          </p:cNvPicPr>
          <p:nvPr/>
        </p:nvPicPr>
        <p:blipFill>
          <a:blip r:embed="rId3" cstate="print"/>
          <a:srcRect/>
          <a:stretch>
            <a:fillRect/>
          </a:stretch>
        </p:blipFill>
        <p:spPr bwMode="auto">
          <a:xfrm>
            <a:off x="0" y="908720"/>
            <a:ext cx="9144000" cy="747803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2419</TotalTime>
  <Words>473</Words>
  <Application>Microsoft Office PowerPoint</Application>
  <PresentationFormat>On-screen Show (4:3)</PresentationFormat>
  <Paragraphs>53</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first stage of the epidemiological transition in British cities </vt:lpstr>
      <vt:lpstr>Urbanisation accelerated in England from the mid-eighteenth century  </vt:lpstr>
      <vt:lpstr>Rapid urbanisation was accompanied by a dramatic and probably necessary fall in mortality</vt:lpstr>
      <vt:lpstr>Manchester exemplifies many of the problems of vital registration in the period 1750-1837 </vt:lpstr>
      <vt:lpstr>Slide 5</vt:lpstr>
      <vt:lpstr>Manchester grew most rapidly in the last quarter of the eighteenth century </vt:lpstr>
      <vt:lpstr>Population density peaked in the late eighteenth century</vt:lpstr>
      <vt:lpstr>Manchester 1750</vt:lpstr>
      <vt:lpstr>Manchester in 1794</vt:lpstr>
      <vt:lpstr>Manchester’s population became younger, and more sex-balanced in the late eighteenth century</vt:lpstr>
      <vt:lpstr>The migrant hinterland of Manchester was smaller and epidemiologically integrated </vt:lpstr>
      <vt:lpstr>Smallpox was a much more significant cause of death in Manchester than London</vt:lpstr>
      <vt:lpstr>Smallpox circulated as least as rapidly in Manchester as London</vt:lpstr>
      <vt:lpstr>Estimates of infant mortality for Manchester pre-1800</vt:lpstr>
      <vt:lpstr>Some proportion of early neonatal deaths are missing</vt:lpstr>
      <vt:lpstr>Summer peaks in infant deaths suggest a shift to early weaning</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Romola</dc:creator>
  <cp:lastModifiedBy>Romola</cp:lastModifiedBy>
  <cp:revision>37</cp:revision>
  <dcterms:created xsi:type="dcterms:W3CDTF">2014-03-27T10:21:37Z</dcterms:created>
  <dcterms:modified xsi:type="dcterms:W3CDTF">2014-04-03T19:09:21Z</dcterms:modified>
</cp:coreProperties>
</file>