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5" r:id="rId3"/>
    <p:sldId id="271" r:id="rId4"/>
    <p:sldId id="273" r:id="rId5"/>
    <p:sldId id="267" r:id="rId6"/>
    <p:sldId id="258" r:id="rId7"/>
    <p:sldId id="268" r:id="rId8"/>
    <p:sldId id="266" r:id="rId9"/>
    <p:sldId id="270" r:id="rId10"/>
    <p:sldId id="259" r:id="rId11"/>
    <p:sldId id="272" r:id="rId12"/>
    <p:sldId id="262" r:id="rId13"/>
    <p:sldId id="274" r:id="rId14"/>
    <p:sldId id="260" r:id="rId15"/>
    <p:sldId id="275" r:id="rId16"/>
    <p:sldId id="261" r:id="rId17"/>
    <p:sldId id="276" r:id="rId18"/>
    <p:sldId id="263" r:id="rId19"/>
    <p:sldId id="279" r:id="rId20"/>
    <p:sldId id="280" r:id="rId21"/>
    <p:sldId id="283" r:id="rId22"/>
    <p:sldId id="277" r:id="rId23"/>
    <p:sldId id="278" r:id="rId24"/>
    <p:sldId id="281" r:id="rId25"/>
    <p:sldId id="265" r:id="rId26"/>
    <p:sldId id="282" r:id="rId27"/>
    <p:sldId id="264"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8" d="100"/>
          <a:sy n="11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9172B-51C9-4AE6-BCAC-6A40E2DA54AF}" type="datetimeFigureOut">
              <a:rPr lang="en-GB" smtClean="0"/>
              <a:pPr/>
              <a:t>28/07/2013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6631B-8177-401E-B9BF-8E932B2DA1F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1A2EDA-3A0A-4AA3-9EF8-7CAB4F3F22B7}" type="datetimeFigureOut">
              <a:rPr lang="en-GB" smtClean="0"/>
              <a:pPr/>
              <a:t>28/07/2013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C8060E-2A64-4855-9E96-F90F038EBED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1A2EDA-3A0A-4AA3-9EF8-7CAB4F3F22B7}" type="datetimeFigureOut">
              <a:rPr lang="en-GB" smtClean="0"/>
              <a:pPr/>
              <a:t>28/07/2013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C8060E-2A64-4855-9E96-F90F038EBED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1A2EDA-3A0A-4AA3-9EF8-7CAB4F3F22B7}" type="datetimeFigureOut">
              <a:rPr lang="en-GB" smtClean="0"/>
              <a:pPr/>
              <a:t>28/07/2013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C8060E-2A64-4855-9E96-F90F038EBED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1A2EDA-3A0A-4AA3-9EF8-7CAB4F3F22B7}" type="datetimeFigureOut">
              <a:rPr lang="en-GB" smtClean="0"/>
              <a:pPr/>
              <a:t>28/07/2013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C8060E-2A64-4855-9E96-F90F038EBED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A2EDA-3A0A-4AA3-9EF8-7CAB4F3F22B7}" type="datetimeFigureOut">
              <a:rPr lang="en-GB" smtClean="0"/>
              <a:pPr/>
              <a:t>28/07/2013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C8060E-2A64-4855-9E96-F90F038EBED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1A2EDA-3A0A-4AA3-9EF8-7CAB4F3F22B7}" type="datetimeFigureOut">
              <a:rPr lang="en-GB" smtClean="0"/>
              <a:pPr/>
              <a:t>28/07/2013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C8060E-2A64-4855-9E96-F90F038EBED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1A2EDA-3A0A-4AA3-9EF8-7CAB4F3F22B7}" type="datetimeFigureOut">
              <a:rPr lang="en-GB" smtClean="0"/>
              <a:pPr/>
              <a:t>28/07/2013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C8060E-2A64-4855-9E96-F90F038EBED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1A2EDA-3A0A-4AA3-9EF8-7CAB4F3F22B7}" type="datetimeFigureOut">
              <a:rPr lang="en-GB" smtClean="0"/>
              <a:pPr/>
              <a:t>28/07/2013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C8060E-2A64-4855-9E96-F90F038EBED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A2EDA-3A0A-4AA3-9EF8-7CAB4F3F22B7}" type="datetimeFigureOut">
              <a:rPr lang="en-GB" smtClean="0"/>
              <a:pPr/>
              <a:t>28/07/2013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C8060E-2A64-4855-9E96-F90F038EBED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A2EDA-3A0A-4AA3-9EF8-7CAB4F3F22B7}" type="datetimeFigureOut">
              <a:rPr lang="en-GB" smtClean="0"/>
              <a:pPr/>
              <a:t>28/07/2013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C8060E-2A64-4855-9E96-F90F038EBED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A2EDA-3A0A-4AA3-9EF8-7CAB4F3F22B7}" type="datetimeFigureOut">
              <a:rPr lang="en-GB" smtClean="0"/>
              <a:pPr/>
              <a:t>28/07/2013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C8060E-2A64-4855-9E96-F90F038EBED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A2EDA-3A0A-4AA3-9EF8-7CAB4F3F22B7}" type="datetimeFigureOut">
              <a:rPr lang="en-GB" smtClean="0"/>
              <a:pPr/>
              <a:t>28/07/2013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8060E-2A64-4855-9E96-F90F038EBED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workhouses.org.uk/StMartins/StMartinsMap1871-1000a.gi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96752"/>
            <a:ext cx="7772400" cy="2547714"/>
          </a:xfrm>
        </p:spPr>
        <p:txBody>
          <a:bodyPr>
            <a:normAutofit/>
          </a:bodyPr>
          <a:lstStyle/>
          <a:p>
            <a:r>
              <a:rPr lang="en-US" i="1" dirty="0"/>
              <a:t>Food, drink and diet in the Georgian Workhouse: St Martin in the Fields, </a:t>
            </a:r>
            <a:r>
              <a:rPr lang="en-US" i="1" dirty="0" smtClean="0"/>
              <a:t>1725-1830</a:t>
            </a:r>
            <a:endParaRPr lang="en-GB" dirty="0"/>
          </a:p>
        </p:txBody>
      </p:sp>
      <p:sp>
        <p:nvSpPr>
          <p:cNvPr id="3" name="Subtitle 2"/>
          <p:cNvSpPr>
            <a:spLocks noGrp="1"/>
          </p:cNvSpPr>
          <p:nvPr>
            <p:ph type="subTitle" idx="1"/>
          </p:nvPr>
        </p:nvSpPr>
        <p:spPr>
          <a:xfrm>
            <a:off x="1331640" y="4293096"/>
            <a:ext cx="6400800" cy="1752600"/>
          </a:xfrm>
        </p:spPr>
        <p:txBody>
          <a:bodyPr>
            <a:normAutofit fontScale="77500" lnSpcReduction="20000"/>
          </a:bodyPr>
          <a:lstStyle/>
          <a:p>
            <a:r>
              <a:rPr lang="en-US" dirty="0" smtClean="0"/>
              <a:t>Jeremy Boulton (Newcastle University) </a:t>
            </a:r>
          </a:p>
          <a:p>
            <a:r>
              <a:rPr lang="en-US" dirty="0" smtClean="0"/>
              <a:t>Romola Davenport (University of Cambridge)</a:t>
            </a:r>
          </a:p>
          <a:p>
            <a:r>
              <a:rPr lang="en-US" dirty="0" smtClean="0"/>
              <a:t> </a:t>
            </a:r>
            <a:r>
              <a:rPr lang="en-GB" dirty="0" smtClean="0"/>
              <a:t>82nd Anglo-American Conference of Historians, Senate House, 13th July, 2013</a:t>
            </a:r>
            <a:endParaRPr lang="en-US" dirty="0" smtClean="0"/>
          </a:p>
          <a:p>
            <a:endParaRPr lang="en-US"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0"/>
            <a:ext cx="4964583" cy="6619443"/>
          </a:xfrm>
          <a:prstGeom prst="rect">
            <a:avLst/>
          </a:prstGeom>
          <a:noFill/>
          <a:ln w="9525">
            <a:noFill/>
            <a:miter lim="800000"/>
            <a:headEnd/>
            <a:tailEnd/>
          </a:ln>
        </p:spPr>
      </p:pic>
      <p:sp>
        <p:nvSpPr>
          <p:cNvPr id="3" name="TextBox 2"/>
          <p:cNvSpPr txBox="1"/>
          <p:nvPr/>
        </p:nvSpPr>
        <p:spPr>
          <a:xfrm>
            <a:off x="6228184" y="3068960"/>
            <a:ext cx="2448272" cy="369332"/>
          </a:xfrm>
          <a:prstGeom prst="rect">
            <a:avLst/>
          </a:prstGeom>
          <a:noFill/>
        </p:spPr>
        <p:txBody>
          <a:bodyPr wrap="square" rtlCol="0">
            <a:spAutoFit/>
          </a:bodyPr>
          <a:lstStyle/>
          <a:p>
            <a:r>
              <a:rPr lang="en-GB" dirty="0" smtClean="0"/>
              <a:t>See handout</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920880" cy="4893647"/>
          </a:xfrm>
          <a:prstGeom prst="rect">
            <a:avLst/>
          </a:prstGeom>
          <a:noFill/>
        </p:spPr>
        <p:txBody>
          <a:bodyPr wrap="square" rtlCol="0">
            <a:spAutoFit/>
          </a:bodyPr>
          <a:lstStyle/>
          <a:p>
            <a:r>
              <a:rPr lang="en-GB" sz="2400" i="1" dirty="0" smtClean="0"/>
              <a:t>How generous was workhouse food and drink provision?</a:t>
            </a:r>
          </a:p>
          <a:p>
            <a:endParaRPr lang="en-GB" sz="2400" dirty="0" smtClean="0"/>
          </a:p>
          <a:p>
            <a:r>
              <a:rPr lang="en-GB" sz="2400" u="sng" dirty="0" smtClean="0"/>
              <a:t>Table 1</a:t>
            </a:r>
            <a:r>
              <a:rPr lang="en-GB" sz="2400" dirty="0" smtClean="0"/>
              <a:t>: </a:t>
            </a:r>
          </a:p>
          <a:p>
            <a:endParaRPr lang="en-GB" sz="2400" dirty="0" smtClean="0"/>
          </a:p>
          <a:p>
            <a:r>
              <a:rPr lang="en-GB" sz="2400" dirty="0" smtClean="0"/>
              <a:t>Food and drink: 64% of total expenditure, 1725-39</a:t>
            </a:r>
          </a:p>
          <a:p>
            <a:endParaRPr lang="en-GB" sz="2400" dirty="0" smtClean="0"/>
          </a:p>
          <a:p>
            <a:r>
              <a:rPr lang="en-GB" sz="2400" dirty="0" smtClean="0"/>
              <a:t>Pretty familiar lists of basic commodities</a:t>
            </a:r>
          </a:p>
          <a:p>
            <a:endParaRPr lang="en-GB" sz="2400" dirty="0" smtClean="0"/>
          </a:p>
          <a:p>
            <a:r>
              <a:rPr lang="en-GB" sz="2400" dirty="0" smtClean="0"/>
              <a:t>Note change in expenditure from bread to flour - due to construction of workhouse oven 1779</a:t>
            </a:r>
          </a:p>
          <a:p>
            <a:endParaRPr lang="en-GB" sz="2400" dirty="0" smtClean="0"/>
          </a:p>
          <a:p>
            <a:endParaRPr lang="en-GB" sz="2400" dirty="0" smtClean="0"/>
          </a:p>
          <a:p>
            <a:endParaRPr lang="en-GB"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7504" y="332656"/>
            <a:ext cx="8851382" cy="5769843"/>
          </a:xfrm>
          <a:prstGeom prst="rect">
            <a:avLst/>
          </a:prstGeom>
          <a:noFill/>
          <a:ln w="9525">
            <a:noFill/>
            <a:miter lim="800000"/>
            <a:headEnd/>
            <a:tailEnd/>
          </a:ln>
        </p:spPr>
      </p:pic>
      <p:sp>
        <p:nvSpPr>
          <p:cNvPr id="3" name="TextBox 2"/>
          <p:cNvSpPr txBox="1"/>
          <p:nvPr/>
        </p:nvSpPr>
        <p:spPr>
          <a:xfrm>
            <a:off x="6228184" y="6237312"/>
            <a:ext cx="2448272" cy="369332"/>
          </a:xfrm>
          <a:prstGeom prst="rect">
            <a:avLst/>
          </a:prstGeom>
          <a:noFill/>
        </p:spPr>
        <p:txBody>
          <a:bodyPr wrap="square" rtlCol="0">
            <a:spAutoFit/>
          </a:bodyPr>
          <a:lstStyle/>
          <a:p>
            <a:r>
              <a:rPr lang="en-GB" dirty="0" smtClean="0"/>
              <a:t>See handout</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02359"/>
            <a:ext cx="8136904" cy="6278642"/>
          </a:xfrm>
          <a:prstGeom prst="rect">
            <a:avLst/>
          </a:prstGeom>
          <a:noFill/>
        </p:spPr>
        <p:txBody>
          <a:bodyPr wrap="square" rtlCol="0">
            <a:spAutoFit/>
          </a:bodyPr>
          <a:lstStyle/>
          <a:p>
            <a:r>
              <a:rPr lang="en-GB" sz="2400" u="sng" dirty="0" smtClean="0"/>
              <a:t>Table 2</a:t>
            </a:r>
          </a:p>
          <a:p>
            <a:endParaRPr lang="en-GB" sz="2400" dirty="0" smtClean="0"/>
          </a:p>
          <a:p>
            <a:r>
              <a:rPr lang="en-GB" sz="2400" dirty="0" smtClean="0"/>
              <a:t>‘Adult male equivalents (AME)’  and the 1752 ‘census’: point that changing gender structure in 19</a:t>
            </a:r>
            <a:r>
              <a:rPr lang="en-GB" sz="2400" baseline="30000" dirty="0" smtClean="0"/>
              <a:t>th</a:t>
            </a:r>
            <a:r>
              <a:rPr lang="en-GB" sz="2400" dirty="0" smtClean="0"/>
              <a:t> would have </a:t>
            </a:r>
            <a:r>
              <a:rPr lang="en-GB" sz="2400" i="1" dirty="0" smtClean="0"/>
              <a:t>reduced</a:t>
            </a:r>
            <a:r>
              <a:rPr lang="en-GB" sz="2400" dirty="0" smtClean="0"/>
              <a:t> AME value.</a:t>
            </a:r>
          </a:p>
          <a:p>
            <a:endParaRPr lang="en-GB" sz="2400" dirty="0" smtClean="0"/>
          </a:p>
          <a:p>
            <a:r>
              <a:rPr lang="en-GB" sz="2400" dirty="0" smtClean="0"/>
              <a:t>Conservative figures where a choice. Some allowance for meat cooking.</a:t>
            </a:r>
          </a:p>
          <a:p>
            <a:endParaRPr lang="en-GB" sz="2400" dirty="0" smtClean="0"/>
          </a:p>
          <a:p>
            <a:r>
              <a:rPr lang="en-GB" sz="2400" dirty="0" smtClean="0"/>
              <a:t>Bread especially tricky to estimate</a:t>
            </a:r>
          </a:p>
          <a:p>
            <a:endParaRPr lang="en-GB" sz="2400" dirty="0" smtClean="0"/>
          </a:p>
          <a:p>
            <a:r>
              <a:rPr lang="en-GB" sz="2400" dirty="0" smtClean="0"/>
              <a:t>Lacks ‘Groceries’ and Vegetable allowance</a:t>
            </a:r>
          </a:p>
          <a:p>
            <a:endParaRPr lang="en-GB" sz="2400" dirty="0" smtClean="0"/>
          </a:p>
          <a:p>
            <a:r>
              <a:rPr lang="en-GB" sz="2400" dirty="0" smtClean="0"/>
              <a:t>Meat and cheese similar to Shrewsbury and York</a:t>
            </a:r>
          </a:p>
          <a:p>
            <a:endParaRPr lang="en-GB" sz="2400" dirty="0" smtClean="0"/>
          </a:p>
          <a:p>
            <a:r>
              <a:rPr lang="en-GB" sz="2400" dirty="0" smtClean="0"/>
              <a:t>At least ‘adequate’ diet, but not enough for hard work</a:t>
            </a:r>
            <a:endParaRPr lang="en-GB" dirty="0" smtClean="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67544" y="188640"/>
            <a:ext cx="6320152" cy="6120679"/>
          </a:xfrm>
          <a:prstGeom prst="rect">
            <a:avLst/>
          </a:prstGeom>
          <a:noFill/>
          <a:ln w="9525">
            <a:noFill/>
            <a:miter lim="800000"/>
            <a:headEnd/>
            <a:tailEnd/>
          </a:ln>
        </p:spPr>
      </p:pic>
      <p:sp>
        <p:nvSpPr>
          <p:cNvPr id="3" name="TextBox 2"/>
          <p:cNvSpPr txBox="1"/>
          <p:nvPr/>
        </p:nvSpPr>
        <p:spPr>
          <a:xfrm>
            <a:off x="6695728" y="6381328"/>
            <a:ext cx="2448272" cy="369332"/>
          </a:xfrm>
          <a:prstGeom prst="rect">
            <a:avLst/>
          </a:prstGeom>
          <a:noFill/>
        </p:spPr>
        <p:txBody>
          <a:bodyPr wrap="square" rtlCol="0">
            <a:spAutoFit/>
          </a:bodyPr>
          <a:lstStyle/>
          <a:p>
            <a:r>
              <a:rPr lang="en-GB" dirty="0" smtClean="0"/>
              <a:t>See handout</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7704856" cy="4524315"/>
          </a:xfrm>
          <a:prstGeom prst="rect">
            <a:avLst/>
          </a:prstGeom>
          <a:noFill/>
        </p:spPr>
        <p:txBody>
          <a:bodyPr wrap="square" rtlCol="0">
            <a:spAutoFit/>
          </a:bodyPr>
          <a:lstStyle/>
          <a:p>
            <a:r>
              <a:rPr lang="en-GB" sz="2400" u="sng" dirty="0" smtClean="0"/>
              <a:t>Tables 3 and 4</a:t>
            </a:r>
          </a:p>
          <a:p>
            <a:endParaRPr lang="en-GB" sz="2400" u="sng" dirty="0" smtClean="0"/>
          </a:p>
          <a:p>
            <a:r>
              <a:rPr lang="en-GB" sz="2400" dirty="0" smtClean="0"/>
              <a:t>Little change in basic commodities over century</a:t>
            </a:r>
          </a:p>
          <a:p>
            <a:endParaRPr lang="en-GB" sz="2400" dirty="0" smtClean="0"/>
          </a:p>
          <a:p>
            <a:r>
              <a:rPr lang="en-GB" sz="2400" dirty="0" smtClean="0"/>
              <a:t>More beer, meat and cheese in earlier period, but less butter and bread: virtually identical calorific intake</a:t>
            </a:r>
          </a:p>
          <a:p>
            <a:endParaRPr lang="en-GB" sz="2400" dirty="0" smtClean="0"/>
          </a:p>
          <a:p>
            <a:r>
              <a:rPr lang="en-GB" sz="2400" dirty="0" smtClean="0"/>
              <a:t>Few new commodities used regularly - some evidence of potatoes as part of a treat</a:t>
            </a:r>
          </a:p>
          <a:p>
            <a:endParaRPr lang="en-GB" sz="2400" dirty="0" smtClean="0"/>
          </a:p>
          <a:p>
            <a:r>
              <a:rPr lang="en-GB" sz="2400" dirty="0" smtClean="0"/>
              <a:t>High prices in 1800/1 caused some cut backs in food quality and provision, but these cutbacks were reversed later</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9512" y="116632"/>
            <a:ext cx="6237029" cy="6624736"/>
          </a:xfrm>
          <a:prstGeom prst="rect">
            <a:avLst/>
          </a:prstGeom>
          <a:noFill/>
          <a:ln w="9525">
            <a:noFill/>
            <a:miter lim="800000"/>
            <a:headEnd/>
            <a:tailEnd/>
          </a:ln>
        </p:spPr>
      </p:pic>
      <p:sp>
        <p:nvSpPr>
          <p:cNvPr id="3" name="TextBox 2"/>
          <p:cNvSpPr txBox="1"/>
          <p:nvPr/>
        </p:nvSpPr>
        <p:spPr>
          <a:xfrm>
            <a:off x="6695728" y="6165304"/>
            <a:ext cx="2448272" cy="369332"/>
          </a:xfrm>
          <a:prstGeom prst="rect">
            <a:avLst/>
          </a:prstGeom>
          <a:noFill/>
        </p:spPr>
        <p:txBody>
          <a:bodyPr wrap="square" rtlCol="0">
            <a:spAutoFit/>
          </a:bodyPr>
          <a:lstStyle/>
          <a:p>
            <a:r>
              <a:rPr lang="en-GB" dirty="0" smtClean="0"/>
              <a:t>See handout</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7693"/>
            <a:ext cx="8568952" cy="6740307"/>
          </a:xfrm>
          <a:prstGeom prst="rect">
            <a:avLst/>
          </a:prstGeom>
          <a:noFill/>
        </p:spPr>
        <p:txBody>
          <a:bodyPr wrap="square" rtlCol="0">
            <a:spAutoFit/>
          </a:bodyPr>
          <a:lstStyle/>
          <a:p>
            <a:r>
              <a:rPr lang="en-GB" sz="2400" dirty="0" smtClean="0"/>
              <a:t>Were there, as some other studies have suggested, any regular ‘treats’ or feasts provided to vary the diet? </a:t>
            </a:r>
          </a:p>
          <a:p>
            <a:endParaRPr lang="en-GB" sz="2400" dirty="0" smtClean="0"/>
          </a:p>
          <a:p>
            <a:r>
              <a:rPr lang="en-GB" sz="2400" u="sng" dirty="0" smtClean="0"/>
              <a:t>Table 5 and 6</a:t>
            </a:r>
          </a:p>
          <a:p>
            <a:endParaRPr lang="en-GB" sz="2400" dirty="0" smtClean="0"/>
          </a:p>
          <a:p>
            <a:r>
              <a:rPr lang="en-GB" sz="2400" dirty="0" smtClean="0"/>
              <a:t>“Mutton and potatoes” date from c. 1781</a:t>
            </a:r>
          </a:p>
          <a:p>
            <a:endParaRPr lang="en-GB" sz="2400" dirty="0" smtClean="0"/>
          </a:p>
          <a:p>
            <a:r>
              <a:rPr lang="en-GB" sz="2400" dirty="0" smtClean="0"/>
              <a:t>Seasonal feasts of beans &amp; bacon/fish (mackerel/salmon)/fresh peas</a:t>
            </a:r>
          </a:p>
          <a:p>
            <a:endParaRPr lang="en-GB" sz="2400" dirty="0" smtClean="0"/>
          </a:p>
          <a:p>
            <a:r>
              <a:rPr lang="en-GB" sz="2400" dirty="0" smtClean="0"/>
              <a:t>Holy days marked by feasts - declined after 1794</a:t>
            </a:r>
          </a:p>
          <a:p>
            <a:endParaRPr lang="en-GB" sz="2400" dirty="0" smtClean="0"/>
          </a:p>
          <a:p>
            <a:r>
              <a:rPr lang="en-GB" sz="2400" dirty="0" smtClean="0"/>
              <a:t>Some one-off celebrations (e.g.. Peace of 1802)</a:t>
            </a:r>
            <a:r>
              <a:rPr lang="en-GB" sz="2400" u="sng" dirty="0" smtClean="0"/>
              <a:t> </a:t>
            </a:r>
          </a:p>
          <a:p>
            <a:endParaRPr lang="en-GB" sz="2400" u="sng" dirty="0" smtClean="0"/>
          </a:p>
          <a:p>
            <a:r>
              <a:rPr lang="en-GB" sz="2400" dirty="0" smtClean="0"/>
              <a:t>Trivial nutritional value - but perhaps significant symbolic value</a:t>
            </a:r>
          </a:p>
          <a:p>
            <a:endParaRPr lang="en-GB" sz="2400" dirty="0" smtClean="0"/>
          </a:p>
          <a:p>
            <a:r>
              <a:rPr lang="en-GB" sz="2400" dirty="0" smtClean="0"/>
              <a:t>Seasonal treats in June/July occurred when lowest intake</a:t>
            </a:r>
            <a:r>
              <a:rPr lang="en-GB" sz="2400" i="1" dirty="0" smtClean="0"/>
              <a:t> but Xmas and New Year was when intake at highest...</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23528" y="116632"/>
            <a:ext cx="8640960" cy="4797152"/>
          </a:xfrm>
          <a:prstGeom prst="rect">
            <a:avLst/>
          </a:prstGeom>
          <a:solidFill>
            <a:schemeClr val="bg1"/>
          </a:solidFill>
          <a:ln w="9525">
            <a:noFill/>
            <a:miter lim="800000"/>
            <a:headEnd/>
            <a:tailEnd/>
          </a:ln>
        </p:spPr>
      </p:pic>
      <p:sp>
        <p:nvSpPr>
          <p:cNvPr id="3" name="TextBox 2"/>
          <p:cNvSpPr txBox="1"/>
          <p:nvPr/>
        </p:nvSpPr>
        <p:spPr>
          <a:xfrm>
            <a:off x="3563888" y="5949280"/>
            <a:ext cx="2448272" cy="369332"/>
          </a:xfrm>
          <a:prstGeom prst="rect">
            <a:avLst/>
          </a:prstGeom>
          <a:noFill/>
        </p:spPr>
        <p:txBody>
          <a:bodyPr wrap="square" rtlCol="0">
            <a:spAutoFit/>
          </a:bodyPr>
          <a:lstStyle/>
          <a:p>
            <a:r>
              <a:rPr lang="en-GB" dirty="0" smtClean="0"/>
              <a:t>See handout</a:t>
            </a:r>
            <a:endParaRPr lang="en-GB" dirty="0"/>
          </a:p>
        </p:txBody>
      </p:sp>
      <p:pic>
        <p:nvPicPr>
          <p:cNvPr id="4" name="Picture 3" descr="Hogarth MMC smoker 1.jpg"/>
          <p:cNvPicPr>
            <a:picLocks noChangeAspect="1"/>
          </p:cNvPicPr>
          <p:nvPr/>
        </p:nvPicPr>
        <p:blipFill>
          <a:blip r:embed="rId3" cstate="print"/>
          <a:stretch>
            <a:fillRect/>
          </a:stretch>
        </p:blipFill>
        <p:spPr>
          <a:xfrm>
            <a:off x="0" y="4887682"/>
            <a:ext cx="2339752" cy="1970317"/>
          </a:xfrm>
          <a:prstGeom prst="rect">
            <a:avLst/>
          </a:prstGeom>
        </p:spPr>
      </p:pic>
      <p:pic>
        <p:nvPicPr>
          <p:cNvPr id="5" name="Picture 4" descr="Hogarth MMC smoker 2.jpg"/>
          <p:cNvPicPr>
            <a:picLocks noChangeAspect="1"/>
          </p:cNvPicPr>
          <p:nvPr/>
        </p:nvPicPr>
        <p:blipFill>
          <a:blip r:embed="rId4" cstate="print"/>
          <a:stretch>
            <a:fillRect/>
          </a:stretch>
        </p:blipFill>
        <p:spPr>
          <a:xfrm>
            <a:off x="7112000" y="4914900"/>
            <a:ext cx="2032000" cy="19431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80920" cy="6278642"/>
          </a:xfrm>
          <a:prstGeom prst="rect">
            <a:avLst/>
          </a:prstGeom>
          <a:noFill/>
        </p:spPr>
        <p:txBody>
          <a:bodyPr wrap="square" rtlCol="0">
            <a:spAutoFit/>
          </a:bodyPr>
          <a:lstStyle/>
          <a:p>
            <a:endParaRPr lang="en-GB" sz="2400" dirty="0" smtClean="0"/>
          </a:p>
          <a:p>
            <a:r>
              <a:rPr lang="en-GB" sz="2400" u="sng" dirty="0" smtClean="0"/>
              <a:t>Table 7</a:t>
            </a:r>
            <a:r>
              <a:rPr lang="en-GB" sz="2400" dirty="0" smtClean="0"/>
              <a:t>    Tobacco use - ‘The pleasures of the smoke’?</a:t>
            </a:r>
          </a:p>
          <a:p>
            <a:endParaRPr lang="en-GB" sz="2400" u="sng" dirty="0" smtClean="0"/>
          </a:p>
          <a:p>
            <a:endParaRPr lang="en-GB" sz="2400" u="sng" dirty="0" smtClean="0"/>
          </a:p>
          <a:p>
            <a:r>
              <a:rPr lang="en-GB" sz="2400" dirty="0" smtClean="0"/>
              <a:t>Relatively large quantities</a:t>
            </a:r>
          </a:p>
          <a:p>
            <a:endParaRPr lang="en-GB" sz="2400" dirty="0" smtClean="0"/>
          </a:p>
          <a:p>
            <a:r>
              <a:rPr lang="en-GB" sz="2400" dirty="0" smtClean="0"/>
              <a:t>Either a pipe-full for most adults or smaller proportion of regular smokers</a:t>
            </a:r>
          </a:p>
          <a:p>
            <a:endParaRPr lang="en-GB" sz="2400" dirty="0" smtClean="0"/>
          </a:p>
          <a:p>
            <a:r>
              <a:rPr lang="en-GB" sz="2400" dirty="0" smtClean="0"/>
              <a:t>Sometimes for medical use (Itch and foul wards..)</a:t>
            </a:r>
          </a:p>
          <a:p>
            <a:endParaRPr lang="en-GB" sz="2400" dirty="0" smtClean="0"/>
          </a:p>
          <a:p>
            <a:r>
              <a:rPr lang="en-GB" sz="2400" dirty="0" smtClean="0"/>
              <a:t>Restrictions due to fire hazard and once for price hike</a:t>
            </a:r>
          </a:p>
          <a:p>
            <a:endParaRPr lang="en-GB" sz="2400" dirty="0" smtClean="0"/>
          </a:p>
          <a:p>
            <a:r>
              <a:rPr lang="en-GB" sz="2400" dirty="0" smtClean="0"/>
              <a:t>No pipes provided for inmates</a:t>
            </a:r>
          </a:p>
          <a:p>
            <a:endParaRPr lang="en-GB" sz="2400" dirty="0" smtClean="0"/>
          </a:p>
          <a:p>
            <a:r>
              <a:rPr lang="en-GB" sz="2400" dirty="0" smtClean="0"/>
              <a:t>Unlikely to match levels of consumption outside</a:t>
            </a:r>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36712"/>
            <a:ext cx="8136904" cy="4247317"/>
          </a:xfrm>
          <a:prstGeom prst="rect">
            <a:avLst/>
          </a:prstGeom>
          <a:noFill/>
        </p:spPr>
        <p:txBody>
          <a:bodyPr wrap="square" rtlCol="0">
            <a:spAutoFit/>
          </a:bodyPr>
          <a:lstStyle/>
          <a:p>
            <a:r>
              <a:rPr lang="en-GB" dirty="0" smtClean="0"/>
              <a:t>Recent work on nutritional intake (Rich: plump, energetic, tall and clever v. Poor: thin, tired, short and dumb?)</a:t>
            </a:r>
          </a:p>
          <a:p>
            <a:endParaRPr lang="en-GB" dirty="0" smtClean="0"/>
          </a:p>
          <a:p>
            <a:pPr lvl="1"/>
            <a:r>
              <a:rPr lang="en-US" dirty="0" smtClean="0"/>
              <a:t>‘The nutritional status of a generation –shown by the size and shape of their bodies –determines how long that generation will live and how much work its members will be able to do’ (</a:t>
            </a:r>
            <a:r>
              <a:rPr lang="en-US" dirty="0" err="1" smtClean="0"/>
              <a:t>Floud</a:t>
            </a:r>
            <a:r>
              <a:rPr lang="en-US" dirty="0" smtClean="0"/>
              <a:t> et al 2011)</a:t>
            </a:r>
          </a:p>
          <a:p>
            <a:pPr lvl="1"/>
            <a:endParaRPr lang="en-US" dirty="0" smtClean="0"/>
          </a:p>
          <a:p>
            <a:pPr lvl="1"/>
            <a:r>
              <a:rPr lang="en-GB" dirty="0" smtClean="0"/>
              <a:t>‘A word must be said about the gross over-indulgence of the eighteenth-century Englishman. The rich at all times, the poor when they could, were intemperate in meat and drink to an extent which made the English notorious all over Europe. The swollen limbs, bulging cheeks and pendulous paunches which nearly every artist and cartoonist of the time depicted tell their own story’ (Drummond and Wilbraham 1939)</a:t>
            </a:r>
          </a:p>
          <a:p>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992888" cy="1107996"/>
          </a:xfrm>
          <a:prstGeom prst="rect">
            <a:avLst/>
          </a:prstGeom>
          <a:noFill/>
        </p:spPr>
        <p:txBody>
          <a:bodyPr wrap="square" rtlCol="0">
            <a:spAutoFit/>
          </a:bodyPr>
          <a:lstStyle/>
          <a:p>
            <a:r>
              <a:rPr lang="en-GB" sz="2400" dirty="0" smtClean="0"/>
              <a:t>Was there special provision for particular categories of inmate?</a:t>
            </a:r>
          </a:p>
          <a:p>
            <a:endParaRPr lang="en-GB" sz="2400" dirty="0" smtClean="0"/>
          </a:p>
          <a:p>
            <a:r>
              <a:rPr lang="en-GB" dirty="0" smtClean="0"/>
              <a:t>House Steward and Matron – </a:t>
            </a:r>
            <a:r>
              <a:rPr lang="en-GB" b="1" dirty="0" smtClean="0"/>
              <a:t>the Workhouse ‘Table</a:t>
            </a:r>
            <a:r>
              <a:rPr lang="en-GB" dirty="0" smtClean="0"/>
              <a:t>’</a:t>
            </a:r>
            <a:endParaRPr lang="en-GB" dirty="0"/>
          </a:p>
        </p:txBody>
      </p:sp>
      <p:sp>
        <p:nvSpPr>
          <p:cNvPr id="3" name="TextBox 2"/>
          <p:cNvSpPr txBox="1"/>
          <p:nvPr/>
        </p:nvSpPr>
        <p:spPr>
          <a:xfrm>
            <a:off x="3275856" y="1700808"/>
            <a:ext cx="5400600" cy="3139321"/>
          </a:xfrm>
          <a:prstGeom prst="rect">
            <a:avLst/>
          </a:prstGeom>
          <a:noFill/>
        </p:spPr>
        <p:txBody>
          <a:bodyPr wrap="square" rtlCol="0">
            <a:spAutoFit/>
          </a:bodyPr>
          <a:lstStyle/>
          <a:p>
            <a:r>
              <a:rPr lang="en-US" dirty="0" smtClean="0"/>
              <a:t>When the workhouse clerk WS </a:t>
            </a:r>
            <a:r>
              <a:rPr lang="en-US" dirty="0" err="1" smtClean="0"/>
              <a:t>Lemage</a:t>
            </a:r>
            <a:r>
              <a:rPr lang="en-US" dirty="0" smtClean="0"/>
              <a:t> forfeited this privilege in 1812 the Board recorded that he:</a:t>
            </a:r>
            <a:endParaRPr lang="en-GB" dirty="0" smtClean="0"/>
          </a:p>
          <a:p>
            <a:r>
              <a:rPr lang="en-US" dirty="0" smtClean="0"/>
              <a:t>‘be allowed from this day </a:t>
            </a:r>
            <a:r>
              <a:rPr lang="en-US" i="1" dirty="0" smtClean="0"/>
              <a:t>an increase to his Salary amounting to sixty pounds per annum in lieu of the perquisites hitherto enjoyed of Dining etc. at the Table </a:t>
            </a:r>
            <a:r>
              <a:rPr lang="en-US" dirty="0" smtClean="0"/>
              <a:t>appointed for the use of the House Steward and Matron.</a:t>
            </a:r>
            <a:endParaRPr lang="en-GB" dirty="0" smtClean="0"/>
          </a:p>
          <a:p>
            <a:r>
              <a:rPr lang="en-US" dirty="0" smtClean="0"/>
              <a:t>[</a:t>
            </a:r>
            <a:r>
              <a:rPr lang="en-US" i="1" dirty="0" smtClean="0"/>
              <a:t>They  added that they had also</a:t>
            </a:r>
            <a:r>
              <a:rPr lang="en-US" dirty="0" smtClean="0"/>
              <a:t>] Resolved that no Person whomsoever shall be permitted to have their Meals at the Table allowed in this House excepting the House Steward and the Matron’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8604448" cy="461665"/>
          </a:xfrm>
          <a:prstGeom prst="rect">
            <a:avLst/>
          </a:prstGeom>
          <a:noFill/>
        </p:spPr>
        <p:txBody>
          <a:bodyPr wrap="square" rtlCol="0">
            <a:spAutoFit/>
          </a:bodyPr>
          <a:lstStyle/>
          <a:p>
            <a:r>
              <a:rPr lang="en-GB" sz="2400" dirty="0" smtClean="0"/>
              <a:t>The sick – diet prescribed by workhouse medical staff</a:t>
            </a:r>
            <a:endParaRPr lang="en-GB" sz="2400" dirty="0"/>
          </a:p>
        </p:txBody>
      </p:sp>
      <p:sp>
        <p:nvSpPr>
          <p:cNvPr id="3" name="TextBox 2"/>
          <p:cNvSpPr txBox="1"/>
          <p:nvPr/>
        </p:nvSpPr>
        <p:spPr>
          <a:xfrm>
            <a:off x="1403648" y="1628800"/>
            <a:ext cx="6264696" cy="2693045"/>
          </a:xfrm>
          <a:prstGeom prst="rect">
            <a:avLst/>
          </a:prstGeom>
          <a:noFill/>
        </p:spPr>
        <p:txBody>
          <a:bodyPr wrap="square" rtlCol="0">
            <a:spAutoFit/>
          </a:bodyPr>
          <a:lstStyle/>
          <a:p>
            <a:pPr>
              <a:spcAft>
                <a:spcPts val="600"/>
              </a:spcAft>
            </a:pPr>
            <a:r>
              <a:rPr lang="en-GB" dirty="0" smtClean="0"/>
              <a:t>Mutton and broth</a:t>
            </a:r>
          </a:p>
          <a:p>
            <a:pPr>
              <a:spcAft>
                <a:spcPts val="600"/>
              </a:spcAft>
            </a:pPr>
            <a:r>
              <a:rPr lang="en-GB" dirty="0" smtClean="0"/>
              <a:t>Pint of porter for lying in married women</a:t>
            </a:r>
          </a:p>
          <a:p>
            <a:pPr>
              <a:spcAft>
                <a:spcPts val="600"/>
              </a:spcAft>
            </a:pPr>
            <a:r>
              <a:rPr lang="en-GB" dirty="0" smtClean="0"/>
              <a:t>Spirits, ale, wine and strong beer were often prescribed possibly for anaesthetic properties</a:t>
            </a:r>
          </a:p>
          <a:p>
            <a:pPr>
              <a:spcAft>
                <a:spcPts val="600"/>
              </a:spcAft>
            </a:pPr>
            <a:r>
              <a:rPr lang="en-GB" dirty="0" smtClean="0"/>
              <a:t>Vinegar, raisin wine, brandy</a:t>
            </a:r>
          </a:p>
          <a:p>
            <a:pPr>
              <a:spcAft>
                <a:spcPts val="600"/>
              </a:spcAft>
            </a:pPr>
            <a:r>
              <a:rPr lang="en-GB" dirty="0" smtClean="0"/>
              <a:t>Food for the sick was usually more expensive, drink was stronger, meat of higher quality</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garth gluttony from I&amp;I 1747.jpg"/>
          <p:cNvPicPr>
            <a:picLocks noChangeAspect="1"/>
          </p:cNvPicPr>
          <p:nvPr/>
        </p:nvPicPr>
        <p:blipFill>
          <a:blip r:embed="rId2" cstate="print"/>
          <a:stretch>
            <a:fillRect/>
          </a:stretch>
        </p:blipFill>
        <p:spPr>
          <a:xfrm>
            <a:off x="1115617" y="820316"/>
            <a:ext cx="6552728" cy="3913233"/>
          </a:xfrm>
          <a:prstGeom prst="rect">
            <a:avLst/>
          </a:prstGeom>
        </p:spPr>
      </p:pic>
      <p:sp>
        <p:nvSpPr>
          <p:cNvPr id="5" name="TextBox 4"/>
          <p:cNvSpPr txBox="1"/>
          <p:nvPr/>
        </p:nvSpPr>
        <p:spPr>
          <a:xfrm>
            <a:off x="1331640" y="5229200"/>
            <a:ext cx="6048672" cy="369332"/>
          </a:xfrm>
          <a:prstGeom prst="rect">
            <a:avLst/>
          </a:prstGeom>
          <a:noFill/>
        </p:spPr>
        <p:txBody>
          <a:bodyPr wrap="square" rtlCol="0">
            <a:spAutoFit/>
          </a:bodyPr>
          <a:lstStyle/>
          <a:p>
            <a:r>
              <a:rPr lang="en-GB" dirty="0" smtClean="0"/>
              <a:t>Hogarth, </a:t>
            </a:r>
            <a:r>
              <a:rPr lang="en-GB" i="1" dirty="0" smtClean="0"/>
              <a:t>Industry and Idleness</a:t>
            </a:r>
            <a:r>
              <a:rPr lang="en-GB" dirty="0" smtClean="0"/>
              <a:t>, 1747, plate 8</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 DESCRIPTION SEE GEORGE (BMSat).  1785&#10;Etching"/>
          <p:cNvPicPr/>
          <p:nvPr/>
        </p:nvPicPr>
        <p:blipFill>
          <a:blip r:embed="rId2" cstate="print"/>
          <a:srcRect/>
          <a:stretch>
            <a:fillRect/>
          </a:stretch>
        </p:blipFill>
        <p:spPr bwMode="auto">
          <a:xfrm>
            <a:off x="1115616" y="0"/>
            <a:ext cx="6624736" cy="498137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3" name="TextBox 2"/>
          <p:cNvSpPr txBox="1"/>
          <p:nvPr/>
        </p:nvSpPr>
        <p:spPr>
          <a:xfrm>
            <a:off x="107504" y="5085184"/>
            <a:ext cx="9036496" cy="1692771"/>
          </a:xfrm>
          <a:prstGeom prst="rect">
            <a:avLst/>
          </a:prstGeom>
          <a:noFill/>
        </p:spPr>
        <p:txBody>
          <a:bodyPr wrap="square" rtlCol="0">
            <a:spAutoFit/>
          </a:bodyPr>
          <a:lstStyle/>
          <a:p>
            <a:r>
              <a:rPr lang="en-GB" sz="1000" dirty="0" smtClean="0"/>
              <a:t>Vestrymen, parish officers, and others surround a table, some seated some standing, savagely gormandizing and shamelessly competing for the food. A stout woman enters (left) carrying on a dish a large sucking-pig at which a fat parson beside her points angrily, presumably because he thinks he has been defrauded of a tithe-pig. A man brings in a large cheese. A maidservant descends the stairs, seen through the open door, carrying a large tureen.</a:t>
            </a:r>
          </a:p>
          <a:p>
            <a:r>
              <a:rPr lang="en-GB" sz="1000" dirty="0" smtClean="0"/>
              <a:t>Through a casement window (right) is seen a crowd of the parish poor; some scowl, a man with crutches puts his hand through the window begging. An angry beadle with a staff and </a:t>
            </a:r>
            <a:r>
              <a:rPr lang="en-GB" sz="1000" dirty="0" err="1" smtClean="0"/>
              <a:t>badged</a:t>
            </a:r>
            <a:r>
              <a:rPr lang="en-GB" sz="1000" dirty="0" smtClean="0"/>
              <a:t> sleeve threatens him with his fist. The room is either a vestry-room or a room in one of the new county workhouses which were built after 1776. On the walls are placards headed '</a:t>
            </a:r>
            <a:r>
              <a:rPr lang="en-GB" sz="1000" dirty="0" err="1" smtClean="0"/>
              <a:t>Benifit</a:t>
            </a:r>
            <a:r>
              <a:rPr lang="en-GB" sz="1000" dirty="0" smtClean="0"/>
              <a:t> Club' and 'King Charles Rules Make no long Meals', also a 'Plan of a County Workhouse', a gabled building with a high paling. A grandfather clock (right) points to 1.30. Against it lie two beadle's staves. On a shelf a book of 'Poor Laws' lies on the top of a 'Bible'. On a small table (right) an inkpot stands on two books, one inscribed '</a:t>
            </a:r>
            <a:r>
              <a:rPr lang="en-GB" sz="1000" dirty="0" err="1" smtClean="0"/>
              <a:t>Poors</a:t>
            </a:r>
            <a:r>
              <a:rPr lang="en-GB" sz="1000" dirty="0" smtClean="0"/>
              <a:t> Rates'. Above the door (left) hangs a wicker cage, from which a bird, perhaps dead from hunger, protrudes its head. </a:t>
            </a:r>
          </a:p>
          <a:p>
            <a:endParaRPr lang="en-GB" sz="1000" dirty="0" smtClean="0"/>
          </a:p>
          <a:p>
            <a:r>
              <a:rPr lang="en-GB" sz="1400" dirty="0" smtClean="0"/>
              <a:t>Thomas Rowlandson, </a:t>
            </a:r>
            <a:r>
              <a:rPr lang="en-GB" sz="1400" i="1" dirty="0" smtClean="0"/>
              <a:t>Easter Tuesday or the parish-meeting dinner</a:t>
            </a:r>
            <a:r>
              <a:rPr lang="en-GB" sz="1400" dirty="0" smtClean="0"/>
              <a:t>, 1785</a:t>
            </a:r>
            <a:endParaRPr lang="en-GB"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268760"/>
            <a:ext cx="7272808" cy="3416320"/>
          </a:xfrm>
          <a:prstGeom prst="rect">
            <a:avLst/>
          </a:prstGeom>
          <a:noFill/>
        </p:spPr>
        <p:txBody>
          <a:bodyPr wrap="square" rtlCol="0">
            <a:spAutoFit/>
          </a:bodyPr>
          <a:lstStyle/>
          <a:p>
            <a:r>
              <a:rPr lang="en-GB" b="1" dirty="0" smtClean="0"/>
              <a:t>Food allowances </a:t>
            </a:r>
            <a:r>
              <a:rPr lang="en-GB" dirty="0" smtClean="0"/>
              <a:t>of meat (after 1800) or sugar (1790s) for performing special tasks or (1820s) for the elderly (aged 70+ got porter, tea and sugar)</a:t>
            </a:r>
          </a:p>
          <a:p>
            <a:endParaRPr lang="en-GB" dirty="0" smtClean="0"/>
          </a:p>
          <a:p>
            <a:r>
              <a:rPr lang="en-GB" b="1" dirty="0" smtClean="0"/>
              <a:t>Cash allowances and payments as ‘encouragements</a:t>
            </a:r>
            <a:r>
              <a:rPr lang="en-GB" dirty="0" smtClean="0"/>
              <a:t>’, Christmas presents and after 1800 increasingly extensive series of weekly wages/pensions (known ironically as ‘retainers’)  paid to many inmates in return for particular tasks</a:t>
            </a:r>
          </a:p>
          <a:p>
            <a:endParaRPr lang="en-GB" dirty="0" smtClean="0"/>
          </a:p>
          <a:p>
            <a:r>
              <a:rPr lang="en-GB" dirty="0" smtClean="0"/>
              <a:t>The ‘porous’ institution: ward nurses as go-betweens</a:t>
            </a:r>
          </a:p>
          <a:p>
            <a:endParaRPr lang="en-GB" dirty="0" smtClean="0"/>
          </a:p>
          <a:p>
            <a:r>
              <a:rPr lang="en-GB" dirty="0" smtClean="0"/>
              <a:t>Smuggling in food and drink (1751 Gin Act clause): - evidence of conflicting ‘food ways’ of inmates?</a:t>
            </a:r>
            <a:endParaRPr lang="en-GB" dirty="0"/>
          </a:p>
        </p:txBody>
      </p:sp>
      <p:sp>
        <p:nvSpPr>
          <p:cNvPr id="4" name="Rectangle 3"/>
          <p:cNvSpPr/>
          <p:nvPr/>
        </p:nvSpPr>
        <p:spPr>
          <a:xfrm>
            <a:off x="467544" y="548680"/>
            <a:ext cx="6984776" cy="461665"/>
          </a:xfrm>
          <a:prstGeom prst="rect">
            <a:avLst/>
          </a:prstGeom>
        </p:spPr>
        <p:txBody>
          <a:bodyPr wrap="square">
            <a:spAutoFit/>
          </a:bodyPr>
          <a:lstStyle/>
          <a:p>
            <a:pPr>
              <a:spcAft>
                <a:spcPts val="1200"/>
              </a:spcAft>
            </a:pPr>
            <a:r>
              <a:rPr lang="en-GB" sz="2400" dirty="0" smtClean="0"/>
              <a:t>Were workhouse diets </a:t>
            </a:r>
            <a:r>
              <a:rPr lang="en-GB" sz="2400" i="1" dirty="0" smtClean="0"/>
              <a:t>supplemented</a:t>
            </a:r>
            <a:r>
              <a:rPr lang="en-GB" sz="2400" dirty="0" smtClean="0"/>
              <a:t> ?</a:t>
            </a:r>
          </a:p>
        </p:txBody>
      </p:sp>
      <p:sp>
        <p:nvSpPr>
          <p:cNvPr id="5" name="TextBox 4"/>
          <p:cNvSpPr txBox="1"/>
          <p:nvPr/>
        </p:nvSpPr>
        <p:spPr>
          <a:xfrm>
            <a:off x="2771800" y="4797152"/>
            <a:ext cx="5184576" cy="1754326"/>
          </a:xfrm>
          <a:prstGeom prst="rect">
            <a:avLst/>
          </a:prstGeom>
          <a:noFill/>
        </p:spPr>
        <p:txBody>
          <a:bodyPr wrap="square" rtlCol="0">
            <a:spAutoFit/>
          </a:bodyPr>
          <a:lstStyle/>
          <a:p>
            <a:r>
              <a:rPr lang="en-US" dirty="0" smtClean="0"/>
              <a:t>‘No Person shall carry or bring, or attempt or Persons carrying endeavour to carry or bring any distilled Spirituous Liquors (except to be used in the way of Medicine … ) into any </a:t>
            </a:r>
            <a:r>
              <a:rPr lang="en-US" dirty="0" err="1" smtClean="0"/>
              <a:t>Gaol</a:t>
            </a:r>
            <a:r>
              <a:rPr lang="en-US" dirty="0" smtClean="0"/>
              <a:t>, Prison, House of Correction, Work-house or House of Entertainment for Parish Poor’.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404664"/>
            <a:ext cx="8963025"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848872" cy="461665"/>
          </a:xfrm>
          <a:prstGeom prst="rect">
            <a:avLst/>
          </a:prstGeom>
          <a:noFill/>
        </p:spPr>
        <p:txBody>
          <a:bodyPr wrap="square" rtlCol="0">
            <a:spAutoFit/>
          </a:bodyPr>
          <a:lstStyle/>
          <a:p>
            <a:r>
              <a:rPr lang="en-GB" sz="2400" dirty="0" smtClean="0"/>
              <a:t>Did inmates consume what the workhouse provided? </a:t>
            </a:r>
            <a:endParaRPr lang="en-GB" dirty="0"/>
          </a:p>
        </p:txBody>
      </p:sp>
      <p:sp>
        <p:nvSpPr>
          <p:cNvPr id="3" name="TextBox 2"/>
          <p:cNvSpPr txBox="1"/>
          <p:nvPr/>
        </p:nvSpPr>
        <p:spPr>
          <a:xfrm>
            <a:off x="899592" y="1196752"/>
            <a:ext cx="7704856" cy="646331"/>
          </a:xfrm>
          <a:prstGeom prst="rect">
            <a:avLst/>
          </a:prstGeom>
          <a:noFill/>
        </p:spPr>
        <p:txBody>
          <a:bodyPr wrap="square" rtlCol="0">
            <a:spAutoFit/>
          </a:bodyPr>
          <a:lstStyle/>
          <a:p>
            <a:r>
              <a:rPr lang="en-GB" dirty="0" smtClean="0"/>
              <a:t>Something like one in a hundred paupers were too sick to eat at all (1782 estimate) based on ‘payments in lieu of diet’ authorised by medical staff</a:t>
            </a:r>
            <a:endParaRPr lang="en-GB" dirty="0"/>
          </a:p>
        </p:txBody>
      </p:sp>
      <p:sp>
        <p:nvSpPr>
          <p:cNvPr id="4" name="TextBox 3"/>
          <p:cNvSpPr txBox="1"/>
          <p:nvPr/>
        </p:nvSpPr>
        <p:spPr>
          <a:xfrm>
            <a:off x="971600" y="2276872"/>
            <a:ext cx="5616624" cy="369332"/>
          </a:xfrm>
          <a:prstGeom prst="rect">
            <a:avLst/>
          </a:prstGeom>
          <a:noFill/>
        </p:spPr>
        <p:txBody>
          <a:bodyPr wrap="square" rtlCol="0">
            <a:spAutoFit/>
          </a:bodyPr>
          <a:lstStyle/>
          <a:p>
            <a:r>
              <a:rPr lang="en-GB" u="sng" dirty="0" smtClean="0"/>
              <a:t>Figure 2: payments in lieu of provisions</a:t>
            </a:r>
            <a:endParaRPr lang="en-GB" u="sng" dirty="0"/>
          </a:p>
        </p:txBody>
      </p:sp>
      <p:sp>
        <p:nvSpPr>
          <p:cNvPr id="5" name="TextBox 4"/>
          <p:cNvSpPr txBox="1"/>
          <p:nvPr/>
        </p:nvSpPr>
        <p:spPr>
          <a:xfrm>
            <a:off x="899592" y="3212976"/>
            <a:ext cx="7416824" cy="2308324"/>
          </a:xfrm>
          <a:prstGeom prst="rect">
            <a:avLst/>
          </a:prstGeom>
          <a:noFill/>
        </p:spPr>
        <p:txBody>
          <a:bodyPr wrap="square" rtlCol="0">
            <a:spAutoFit/>
          </a:bodyPr>
          <a:lstStyle/>
          <a:p>
            <a:r>
              <a:rPr lang="en-GB" dirty="0" smtClean="0"/>
              <a:t>Suggest very large numbers of surrendered allowances – in some years more than a fifth of inmates were refusing their allowance </a:t>
            </a:r>
          </a:p>
          <a:p>
            <a:endParaRPr lang="en-GB" dirty="0" smtClean="0"/>
          </a:p>
          <a:p>
            <a:r>
              <a:rPr lang="en-GB" dirty="0" smtClean="0"/>
              <a:t>Suggests conflicting notions of food acceptability – perhaps particular resistance during years of shortage and cutbacks in 1800s when there were some complaints about local treatment of the poor</a:t>
            </a:r>
          </a:p>
          <a:p>
            <a:endParaRPr lang="en-GB" dirty="0" smtClean="0"/>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48166" y="188640"/>
            <a:ext cx="8758318" cy="5688632"/>
          </a:xfrm>
          <a:prstGeom prst="rect">
            <a:avLst/>
          </a:prstGeom>
          <a:noFill/>
          <a:ln w="9525">
            <a:noFill/>
            <a:miter lim="800000"/>
            <a:headEnd/>
            <a:tailEnd/>
          </a:ln>
        </p:spPr>
      </p:pic>
      <p:sp>
        <p:nvSpPr>
          <p:cNvPr id="3" name="TextBox 2"/>
          <p:cNvSpPr txBox="1"/>
          <p:nvPr/>
        </p:nvSpPr>
        <p:spPr>
          <a:xfrm>
            <a:off x="6156176" y="6021288"/>
            <a:ext cx="2448272" cy="369332"/>
          </a:xfrm>
          <a:prstGeom prst="rect">
            <a:avLst/>
          </a:prstGeom>
          <a:noFill/>
        </p:spPr>
        <p:txBody>
          <a:bodyPr wrap="square" rtlCol="0">
            <a:spAutoFit/>
          </a:bodyPr>
          <a:lstStyle/>
          <a:p>
            <a:r>
              <a:rPr lang="en-GB" dirty="0" smtClean="0"/>
              <a:t>See handout</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056784" cy="461665"/>
          </a:xfrm>
          <a:prstGeom prst="rect">
            <a:avLst/>
          </a:prstGeom>
          <a:noFill/>
        </p:spPr>
        <p:txBody>
          <a:bodyPr wrap="square" rtlCol="0">
            <a:spAutoFit/>
          </a:bodyPr>
          <a:lstStyle/>
          <a:p>
            <a:r>
              <a:rPr lang="en-GB" sz="2400" dirty="0" smtClean="0"/>
              <a:t>Conclusion: adequate, but was it relatively ‘generous’?</a:t>
            </a:r>
            <a:endParaRPr lang="en-GB" sz="2400" dirty="0"/>
          </a:p>
        </p:txBody>
      </p:sp>
      <p:sp>
        <p:nvSpPr>
          <p:cNvPr id="3" name="TextBox 2"/>
          <p:cNvSpPr txBox="1"/>
          <p:nvPr/>
        </p:nvSpPr>
        <p:spPr>
          <a:xfrm>
            <a:off x="323528" y="671691"/>
            <a:ext cx="8640960" cy="6186309"/>
          </a:xfrm>
          <a:prstGeom prst="rect">
            <a:avLst/>
          </a:prstGeom>
          <a:noFill/>
        </p:spPr>
        <p:txBody>
          <a:bodyPr wrap="square" rtlCol="0">
            <a:spAutoFit/>
          </a:bodyPr>
          <a:lstStyle/>
          <a:p>
            <a:r>
              <a:rPr lang="en-GB" dirty="0" smtClean="0"/>
              <a:t>Groceries supplemented basic foodstuffs</a:t>
            </a:r>
          </a:p>
          <a:p>
            <a:endParaRPr lang="en-GB" dirty="0" smtClean="0"/>
          </a:p>
          <a:p>
            <a:r>
              <a:rPr lang="en-GB" dirty="0" smtClean="0"/>
              <a:t>Regular tobacco</a:t>
            </a:r>
          </a:p>
          <a:p>
            <a:endParaRPr lang="en-GB" dirty="0" smtClean="0"/>
          </a:p>
          <a:p>
            <a:r>
              <a:rPr lang="en-GB" dirty="0" smtClean="0"/>
              <a:t>1834 retrospectively - ‘excellent bill of fare for the poor’ was seen as an inducement to enter the St Martin’s workhouse. </a:t>
            </a:r>
          </a:p>
          <a:p>
            <a:endParaRPr lang="en-GB" dirty="0" smtClean="0"/>
          </a:p>
          <a:p>
            <a:pPr lvl="1"/>
            <a:r>
              <a:rPr lang="en-GB" dirty="0" smtClean="0"/>
              <a:t>On top of which ‘it will scarcely be believed as much as £1000 per annum used to be distributed to them in money, as retaining fees, for consuming and continuing to consume the £6,000 worth of meat, pudding, and bread supplied’</a:t>
            </a:r>
          </a:p>
          <a:p>
            <a:endParaRPr lang="en-GB" dirty="0" smtClean="0"/>
          </a:p>
          <a:p>
            <a:r>
              <a:rPr lang="en-GB" dirty="0" smtClean="0"/>
              <a:t>Workhouse fare was often supplemented by inmates. In later period many paupers seem to have preferred to eat out</a:t>
            </a:r>
          </a:p>
          <a:p>
            <a:endParaRPr lang="en-GB" dirty="0" smtClean="0"/>
          </a:p>
          <a:p>
            <a:r>
              <a:rPr lang="en-GB" u="sng" dirty="0" smtClean="0"/>
              <a:t>Table 8</a:t>
            </a:r>
            <a:r>
              <a:rPr lang="en-GB" dirty="0" smtClean="0"/>
              <a:t>: compared to </a:t>
            </a:r>
            <a:r>
              <a:rPr lang="en-GB" dirty="0" err="1" smtClean="0"/>
              <a:t>Vanderlint’s</a:t>
            </a:r>
            <a:r>
              <a:rPr lang="en-GB" dirty="0" smtClean="0"/>
              <a:t> estimate of the budget of a London labouring family, the workhouse fare lacked strong beer, meat and butter but had more cheese and similar amounts of bread, milk. Nutritional levels seem to have been higher outside the workhouse – and levels of strong drink </a:t>
            </a:r>
            <a:r>
              <a:rPr lang="en-GB" i="1" dirty="0" smtClean="0"/>
              <a:t>much</a:t>
            </a:r>
            <a:r>
              <a:rPr lang="en-GB" dirty="0" smtClean="0"/>
              <a:t> higher</a:t>
            </a:r>
          </a:p>
          <a:p>
            <a:endParaRPr lang="en-GB" dirty="0" smtClean="0"/>
          </a:p>
          <a:p>
            <a:r>
              <a:rPr lang="en-GB" dirty="0" smtClean="0"/>
              <a:t>Workhouse fare was thus </a:t>
            </a:r>
            <a:r>
              <a:rPr lang="en-GB" i="1" dirty="0" smtClean="0"/>
              <a:t>not</a:t>
            </a:r>
            <a:r>
              <a:rPr lang="en-GB" dirty="0" smtClean="0"/>
              <a:t> more generous than that eaten outside - to the extent to which a realistic comparison can be made – but it must have looked very familiar to most inmates..</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484784"/>
            <a:ext cx="7416824" cy="4154984"/>
          </a:xfrm>
          <a:prstGeom prst="rect">
            <a:avLst/>
          </a:prstGeom>
          <a:noFill/>
        </p:spPr>
        <p:txBody>
          <a:bodyPr wrap="square" rtlCol="0">
            <a:spAutoFit/>
          </a:bodyPr>
          <a:lstStyle/>
          <a:p>
            <a:r>
              <a:rPr lang="en-GB" sz="2400" dirty="0" smtClean="0"/>
              <a:t>‘Therefore the image of the pre-1800 workhouse diet should be updated; it was not merely generous in quantity and deficient in quality, nor was the monotony broken only by occasional but unsustainable additions (such as a Christmas treat, details which catch the eye of poor-law historians but were relatively rare in the ongoing experiences of inmates). Instead workhouse diets contained weekly or daily comforts which may have done little to restore their nutritional deficiency but made life in the mid-century house much more acceptable’ (Alannah Tomkins, 2004)</a:t>
            </a:r>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96752"/>
            <a:ext cx="7992888" cy="3293209"/>
          </a:xfrm>
          <a:prstGeom prst="rect">
            <a:avLst/>
          </a:prstGeom>
          <a:noFill/>
        </p:spPr>
        <p:txBody>
          <a:bodyPr wrap="square" rtlCol="0">
            <a:spAutoFit/>
          </a:bodyPr>
          <a:lstStyle/>
          <a:p>
            <a:pPr>
              <a:spcAft>
                <a:spcPts val="1200"/>
              </a:spcAft>
              <a:buFont typeface="Arial" pitchFamily="34" charset="0"/>
              <a:buChar char="•"/>
            </a:pPr>
            <a:r>
              <a:rPr lang="en-GB" sz="2400" dirty="0" smtClean="0"/>
              <a:t>How generous was workhouse provision?</a:t>
            </a:r>
          </a:p>
          <a:p>
            <a:pPr>
              <a:spcAft>
                <a:spcPts val="1200"/>
              </a:spcAft>
              <a:buFont typeface="Arial" pitchFamily="34" charset="0"/>
              <a:buChar char="•"/>
            </a:pPr>
            <a:r>
              <a:rPr lang="en-GB" sz="2400" dirty="0" smtClean="0"/>
              <a:t>Were there, as some other studies have suggested, any ‘treats’ or feasts provided to vary the diet?  </a:t>
            </a:r>
          </a:p>
          <a:p>
            <a:pPr>
              <a:spcAft>
                <a:spcPts val="1200"/>
              </a:spcAft>
              <a:buFont typeface="Arial" pitchFamily="34" charset="0"/>
              <a:buChar char="•"/>
            </a:pPr>
            <a:r>
              <a:rPr lang="en-GB" sz="2400" dirty="0" smtClean="0"/>
              <a:t>Was there special provision for particular categories of inmate? </a:t>
            </a:r>
          </a:p>
          <a:p>
            <a:pPr>
              <a:spcAft>
                <a:spcPts val="1200"/>
              </a:spcAft>
              <a:buFont typeface="Arial" pitchFamily="34" charset="0"/>
              <a:buChar char="•"/>
            </a:pPr>
            <a:r>
              <a:rPr lang="en-GB" sz="2400" dirty="0" smtClean="0"/>
              <a:t>Were workhouse diets </a:t>
            </a:r>
            <a:r>
              <a:rPr lang="en-GB" sz="2400" i="1" dirty="0" smtClean="0"/>
              <a:t>supplemented</a:t>
            </a:r>
            <a:r>
              <a:rPr lang="en-GB" sz="2400" dirty="0" smtClean="0"/>
              <a:t> ??</a:t>
            </a:r>
          </a:p>
          <a:p>
            <a:pPr>
              <a:spcAft>
                <a:spcPts val="1200"/>
              </a:spcAft>
              <a:buFont typeface="Arial" pitchFamily="34" charset="0"/>
              <a:buChar char="•"/>
            </a:pPr>
            <a:r>
              <a:rPr lang="en-GB" sz="2400" dirty="0" smtClean="0"/>
              <a:t>Did inmates consume what the workhouse provided?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research.ncl.ac.uk/pauperlives/images/StMartinsin1871closeup.jpg">
            <a:hlinkClick r:id="rId2"/>
          </p:cNvPr>
          <p:cNvPicPr>
            <a:picLocks noChangeAspect="1" noChangeArrowheads="1"/>
          </p:cNvPicPr>
          <p:nvPr/>
        </p:nvPicPr>
        <p:blipFill>
          <a:blip r:embed="rId3" cstate="print"/>
          <a:srcRect/>
          <a:stretch>
            <a:fillRect/>
          </a:stretch>
        </p:blipFill>
        <p:spPr bwMode="auto">
          <a:xfrm>
            <a:off x="1403648" y="1268760"/>
            <a:ext cx="6010275" cy="5076826"/>
          </a:xfrm>
          <a:prstGeom prst="rect">
            <a:avLst/>
          </a:prstGeom>
          <a:noFill/>
          <a:ln>
            <a:solidFill>
              <a:schemeClr val="tx1"/>
            </a:solidFill>
          </a:ln>
          <a:effectLst>
            <a:outerShdw blurRad="50800" dist="38100" dir="2700000" algn="tl" rotWithShape="0">
              <a:prstClr val="black">
                <a:alpha val="40000"/>
              </a:prstClr>
            </a:outerShdw>
          </a:effectLst>
        </p:spPr>
      </p:pic>
      <p:sp>
        <p:nvSpPr>
          <p:cNvPr id="5" name="TextBox 4"/>
          <p:cNvSpPr txBox="1"/>
          <p:nvPr/>
        </p:nvSpPr>
        <p:spPr>
          <a:xfrm>
            <a:off x="467544" y="260648"/>
            <a:ext cx="7272808" cy="646331"/>
          </a:xfrm>
          <a:prstGeom prst="rect">
            <a:avLst/>
          </a:prstGeom>
          <a:noFill/>
        </p:spPr>
        <p:txBody>
          <a:bodyPr wrap="square" rtlCol="0">
            <a:spAutoFit/>
          </a:bodyPr>
          <a:lstStyle/>
          <a:p>
            <a:r>
              <a:rPr lang="en-GB" dirty="0" smtClean="0"/>
              <a:t>Detail of the 1871 large scale Ordnance Survey map of the Charing Cross and Trafalgar Square area showing the workhouse ground plan</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garth woman receiving food scraps I&amp;I 1747.jpg"/>
          <p:cNvPicPr>
            <a:picLocks noChangeAspect="1"/>
          </p:cNvPicPr>
          <p:nvPr/>
        </p:nvPicPr>
        <p:blipFill>
          <a:blip r:embed="rId2" cstate="print"/>
          <a:stretch>
            <a:fillRect/>
          </a:stretch>
        </p:blipFill>
        <p:spPr>
          <a:xfrm>
            <a:off x="179512" y="332656"/>
            <a:ext cx="3806927" cy="6048672"/>
          </a:xfrm>
          <a:prstGeom prst="rect">
            <a:avLst/>
          </a:prstGeom>
        </p:spPr>
      </p:pic>
      <p:sp>
        <p:nvSpPr>
          <p:cNvPr id="3" name="TextBox 2"/>
          <p:cNvSpPr txBox="1"/>
          <p:nvPr/>
        </p:nvSpPr>
        <p:spPr>
          <a:xfrm>
            <a:off x="4716016" y="5805264"/>
            <a:ext cx="3672408" cy="646331"/>
          </a:xfrm>
          <a:prstGeom prst="rect">
            <a:avLst/>
          </a:prstGeom>
          <a:noFill/>
        </p:spPr>
        <p:txBody>
          <a:bodyPr wrap="square" rtlCol="0">
            <a:spAutoFit/>
          </a:bodyPr>
          <a:lstStyle/>
          <a:p>
            <a:r>
              <a:rPr lang="en-GB" dirty="0" smtClean="0"/>
              <a:t>Hogarth, </a:t>
            </a:r>
            <a:r>
              <a:rPr lang="en-GB" i="1" dirty="0" smtClean="0"/>
              <a:t>Industry and Idleness</a:t>
            </a:r>
            <a:r>
              <a:rPr lang="en-GB" dirty="0" smtClean="0"/>
              <a:t>, 1747, plate 6</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1640" y="260648"/>
            <a:ext cx="5791861" cy="5575823"/>
          </a:xfrm>
          <a:prstGeom prst="rect">
            <a:avLst/>
          </a:prstGeom>
          <a:noFill/>
          <a:ln w="9525">
            <a:noFill/>
            <a:miter lim="800000"/>
            <a:headEnd/>
            <a:tailEnd/>
          </a:ln>
        </p:spPr>
      </p:pic>
      <p:sp>
        <p:nvSpPr>
          <p:cNvPr id="3" name="TextBox 2"/>
          <p:cNvSpPr txBox="1"/>
          <p:nvPr/>
        </p:nvSpPr>
        <p:spPr>
          <a:xfrm>
            <a:off x="1331640" y="6237312"/>
            <a:ext cx="5832648" cy="369332"/>
          </a:xfrm>
          <a:prstGeom prst="rect">
            <a:avLst/>
          </a:prstGeom>
          <a:noFill/>
        </p:spPr>
        <p:txBody>
          <a:bodyPr wrap="square" rtlCol="0">
            <a:spAutoFit/>
          </a:bodyPr>
          <a:lstStyle/>
          <a:p>
            <a:r>
              <a:rPr lang="en-GB" dirty="0" smtClean="0"/>
              <a:t>Workhouse Accounts, 7</a:t>
            </a:r>
            <a:r>
              <a:rPr lang="en-GB" baseline="30000" dirty="0" smtClean="0"/>
              <a:t>th</a:t>
            </a:r>
            <a:r>
              <a:rPr lang="en-GB" dirty="0" smtClean="0"/>
              <a:t> to 22</a:t>
            </a:r>
            <a:r>
              <a:rPr lang="en-GB" baseline="30000" dirty="0" smtClean="0"/>
              <a:t>nd</a:t>
            </a:r>
            <a:r>
              <a:rPr lang="en-GB" dirty="0" smtClean="0"/>
              <a:t> December 1740</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39552" y="404664"/>
            <a:ext cx="7918846" cy="587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620688"/>
            <a:ext cx="7344816" cy="5170646"/>
          </a:xfrm>
          <a:prstGeom prst="rect">
            <a:avLst/>
          </a:prstGeom>
          <a:noFill/>
        </p:spPr>
        <p:txBody>
          <a:bodyPr wrap="square" rtlCol="0">
            <a:spAutoFit/>
          </a:bodyPr>
          <a:lstStyle/>
          <a:p>
            <a:r>
              <a:rPr lang="en-GB" sz="2400" dirty="0" smtClean="0"/>
              <a:t>The workhouse master William Warburton was charged (and eventually dismissed) for incompetence in 1740, the vestry reported that he:</a:t>
            </a:r>
          </a:p>
          <a:p>
            <a:endParaRPr lang="en-GB" sz="2400" dirty="0" smtClean="0"/>
          </a:p>
          <a:p>
            <a:r>
              <a:rPr lang="en-GB" sz="2400" dirty="0" smtClean="0"/>
              <a:t>had neglected to give a true Account of the number of persons admitted and maintained in the workhouse by </a:t>
            </a:r>
            <a:r>
              <a:rPr lang="en-GB" sz="2400" dirty="0" err="1" smtClean="0"/>
              <a:t>meanes</a:t>
            </a:r>
            <a:r>
              <a:rPr lang="en-GB" sz="2400" dirty="0" smtClean="0"/>
              <a:t> whereof he had provided for thirty persons and upwards more than actually were therein that he did not attend  at the Distribution of the Provisions nor take any care therein that divers parcels of Provisions had been found Wasted and Spoiled in the several Wards and others trodden under Foot in the Churchyard for want only of a due Care to prevent the same</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1751</Words>
  <Application>Microsoft Office PowerPoint</Application>
  <PresentationFormat>On-screen Show (4:3)</PresentationFormat>
  <Paragraphs>135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Food, drink and diet in the Georgian Workhouse: St Martin in the Fields, 1725-1830</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drink and diet in the Georgian Workhouse: St Martin in the Fields, 1725-1830</dc:title>
  <dc:creator>njpb</dc:creator>
  <cp:lastModifiedBy>njpb</cp:lastModifiedBy>
  <cp:revision>82</cp:revision>
  <dcterms:created xsi:type="dcterms:W3CDTF">2013-07-09T10:02:57Z</dcterms:created>
  <dcterms:modified xsi:type="dcterms:W3CDTF">2013-07-28T07:06:23Z</dcterms:modified>
</cp:coreProperties>
</file>