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4"/>
  </p:sldMasterIdLst>
  <p:notesMasterIdLst>
    <p:notesMasterId r:id="rId14"/>
  </p:notesMasterIdLst>
  <p:handoutMasterIdLst>
    <p:handoutMasterId r:id="rId15"/>
  </p:handoutMasterIdLst>
  <p:sldIdLst>
    <p:sldId id="281" r:id="rId5"/>
    <p:sldId id="300" r:id="rId6"/>
    <p:sldId id="301" r:id="rId7"/>
    <p:sldId id="302" r:id="rId8"/>
    <p:sldId id="305" r:id="rId9"/>
    <p:sldId id="308" r:id="rId10"/>
    <p:sldId id="306" r:id="rId11"/>
    <p:sldId id="307" r:id="rId12"/>
    <p:sldId id="304" r:id="rId13"/>
  </p:sldIdLst>
  <p:sldSz cx="9144000" cy="6858000" type="screen4x3"/>
  <p:notesSz cx="68199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5580185-9268-40ED-9231-F0587DD81B9F}">
          <p14:sldIdLst>
            <p14:sldId id="281"/>
            <p14:sldId id="300"/>
            <p14:sldId id="301"/>
            <p14:sldId id="302"/>
            <p14:sldId id="305"/>
            <p14:sldId id="308"/>
            <p14:sldId id="306"/>
            <p14:sldId id="307"/>
            <p14:sldId id="304"/>
          </p14:sldIdLst>
        </p14:section>
        <p14:section name="Untitled Section" id="{DA5B7DFE-6EFB-443D-BDF9-40E0F8297334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EEF"/>
    <a:srgbClr val="211973"/>
    <a:srgbClr val="1A2792"/>
    <a:srgbClr val="266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3" autoAdjust="0"/>
    <p:restoredTop sz="91006" autoAdjust="0"/>
  </p:normalViewPr>
  <p:slideViewPr>
    <p:cSldViewPr>
      <p:cViewPr>
        <p:scale>
          <a:sx n="65" d="100"/>
          <a:sy n="65" d="100"/>
        </p:scale>
        <p:origin x="-1483" y="-2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306" y="-108"/>
      </p:cViewPr>
      <p:guideLst>
        <p:guide orient="horz" pos="3128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EC6F7-296A-483B-882B-CE3A1593E81F}" type="datetimeFigureOut">
              <a:rPr lang="en-GB" smtClean="0"/>
              <a:t>07/07/2015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3032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E357C-13DB-4A48-9269-97450D68C3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3907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5965F-46C9-4FA8-9786-426A2753F503}" type="datetimeFigureOut">
              <a:rPr lang="en-US" smtClean="0"/>
              <a:pPr/>
              <a:t>7/7/2015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17415"/>
            <a:ext cx="545592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A7007-A200-4625-857B-C1B607EDAC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402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ECC-graphic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8000"/>
            <a:ext cx="9144000" cy="64616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8000" y="2808000"/>
            <a:ext cx="7633648" cy="2084543"/>
          </a:xfrm>
          <a:ln>
            <a:noFill/>
          </a:ln>
        </p:spPr>
        <p:txBody>
          <a:bodyPr lIns="0" tIns="0" rIns="0" bIns="0" anchor="t">
            <a:noAutofit/>
          </a:bodyPr>
          <a:lstStyle>
            <a:lvl1pPr algn="l"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000" y="5445224"/>
            <a:ext cx="7633648" cy="914400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</p:txBody>
      </p:sp>
      <p:pic>
        <p:nvPicPr>
          <p:cNvPr id="4" name="Picture 3" descr="DECC_CYAN_AW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0" y="260648"/>
            <a:ext cx="1088640" cy="7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ECC-graphic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8000"/>
            <a:ext cx="9144000" cy="64616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2808000"/>
            <a:ext cx="8028000" cy="2349192"/>
          </a:xfrm>
        </p:spPr>
        <p:txBody>
          <a:bodyPr anchor="t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 descr="DECC_CYAN_AW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0" y="260648"/>
            <a:ext cx="108864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776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(1 line)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1368000"/>
            <a:ext cx="8028000" cy="648072"/>
          </a:xfrm>
        </p:spPr>
        <p:txBody>
          <a:bodyPr lIns="0" tIns="0" rIns="0" bIns="0" anchor="t" anchorCtr="0">
            <a:normAutofit/>
          </a:bodyPr>
          <a:lstStyle>
            <a:lvl1pPr>
              <a:defRPr sz="4000" baseline="0">
                <a:solidFill>
                  <a:srgbClr val="00AEEF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000" y="2088000"/>
            <a:ext cx="8028000" cy="4064455"/>
          </a:xfrm>
        </p:spPr>
        <p:txBody>
          <a:bodyPr lIns="0" tIns="0" rIns="0" bIns="0"/>
          <a:lstStyle>
            <a:lvl1pPr>
              <a:spcBef>
                <a:spcPts val="1200"/>
              </a:spcBef>
              <a:defRPr sz="1800" b="0">
                <a:solidFill>
                  <a:srgbClr val="00AEE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rgbClr val="00AEEF"/>
          </a:solidFill>
        </p:spPr>
        <p:txBody>
          <a:bodyPr/>
          <a:lstStyle>
            <a:lvl1pPr marL="540000" algn="l">
              <a:defRPr>
                <a:solidFill>
                  <a:schemeClr val="bg1"/>
                </a:solidFill>
              </a:defRPr>
            </a:lvl1pPr>
          </a:lstStyle>
          <a:p>
            <a:fld id="{E051598E-9D06-4046-8EF2-7702044C4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7704000" cy="5486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Presentation title - edit in Header and Footer</a:t>
            </a:r>
            <a:endParaRPr lang="en-US" dirty="0"/>
          </a:p>
        </p:txBody>
      </p:sp>
      <p:pic>
        <p:nvPicPr>
          <p:cNvPr id="8" name="Picture 7" descr="DECC_CYAN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0" y="260648"/>
            <a:ext cx="1088640" cy="72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(2 lines)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1368000"/>
            <a:ext cx="8028000" cy="1188000"/>
          </a:xfrm>
        </p:spPr>
        <p:txBody>
          <a:bodyPr lIns="0" tIns="0" rIns="0" bIns="0" anchor="t" anchorCtr="0">
            <a:normAutofit/>
          </a:bodyPr>
          <a:lstStyle>
            <a:lvl1pPr>
              <a:defRPr sz="4000" baseline="0">
                <a:solidFill>
                  <a:srgbClr val="00AEEF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000" y="2628000"/>
            <a:ext cx="8028000" cy="3537304"/>
          </a:xfrm>
        </p:spPr>
        <p:txBody>
          <a:bodyPr lIns="0" tIns="0" rIns="0" bIns="0"/>
          <a:lstStyle>
            <a:lvl1pPr>
              <a:spcBef>
                <a:spcPts val="1200"/>
              </a:spcBef>
              <a:defRPr sz="1800">
                <a:solidFill>
                  <a:srgbClr val="00AEE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rgbClr val="00AEEF"/>
          </a:solidFill>
        </p:spPr>
        <p:txBody>
          <a:bodyPr/>
          <a:lstStyle>
            <a:lvl1pPr marL="540000" algn="l">
              <a:defRPr>
                <a:solidFill>
                  <a:schemeClr val="bg1"/>
                </a:solidFill>
              </a:defRPr>
            </a:lvl1pPr>
          </a:lstStyle>
          <a:p>
            <a:fld id="{E051598E-9D06-4046-8EF2-7702044C4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7704856" cy="5486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Presentation title - edit in Header and Footer</a:t>
            </a:r>
            <a:endParaRPr lang="en-US" dirty="0"/>
          </a:p>
        </p:txBody>
      </p:sp>
      <p:pic>
        <p:nvPicPr>
          <p:cNvPr id="8" name="Picture 7" descr="DECC_CYAN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0" y="260648"/>
            <a:ext cx="1088640" cy="72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(1 line) and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1368000"/>
            <a:ext cx="8028000" cy="648000"/>
          </a:xfrm>
        </p:spPr>
        <p:txBody>
          <a:bodyPr lIns="0" tIns="0" rIns="0" bIns="0" anchor="t" anchorCtr="0">
            <a:normAutofit/>
          </a:bodyPr>
          <a:lstStyle>
            <a:lvl1pPr>
              <a:defRPr sz="4000">
                <a:solidFill>
                  <a:srgbClr val="00AEE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000" y="2088000"/>
            <a:ext cx="3924000" cy="4068000"/>
          </a:xfrm>
        </p:spPr>
        <p:txBody>
          <a:bodyPr lIns="0" tIns="0" rIns="0" bIns="0"/>
          <a:lstStyle>
            <a:lvl1pPr>
              <a:defRPr sz="1800" baseline="0">
                <a:solidFill>
                  <a:srgbClr val="00AEEF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000" y="2088000"/>
            <a:ext cx="3924000" cy="4068000"/>
          </a:xfrm>
        </p:spPr>
        <p:txBody>
          <a:bodyPr lIns="0" tIns="0" rIns="0" bIns="0"/>
          <a:lstStyle>
            <a:lvl1pPr>
              <a:defRPr sz="1800" baseline="0">
                <a:solidFill>
                  <a:srgbClr val="00AEEF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rgbClr val="00AEEF"/>
          </a:solidFill>
        </p:spPr>
        <p:txBody>
          <a:bodyPr/>
          <a:lstStyle>
            <a:lvl1pPr marL="540000" algn="l">
              <a:defRPr>
                <a:solidFill>
                  <a:schemeClr val="bg1"/>
                </a:solidFill>
              </a:defRPr>
            </a:lvl1pPr>
          </a:lstStyle>
          <a:p>
            <a:fld id="{E051598E-9D06-4046-8EF2-7702044C4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7704856" cy="5486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Presentation title - edit in Header and Footer</a:t>
            </a:r>
            <a:endParaRPr lang="en-US" dirty="0"/>
          </a:p>
        </p:txBody>
      </p:sp>
      <p:pic>
        <p:nvPicPr>
          <p:cNvPr id="9" name="Picture 8" descr="DECC_CYAN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0" y="260648"/>
            <a:ext cx="1088640" cy="72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(2 lines) and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1368000"/>
            <a:ext cx="8028000" cy="1188000"/>
          </a:xfrm>
        </p:spPr>
        <p:txBody>
          <a:bodyPr lIns="0" tIns="0" rIns="0" bIns="0" anchor="t" anchorCtr="0">
            <a:normAutofit/>
          </a:bodyPr>
          <a:lstStyle>
            <a:lvl1pPr>
              <a:defRPr sz="4000">
                <a:solidFill>
                  <a:srgbClr val="00AEE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000" y="2628000"/>
            <a:ext cx="3924000" cy="3564000"/>
          </a:xfrm>
        </p:spPr>
        <p:txBody>
          <a:bodyPr lIns="0" tIns="0" rIns="0" bIns="0"/>
          <a:lstStyle>
            <a:lvl1pPr>
              <a:defRPr sz="1800" baseline="0">
                <a:solidFill>
                  <a:srgbClr val="00AEEF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000" y="2628000"/>
            <a:ext cx="3924000" cy="3564000"/>
          </a:xfrm>
        </p:spPr>
        <p:txBody>
          <a:bodyPr lIns="0" tIns="0" rIns="0" bIns="0"/>
          <a:lstStyle>
            <a:lvl1pPr>
              <a:defRPr sz="1800" baseline="0">
                <a:solidFill>
                  <a:srgbClr val="00AEEF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rgbClr val="00AEEF"/>
          </a:solidFill>
        </p:spPr>
        <p:txBody>
          <a:bodyPr/>
          <a:lstStyle>
            <a:lvl1pPr marL="540000" algn="l">
              <a:defRPr>
                <a:solidFill>
                  <a:schemeClr val="bg1"/>
                </a:solidFill>
              </a:defRPr>
            </a:lvl1pPr>
          </a:lstStyle>
          <a:p>
            <a:fld id="{E051598E-9D06-4046-8EF2-7702044C4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7704856" cy="5486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Presentation title - edit in Header and Footer</a:t>
            </a:r>
            <a:endParaRPr lang="en-US" dirty="0"/>
          </a:p>
        </p:txBody>
      </p:sp>
      <p:pic>
        <p:nvPicPr>
          <p:cNvPr id="9" name="Picture 8" descr="DECC_CYAN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0" y="260648"/>
            <a:ext cx="1088640" cy="72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000" y="1367999"/>
            <a:ext cx="8028000" cy="4788000"/>
          </a:xfrm>
        </p:spPr>
        <p:txBody>
          <a:bodyPr lIns="0" tIns="0" rIns="0" bIns="0"/>
          <a:lstStyle>
            <a:lvl1pPr>
              <a:spcBef>
                <a:spcPts val="1200"/>
              </a:spcBef>
              <a:defRPr sz="1800">
                <a:solidFill>
                  <a:srgbClr val="00AEE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rgbClr val="00AEEF"/>
          </a:solidFill>
        </p:spPr>
        <p:txBody>
          <a:bodyPr/>
          <a:lstStyle>
            <a:lvl1pPr marL="540000" algn="l">
              <a:defRPr>
                <a:solidFill>
                  <a:schemeClr val="bg1"/>
                </a:solidFill>
              </a:defRPr>
            </a:lvl1pPr>
          </a:lstStyle>
          <a:p>
            <a:fld id="{E051598E-9D06-4046-8EF2-7702044C4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7704000" cy="5486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Presentation title - edit in Header and Footer</a:t>
            </a:r>
            <a:endParaRPr lang="en-US" dirty="0"/>
          </a:p>
        </p:txBody>
      </p:sp>
      <p:pic>
        <p:nvPicPr>
          <p:cNvPr id="8" name="Picture 7" descr="DECC_CYAN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0" y="260648"/>
            <a:ext cx="1088640" cy="72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1368000"/>
            <a:ext cx="3077896" cy="670396"/>
          </a:xfrm>
        </p:spPr>
        <p:txBody>
          <a:bodyPr anchor="t" anchorCtr="0">
            <a:normAutofit/>
          </a:bodyPr>
          <a:lstStyle>
            <a:lvl1pPr algn="l">
              <a:defRPr sz="1800" b="0" i="0" spc="0" baseline="0">
                <a:solidFill>
                  <a:srgbClr val="00AEEF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9912" y="1368001"/>
            <a:ext cx="4799138" cy="4788000"/>
          </a:xfrm>
        </p:spPr>
        <p:txBody>
          <a:bodyPr/>
          <a:lstStyle>
            <a:lvl1pPr>
              <a:defRPr sz="1800" baseline="0">
                <a:solidFill>
                  <a:srgbClr val="00AEEF"/>
                </a:solidFill>
              </a:defRPr>
            </a:lvl1pPr>
            <a:lvl2pPr>
              <a:defRPr sz="1800" baseline="0"/>
            </a:lvl2pPr>
            <a:lvl3pPr>
              <a:defRPr sz="1800" baseline="0"/>
            </a:lvl3pPr>
            <a:lvl4pPr>
              <a:defRPr sz="1600" baseline="0"/>
            </a:lvl4pPr>
            <a:lvl5pPr>
              <a:defRPr sz="16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8000" y="2132856"/>
            <a:ext cx="3077896" cy="4032448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rgbClr val="00AEEF"/>
          </a:solidFill>
        </p:spPr>
        <p:txBody>
          <a:bodyPr/>
          <a:lstStyle>
            <a:lvl1pPr marL="540000" algn="l">
              <a:defRPr>
                <a:solidFill>
                  <a:schemeClr val="bg1"/>
                </a:solidFill>
              </a:defRPr>
            </a:lvl1pPr>
          </a:lstStyle>
          <a:p>
            <a:fld id="{E051598E-9D06-4046-8EF2-7702044C4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7704000" cy="5486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Presentation title - edit in Header and Footer</a:t>
            </a:r>
            <a:endParaRPr lang="en-US" dirty="0"/>
          </a:p>
        </p:txBody>
      </p:sp>
      <p:pic>
        <p:nvPicPr>
          <p:cNvPr id="9" name="Picture 8" descr="DECC_CYAN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0" y="260648"/>
            <a:ext cx="1088640" cy="72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, Facts and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2700" y="1213400"/>
            <a:ext cx="9180000" cy="5670000"/>
          </a:xfrm>
          <a:prstGeom prst="rect">
            <a:avLst/>
          </a:prstGeom>
          <a:solidFill>
            <a:srgbClr val="00AE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000" y="1988840"/>
            <a:ext cx="8028000" cy="4188760"/>
          </a:xfr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4000" b="0" i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09320"/>
            <a:ext cx="9144000" cy="548680"/>
          </a:xfrm>
          <a:prstGeom prst="rect">
            <a:avLst/>
          </a:prstGeom>
          <a:noFill/>
        </p:spPr>
        <p:txBody>
          <a:bodyPr/>
          <a:lstStyle>
            <a:lvl1pPr marL="540000" algn="l">
              <a:defRPr>
                <a:solidFill>
                  <a:schemeClr val="bg1"/>
                </a:solidFill>
              </a:defRPr>
            </a:lvl1pPr>
          </a:lstStyle>
          <a:p>
            <a:fld id="{E051598E-9D06-4046-8EF2-7702044C4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7704000" cy="5486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Presentation title - edit in Header and Footer</a:t>
            </a:r>
            <a:endParaRPr lang="en-US" dirty="0"/>
          </a:p>
        </p:txBody>
      </p:sp>
      <p:pic>
        <p:nvPicPr>
          <p:cNvPr id="10" name="Picture 9" descr="DECC_CYAN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20" y="260648"/>
            <a:ext cx="1088640" cy="72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rgbClr val="00AEEF"/>
          </a:solidFill>
        </p:spPr>
        <p:txBody>
          <a:bodyPr/>
          <a:lstStyle>
            <a:lvl1pPr marL="540000" algn="l">
              <a:defRPr>
                <a:solidFill>
                  <a:schemeClr val="bg1"/>
                </a:solidFill>
              </a:defRPr>
            </a:lvl1pPr>
          </a:lstStyle>
          <a:p>
            <a:fld id="{E051598E-9D06-4046-8EF2-7702044C4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7704000" cy="5486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Presentation title - edit in Header and Footer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3087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000" y="274638"/>
            <a:ext cx="80280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000" y="1600200"/>
            <a:ext cx="8028000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rgbClr val="00AEEF"/>
          </a:solidFill>
        </p:spPr>
        <p:txBody>
          <a:bodyPr lIns="0" tIns="0" bIns="0" anchor="ctr"/>
          <a:lstStyle>
            <a:lvl1pPr marL="540000" algn="l">
              <a:defRPr sz="1200">
                <a:solidFill>
                  <a:schemeClr val="bg1"/>
                </a:solidFill>
              </a:defRPr>
            </a:lvl1pPr>
          </a:lstStyle>
          <a:p>
            <a:fld id="{E051598E-9D06-4046-8EF2-7702044C4E81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7704856" cy="5486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Presentation title - edit in Header and Footer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54" r:id="rId3"/>
    <p:sldLayoutId id="2147483755" r:id="rId4"/>
    <p:sldLayoutId id="2147483748" r:id="rId5"/>
    <p:sldLayoutId id="2147483756" r:id="rId6"/>
    <p:sldLayoutId id="2147483752" r:id="rId7"/>
    <p:sldLayoutId id="2147483747" r:id="rId8"/>
    <p:sldLayoutId id="2147483751" r:id="rId9"/>
    <p:sldLayoutId id="2147483757" r:id="rId1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spc="-150" baseline="0">
          <a:solidFill>
            <a:srgbClr val="00AEEF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buFont typeface="Arial" pitchFamily="34" charset="0"/>
        <a:buNone/>
        <a:defRPr sz="2000" b="0" i="0" kern="1200" baseline="0">
          <a:solidFill>
            <a:srgbClr val="00AEEF"/>
          </a:solidFill>
          <a:latin typeface="Arial" pitchFamily="34" charset="0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buFontTx/>
        <a:buNone/>
        <a:defRPr sz="1800" kern="1200" baseline="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216000" indent="-216000" algn="l" defTabSz="914400" rtl="0" eaLnBrk="1" latinLnBrk="0" hangingPunct="1">
        <a:spcBef>
          <a:spcPts val="600"/>
        </a:spcBef>
        <a:buFont typeface="Arial" pitchFamily="34" charset="0"/>
        <a:buChar char="•"/>
        <a:defRPr sz="1800" kern="1200" baseline="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900000" indent="-288000" algn="l" defTabSz="914400" rtl="0" eaLnBrk="1" latinLnBrk="0" hangingPunct="1">
        <a:spcBef>
          <a:spcPts val="600"/>
        </a:spcBef>
        <a:buFont typeface="Arial" pitchFamily="34" charset="0"/>
        <a:buChar char="–"/>
        <a:defRPr sz="1600" kern="1200" baseline="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900000" indent="-288000" algn="l" defTabSz="914400" rtl="0" eaLnBrk="1" latinLnBrk="0" hangingPunct="1">
        <a:spcBef>
          <a:spcPct val="20000"/>
        </a:spcBef>
        <a:buFont typeface="+mj-lt"/>
        <a:buAutoNum type="arabicPeriod"/>
        <a:defRPr sz="1600" kern="1200" baseline="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>Industrial 2050 Roadmaps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0" y="6308725"/>
            <a:ext cx="9144000" cy="549275"/>
          </a:xfrm>
        </p:spPr>
        <p:txBody>
          <a:bodyPr/>
          <a:lstStyle/>
          <a:p>
            <a:r>
              <a:rPr lang="en-US" dirty="0" smtClean="0"/>
              <a:t>Industrial 2050 Roadmaps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60647"/>
            <a:ext cx="1177896" cy="720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90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Objectives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Understand decarbonisation options </a:t>
            </a:r>
            <a:r>
              <a:rPr lang="en-US" sz="2400" dirty="0">
                <a:solidFill>
                  <a:schemeClr val="tx1"/>
                </a:solidFill>
              </a:rPr>
              <a:t>in the medium to long term (</a:t>
            </a:r>
            <a:r>
              <a:rPr lang="en-US" sz="2400" dirty="0" smtClean="0">
                <a:solidFill>
                  <a:schemeClr val="tx1"/>
                </a:solidFill>
              </a:rPr>
              <a:t>2020-2050) while remaining competitive;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Improve data for DECC modeling – 2050 calculator;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Develop shared </a:t>
            </a:r>
            <a:r>
              <a:rPr lang="en-US" sz="2400" dirty="0">
                <a:solidFill>
                  <a:schemeClr val="tx1"/>
                </a:solidFill>
              </a:rPr>
              <a:t>evidence base between government and industry</a:t>
            </a:r>
            <a:r>
              <a:rPr lang="en-US" sz="2400" dirty="0" smtClean="0">
                <a:solidFill>
                  <a:schemeClr val="tx1"/>
                </a:solidFill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Understand investment decision-making context;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Agree on policy measures needed </a:t>
            </a:r>
            <a:r>
              <a:rPr lang="en-US" sz="2400" dirty="0">
                <a:solidFill>
                  <a:schemeClr val="tx1"/>
                </a:solidFill>
              </a:rPr>
              <a:t>to achieve </a:t>
            </a:r>
            <a:r>
              <a:rPr lang="en-US" sz="2400" dirty="0" smtClean="0">
                <a:solidFill>
                  <a:schemeClr val="tx1"/>
                </a:solidFill>
              </a:rPr>
              <a:t>emissions reduction while remaining competitive, </a:t>
            </a:r>
            <a:r>
              <a:rPr lang="en-US" sz="2400" dirty="0">
                <a:solidFill>
                  <a:schemeClr val="tx1"/>
                </a:solidFill>
              </a:rPr>
              <a:t>highlighting actions to </a:t>
            </a:r>
            <a:r>
              <a:rPr lang="en-US" sz="2400" dirty="0" smtClean="0">
                <a:solidFill>
                  <a:schemeClr val="tx1"/>
                </a:solidFill>
              </a:rPr>
              <a:t>be taken </a:t>
            </a:r>
            <a:r>
              <a:rPr lang="en-US" sz="2400" dirty="0">
                <a:solidFill>
                  <a:schemeClr val="tx1"/>
                </a:solidFill>
              </a:rPr>
              <a:t>by industry, Government and </a:t>
            </a:r>
            <a:r>
              <a:rPr lang="en-US" sz="2400" dirty="0" smtClean="0">
                <a:solidFill>
                  <a:schemeClr val="tx1"/>
                </a:solidFill>
              </a:rPr>
              <a:t>others.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598E-9D06-4046-8EF2-7702044C4E8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Industrial 2050 Roadmaps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60648"/>
            <a:ext cx="11763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2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Outputs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000" y="2088000"/>
            <a:ext cx="8118456" cy="406445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Develop </a:t>
            </a:r>
            <a:r>
              <a:rPr lang="en-US" sz="2400" dirty="0">
                <a:solidFill>
                  <a:schemeClr val="tx1"/>
                </a:solidFill>
              </a:rPr>
              <a:t>several modelled pathways for decarbonising each </a:t>
            </a:r>
            <a:r>
              <a:rPr lang="en-US" sz="2400" dirty="0" smtClean="0">
                <a:solidFill>
                  <a:schemeClr val="tx1"/>
                </a:solidFill>
              </a:rPr>
              <a:t>sector;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Overview of the business environment;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Build </a:t>
            </a:r>
            <a:r>
              <a:rPr lang="en-US" sz="2400" dirty="0" smtClean="0">
                <a:solidFill>
                  <a:schemeClr val="tx1"/>
                </a:solidFill>
              </a:rPr>
              <a:t>policy action </a:t>
            </a:r>
            <a:r>
              <a:rPr lang="en-US" sz="2400" dirty="0">
                <a:solidFill>
                  <a:schemeClr val="tx1"/>
                </a:solidFill>
              </a:rPr>
              <a:t>plans for industry, government and </a:t>
            </a:r>
            <a:r>
              <a:rPr lang="en-US" sz="2400" dirty="0" smtClean="0">
                <a:solidFill>
                  <a:schemeClr val="tx1"/>
                </a:solidFill>
              </a:rPr>
              <a:t>others.</a:t>
            </a:r>
            <a:endParaRPr lang="en-US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598E-9D06-4046-8EF2-7702044C4E8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Industrial </a:t>
            </a:r>
            <a:r>
              <a:rPr lang="en-US" dirty="0"/>
              <a:t>2050 Roadmaps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64" y="260648"/>
            <a:ext cx="11763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405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Governance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Joint project between DECC and BIS;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Consultancy consortium of Parsons Brinckerhoff and DNV·GL;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Interdisciplinary sector teams consisting of BIS and DECC officials, CPI and academic;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Involvement of academic – Professor Harald Grossman of the University of Dresden;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Involvement of Confederation of European Paper Industries;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Input from individual companies.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598E-9D06-4046-8EF2-7702044C4E8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Industrial 2050 Roadmaps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60648"/>
            <a:ext cx="11763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599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028000" cy="648072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Analysis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598E-9D06-4046-8EF2-7702044C4E8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Industrial 2050 Roadmaps</a:t>
            </a:r>
            <a:endParaRPr lang="en-US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628800"/>
            <a:ext cx="6048672" cy="455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64" y="260648"/>
            <a:ext cx="11763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6214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028000" cy="648072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Higher Decarbonisation Pathway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598E-9D06-4046-8EF2-7702044C4E8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Industrial 2050 Roadmaps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90683"/>
            <a:ext cx="6408712" cy="4600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64" y="260648"/>
            <a:ext cx="11763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4484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052736"/>
            <a:ext cx="8028000" cy="648072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Cross-cutting themes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598E-9D06-4046-8EF2-7702044C4E8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Industrial 2050 Roadmaps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58000" y="1772816"/>
            <a:ext cx="8028000" cy="4379639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1. Strategy, leadership and organisation</a:t>
            </a:r>
          </a:p>
          <a:p>
            <a:r>
              <a:rPr lang="en-GB" sz="2400" dirty="0">
                <a:solidFill>
                  <a:schemeClr val="tx1"/>
                </a:solidFill>
              </a:rPr>
              <a:t>2. Business case barriers</a:t>
            </a:r>
          </a:p>
          <a:p>
            <a:r>
              <a:rPr lang="en-GB" sz="2400" dirty="0">
                <a:solidFill>
                  <a:schemeClr val="tx1"/>
                </a:solidFill>
              </a:rPr>
              <a:t>3. Future energy costs, energy supply security, market structure and competition</a:t>
            </a:r>
          </a:p>
          <a:p>
            <a:r>
              <a:rPr lang="en-GB" sz="2400" dirty="0">
                <a:solidFill>
                  <a:schemeClr val="tx1"/>
                </a:solidFill>
              </a:rPr>
              <a:t>4. Industrial energy policy context</a:t>
            </a:r>
          </a:p>
          <a:p>
            <a:r>
              <a:rPr lang="en-GB" sz="2400" dirty="0">
                <a:solidFill>
                  <a:schemeClr val="tx1"/>
                </a:solidFill>
              </a:rPr>
              <a:t>5. Life Cycle Accounting</a:t>
            </a:r>
          </a:p>
          <a:p>
            <a:r>
              <a:rPr lang="en-GB" sz="2400" dirty="0">
                <a:solidFill>
                  <a:schemeClr val="tx1"/>
                </a:solidFill>
              </a:rPr>
              <a:t>6. Value Chain Collaboration</a:t>
            </a:r>
          </a:p>
          <a:p>
            <a:r>
              <a:rPr lang="en-GB" sz="2400" dirty="0">
                <a:solidFill>
                  <a:schemeClr val="tx1"/>
                </a:solidFill>
              </a:rPr>
              <a:t>7. Research, Development and Deployment (RD&amp;D)</a:t>
            </a:r>
          </a:p>
          <a:p>
            <a:r>
              <a:rPr lang="en-GB" sz="2400" dirty="0">
                <a:solidFill>
                  <a:schemeClr val="tx1"/>
                </a:solidFill>
              </a:rPr>
              <a:t>8. People and skills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64" y="260648"/>
            <a:ext cx="11763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4916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028000" cy="648072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(Some of the) Policy Challenges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028000" cy="4451647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1"/>
                </a:solidFill>
              </a:rPr>
              <a:t>Public Finance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1"/>
                </a:solidFill>
              </a:rPr>
              <a:t>Investment decision-making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1"/>
                </a:solidFill>
              </a:rPr>
              <a:t>Energy Prices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1"/>
                </a:solidFill>
              </a:rPr>
              <a:t>Industrial Strategy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1"/>
                </a:solidFill>
              </a:rPr>
              <a:t>Skills policy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1"/>
                </a:solidFill>
              </a:rPr>
              <a:t>Competition Policy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1"/>
                </a:solidFill>
              </a:rPr>
              <a:t>Access to EU funding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1"/>
                </a:solidFill>
              </a:rPr>
              <a:t>Material efficiency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1"/>
                </a:solidFill>
              </a:rPr>
              <a:t>Industrial Clustering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598E-9D06-4046-8EF2-7702044C4E8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Industrial 2050 Roadmaps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64" y="260648"/>
            <a:ext cx="11763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18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4" y="1124744"/>
            <a:ext cx="8028000" cy="648072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Timing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000" y="1700808"/>
            <a:ext cx="8028000" cy="445164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</a:rPr>
              <a:t>8 </a:t>
            </a:r>
            <a:r>
              <a:rPr lang="en-GB" sz="2800" dirty="0" err="1" smtClean="0">
                <a:solidFill>
                  <a:schemeClr val="tx1"/>
                </a:solidFill>
              </a:rPr>
              <a:t>sectoral</a:t>
            </a:r>
            <a:r>
              <a:rPr lang="en-GB" sz="2800" dirty="0" smtClean="0">
                <a:solidFill>
                  <a:schemeClr val="tx1"/>
                </a:solidFill>
              </a:rPr>
              <a:t> roadmaps and cross-cutting summary published in March;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</a:rPr>
              <a:t>Familiarising Ministers with analysis and conclusions;</a:t>
            </a:r>
            <a:endParaRPr lang="en-GB" sz="2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</a:rPr>
              <a:t>Negotiation between trade associations and Government, facilitated by the consultants;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</a:rPr>
              <a:t>Analysis and policy conclusions ready for Spending Review. Spending Review will end in Autumn. Budget sets the scene.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598E-9D06-4046-8EF2-7702044C4E8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Industrial 2050 Roadmaps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60648"/>
            <a:ext cx="1176337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21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DECC">
      <a:dk1>
        <a:sysClr val="windowText" lastClr="000000"/>
      </a:dk1>
      <a:lt1>
        <a:sysClr val="window" lastClr="FFFFFF"/>
      </a:lt1>
      <a:dk2>
        <a:srgbClr val="005ABB"/>
      </a:dk2>
      <a:lt2>
        <a:srgbClr val="CCDEF1"/>
      </a:lt2>
      <a:accent1>
        <a:srgbClr val="00AEEF"/>
      </a:accent1>
      <a:accent2>
        <a:srgbClr val="83389B"/>
      </a:accent2>
      <a:accent3>
        <a:srgbClr val="AC1A2F"/>
      </a:accent3>
      <a:accent4>
        <a:srgbClr val="EF8200"/>
      </a:accent4>
      <a:accent5>
        <a:srgbClr val="9C9A00"/>
      </a:accent5>
      <a:accent6>
        <a:srgbClr val="0065A2"/>
      </a:accent6>
      <a:hlink>
        <a:srgbClr val="0065A2"/>
      </a:hlink>
      <a:folHlink>
        <a:srgbClr val="83389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42F145830E9C4DA7DD0FA0AD8C4B35" ma:contentTypeVersion="1" ma:contentTypeDescription="Create a new document." ma:contentTypeScope="" ma:versionID="d70ea42bf5a6953fb7cdec4cf43ec2f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95E60C-3021-44F5-8352-85A63BE8C5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1F345C-5A0D-4539-B474-86FB14D8770D}">
  <ds:schemaRefs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E73D39A-4F4F-4AC2-BEB5-120FE34918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3180</TotalTime>
  <Words>327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Master</vt:lpstr>
      <vt:lpstr>Industrial 2050 Roadmaps  </vt:lpstr>
      <vt:lpstr>Objectives</vt:lpstr>
      <vt:lpstr>Outputs</vt:lpstr>
      <vt:lpstr>Governance</vt:lpstr>
      <vt:lpstr>Analysis</vt:lpstr>
      <vt:lpstr>Higher Decarbonisation Pathway</vt:lpstr>
      <vt:lpstr>Cross-cutting themes</vt:lpstr>
      <vt:lpstr>(Some of the) Policy Challenges</vt:lpstr>
      <vt:lpstr>Timing</vt:lpstr>
    </vt:vector>
  </TitlesOfParts>
  <Company>Department of Energy &amp; Climate Change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DECC Presentation</dc:title>
  <dc:creator>Department of Energy &amp; Climate Change</dc:creator>
  <cp:lastModifiedBy>Arjan Geveke</cp:lastModifiedBy>
  <cp:revision>184</cp:revision>
  <cp:lastPrinted>2014-02-25T15:23:36Z</cp:lastPrinted>
  <dcterms:created xsi:type="dcterms:W3CDTF">2012-10-10T09:02:29Z</dcterms:created>
  <dcterms:modified xsi:type="dcterms:W3CDTF">2015-07-07T14:40:46Z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0x010100DA42F145830E9C4DA7DD0FA0AD8C4B35</vt:lpwstr>
  </property>
</Properties>
</file>