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80" r:id="rId3"/>
    <p:sldId id="315" r:id="rId4"/>
    <p:sldId id="282" r:id="rId5"/>
    <p:sldId id="306" r:id="rId6"/>
    <p:sldId id="307" r:id="rId7"/>
    <p:sldId id="310" r:id="rId8"/>
    <p:sldId id="320" r:id="rId9"/>
    <p:sldId id="314" r:id="rId10"/>
    <p:sldId id="311" r:id="rId11"/>
    <p:sldId id="308" r:id="rId12"/>
    <p:sldId id="309" r:id="rId13"/>
    <p:sldId id="312" r:id="rId14"/>
    <p:sldId id="317" r:id="rId15"/>
    <p:sldId id="313" r:id="rId16"/>
    <p:sldId id="319" r:id="rId17"/>
    <p:sldId id="288" r:id="rId18"/>
    <p:sldId id="318" r:id="rId19"/>
    <p:sldId id="291" r:id="rId20"/>
    <p:sldId id="294" r:id="rId21"/>
    <p:sldId id="295" r:id="rId22"/>
    <p:sldId id="305" r:id="rId23"/>
    <p:sldId id="301" r:id="rId24"/>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luigi%20burroni\AppData\Local\Microsoft\Windows\INetCache\IE\POS1IALJ\e5d16c3a-9649-4229-b263-5601bf223058.xls"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luigi%20burroni\AppData\Local\Microsoft\Windows\INetCache\IE\97TQKDQ0\ad0dfe34-f7ae-40d7-b5e8-2ee86d1dcf18.xls" TargetMode="Externa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C:\Users\luigi%20burroni\Google%20Drive\2014\2014%20lavoro\TUTTO%20LAVORO%202014\Prin%2014\Presentazione%20per%20SASE%20Chicago\Presentazione%20SASE-Elabor1.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C:\Users\luigi%20burroni\Google%20Drive\2014\2014%20lavoro\TUTTO%20LAVORO%202014\Prin%2014\Presentazione%20per%20SASE%20Chicago\Presentazione%20SASE-Elabor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it-IT" dirty="0" err="1" smtClean="0"/>
              <a:t>Regional</a:t>
            </a:r>
            <a:r>
              <a:rPr lang="it-IT" dirty="0" smtClean="0"/>
              <a:t> </a:t>
            </a:r>
            <a:r>
              <a:rPr lang="it-IT" dirty="0" err="1" smtClean="0"/>
              <a:t>employment</a:t>
            </a:r>
            <a:r>
              <a:rPr lang="it-IT" dirty="0" smtClean="0"/>
              <a:t> rate 2014</a:t>
            </a:r>
            <a:endParaRPr lang="it-IT" dirty="0"/>
          </a:p>
        </c:rich>
      </c:tx>
      <c:layout/>
      <c:overlay val="0"/>
      <c:spPr>
        <a:noFill/>
        <a:ln>
          <a:noFill/>
        </a:ln>
        <a:effectLst/>
      </c:spPr>
    </c:title>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cat>
            <c:strRef>
              <c:f>'[e5d16c3a-9649-4229-b263-5601bf223058.xls]Tasso di occupazione - livello '!$A$5:$A$24</c:f>
              <c:strCache>
                <c:ptCount val="20"/>
                <c:pt idx="0">
                  <c:v>Trentino Alto Adige / Südtirol</c:v>
                </c:pt>
                <c:pt idx="1">
                  <c:v>Emilia-Romagna</c:v>
                </c:pt>
                <c:pt idx="2">
                  <c:v>Valle d'Aosta / Vallée d'Aoste</c:v>
                </c:pt>
                <c:pt idx="3">
                  <c:v>Lombardia</c:v>
                </c:pt>
                <c:pt idx="4">
                  <c:v>Friuli-Venezia Giulia</c:v>
                </c:pt>
                <c:pt idx="5">
                  <c:v>Veneto</c:v>
                </c:pt>
                <c:pt idx="6">
                  <c:v>Toscana</c:v>
                </c:pt>
                <c:pt idx="7">
                  <c:v>Marche</c:v>
                </c:pt>
                <c:pt idx="8">
                  <c:v>Piemonte</c:v>
                </c:pt>
                <c:pt idx="9">
                  <c:v>Liguria</c:v>
                </c:pt>
                <c:pt idx="10">
                  <c:v>Umbria</c:v>
                </c:pt>
                <c:pt idx="11">
                  <c:v>Lazio</c:v>
                </c:pt>
                <c:pt idx="12">
                  <c:v>Abruzzo</c:v>
                </c:pt>
                <c:pt idx="13">
                  <c:v>Molise</c:v>
                </c:pt>
                <c:pt idx="14">
                  <c:v>Sardegna</c:v>
                </c:pt>
                <c:pt idx="15">
                  <c:v>Basilicata</c:v>
                </c:pt>
                <c:pt idx="16">
                  <c:v>Puglia</c:v>
                </c:pt>
                <c:pt idx="17">
                  <c:v>Campania</c:v>
                </c:pt>
                <c:pt idx="18">
                  <c:v>Sicilia</c:v>
                </c:pt>
                <c:pt idx="19">
                  <c:v>Calabria</c:v>
                </c:pt>
              </c:strCache>
            </c:strRef>
          </c:cat>
          <c:val>
            <c:numRef>
              <c:f>'[e5d16c3a-9649-4229-b263-5601bf223058.xls]Tasso di occupazione - livello '!$B$5:$B$24</c:f>
              <c:numCache>
                <c:formatCode>0.0</c:formatCode>
                <c:ptCount val="20"/>
                <c:pt idx="0">
                  <c:v>67.875844999999998</c:v>
                </c:pt>
                <c:pt idx="1">
                  <c:v>66.963887999999997</c:v>
                </c:pt>
                <c:pt idx="2">
                  <c:v>66.305228999999997</c:v>
                </c:pt>
                <c:pt idx="3">
                  <c:v>65.115847000000002</c:v>
                </c:pt>
                <c:pt idx="4">
                  <c:v>64.274782999999999</c:v>
                </c:pt>
                <c:pt idx="5">
                  <c:v>63.766300000000001</c:v>
                </c:pt>
                <c:pt idx="6">
                  <c:v>63.573005999999999</c:v>
                </c:pt>
                <c:pt idx="7">
                  <c:v>62.996626999999997</c:v>
                </c:pt>
                <c:pt idx="8">
                  <c:v>61.888188</c:v>
                </c:pt>
                <c:pt idx="9">
                  <c:v>60.802241000000002</c:v>
                </c:pt>
                <c:pt idx="10">
                  <c:v>60.258347999999998</c:v>
                </c:pt>
                <c:pt idx="11">
                  <c:v>58.046241999999999</c:v>
                </c:pt>
                <c:pt idx="12">
                  <c:v>51.970218000000003</c:v>
                </c:pt>
                <c:pt idx="13">
                  <c:v>49.742837000000002</c:v>
                </c:pt>
                <c:pt idx="14">
                  <c:v>48.431106</c:v>
                </c:pt>
                <c:pt idx="15">
                  <c:v>47.626773999999997</c:v>
                </c:pt>
                <c:pt idx="16">
                  <c:v>42.553199999999997</c:v>
                </c:pt>
                <c:pt idx="17">
                  <c:v>39.303435</c:v>
                </c:pt>
                <c:pt idx="18">
                  <c:v>38.999899999999997</c:v>
                </c:pt>
                <c:pt idx="19">
                  <c:v>37.750860000000003</c:v>
                </c:pt>
              </c:numCache>
            </c:numRef>
          </c:val>
        </c:ser>
        <c:dLbls>
          <c:showLegendKey val="0"/>
          <c:showVal val="0"/>
          <c:showCatName val="0"/>
          <c:showSerName val="0"/>
          <c:showPercent val="0"/>
          <c:showBubbleSize val="0"/>
        </c:dLbls>
        <c:gapWidth val="65"/>
        <c:shape val="box"/>
        <c:axId val="109227008"/>
        <c:axId val="109228800"/>
        <c:axId val="0"/>
      </c:bar3DChart>
      <c:catAx>
        <c:axId val="10922700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109228800"/>
        <c:crosses val="autoZero"/>
        <c:auto val="1"/>
        <c:lblAlgn val="ctr"/>
        <c:lblOffset val="100"/>
        <c:noMultiLvlLbl val="0"/>
      </c:catAx>
      <c:valAx>
        <c:axId val="109228800"/>
        <c:scaling>
          <c:orientation val="minMax"/>
          <c:min val="30"/>
        </c:scaling>
        <c:delete val="0"/>
        <c:axPos val="l"/>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109227008"/>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it-IT"/>
              <a:t>Regional unemployment rate 2014</a:t>
            </a:r>
          </a:p>
        </c:rich>
      </c:tx>
      <c:layout/>
      <c:overlay val="0"/>
      <c:spPr>
        <a:noFill/>
        <a:ln>
          <a:noFill/>
        </a:ln>
        <a:effectLst/>
      </c:spPr>
    </c:title>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cat>
            <c:strRef>
              <c:f>'[ad0dfe34-f7ae-40d7-b5e8-2ee86d1dcf18.xls]Tasso di disoccupazione - livel'!$F$3:$F$22</c:f>
              <c:strCache>
                <c:ptCount val="20"/>
                <c:pt idx="0">
                  <c:v>Trentino</c:v>
                </c:pt>
                <c:pt idx="1">
                  <c:v>Friuli</c:v>
                </c:pt>
                <c:pt idx="2">
                  <c:v>Veneto</c:v>
                </c:pt>
                <c:pt idx="3">
                  <c:v>Emilia Romagna</c:v>
                </c:pt>
                <c:pt idx="4">
                  <c:v>Valle d'Aosta</c:v>
                </c:pt>
                <c:pt idx="5">
                  <c:v>Lomardia</c:v>
                </c:pt>
                <c:pt idx="6">
                  <c:v>Toscana</c:v>
                </c:pt>
                <c:pt idx="7">
                  <c:v>Marche</c:v>
                </c:pt>
                <c:pt idx="8">
                  <c:v>Umbria</c:v>
                </c:pt>
                <c:pt idx="9">
                  <c:v>Liguria</c:v>
                </c:pt>
                <c:pt idx="10">
                  <c:v>Piemonte</c:v>
                </c:pt>
                <c:pt idx="11">
                  <c:v>Lazio</c:v>
                </c:pt>
                <c:pt idx="12">
                  <c:v>Abruzzo</c:v>
                </c:pt>
                <c:pt idx="13">
                  <c:v>Basilicata</c:v>
                </c:pt>
                <c:pt idx="14">
                  <c:v>Molise</c:v>
                </c:pt>
                <c:pt idx="15">
                  <c:v>Sardegna</c:v>
                </c:pt>
                <c:pt idx="16">
                  <c:v>Campania</c:v>
                </c:pt>
                <c:pt idx="17">
                  <c:v>Puglia</c:v>
                </c:pt>
                <c:pt idx="18">
                  <c:v>Sicilia</c:v>
                </c:pt>
                <c:pt idx="19">
                  <c:v>Calabria</c:v>
                </c:pt>
              </c:strCache>
            </c:strRef>
          </c:cat>
          <c:val>
            <c:numRef>
              <c:f>'[ad0dfe34-f7ae-40d7-b5e8-2ee86d1dcf18.xls]Tasso di disoccupazione - livel'!$G$3:$G$22</c:f>
              <c:numCache>
                <c:formatCode>0.0</c:formatCode>
                <c:ptCount val="20"/>
                <c:pt idx="0">
                  <c:v>5.430212</c:v>
                </c:pt>
                <c:pt idx="1">
                  <c:v>7.1221940000000004</c:v>
                </c:pt>
                <c:pt idx="2">
                  <c:v>7.2927309999999999</c:v>
                </c:pt>
                <c:pt idx="3">
                  <c:v>7.6814140000000002</c:v>
                </c:pt>
                <c:pt idx="4">
                  <c:v>7.9869729999999999</c:v>
                </c:pt>
                <c:pt idx="5">
                  <c:v>8.0422740000000008</c:v>
                </c:pt>
                <c:pt idx="6">
                  <c:v>9.6875359999999997</c:v>
                </c:pt>
                <c:pt idx="7">
                  <c:v>9.8029969999999995</c:v>
                </c:pt>
                <c:pt idx="8">
                  <c:v>10.368658999999999</c:v>
                </c:pt>
                <c:pt idx="9">
                  <c:v>10.419396000000001</c:v>
                </c:pt>
                <c:pt idx="10">
                  <c:v>11.573899000000001</c:v>
                </c:pt>
                <c:pt idx="11">
                  <c:v>11.851437000000001</c:v>
                </c:pt>
                <c:pt idx="12">
                  <c:v>11.896307999999999</c:v>
                </c:pt>
                <c:pt idx="13">
                  <c:v>14.066306000000001</c:v>
                </c:pt>
                <c:pt idx="14">
                  <c:v>14.16475</c:v>
                </c:pt>
                <c:pt idx="15">
                  <c:v>17.717324999999999</c:v>
                </c:pt>
                <c:pt idx="16">
                  <c:v>20.439419000000001</c:v>
                </c:pt>
                <c:pt idx="17">
                  <c:v>21.155956</c:v>
                </c:pt>
                <c:pt idx="18">
                  <c:v>22.538972000000001</c:v>
                </c:pt>
                <c:pt idx="19">
                  <c:v>24.591034000000001</c:v>
                </c:pt>
              </c:numCache>
            </c:numRef>
          </c:val>
        </c:ser>
        <c:dLbls>
          <c:showLegendKey val="0"/>
          <c:showVal val="0"/>
          <c:showCatName val="0"/>
          <c:showSerName val="0"/>
          <c:showPercent val="0"/>
          <c:showBubbleSize val="0"/>
        </c:dLbls>
        <c:gapWidth val="65"/>
        <c:shape val="box"/>
        <c:axId val="109331584"/>
        <c:axId val="109333120"/>
        <c:axId val="0"/>
      </c:bar3DChart>
      <c:catAx>
        <c:axId val="10933158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109333120"/>
        <c:crosses val="autoZero"/>
        <c:auto val="1"/>
        <c:lblAlgn val="ctr"/>
        <c:lblOffset val="100"/>
        <c:noMultiLvlLbl val="0"/>
      </c:catAx>
      <c:valAx>
        <c:axId val="109333120"/>
        <c:scaling>
          <c:orientation val="minMax"/>
        </c:scaling>
        <c:delete val="0"/>
        <c:axPos val="l"/>
        <c:majorGridlines>
          <c:spPr>
            <a:ln w="9525" cap="flat" cmpd="sng" algn="ctr">
              <a:solidFill>
                <a:schemeClr val="dk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109331584"/>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Lbls>
            <c:dLbl>
              <c:idx val="3"/>
              <c:layout>
                <c:manualLayout>
                  <c:x val="0.237483263495046"/>
                  <c:y val="-0.18393326224409143"/>
                </c:manualLayout>
              </c:layout>
              <c:dLblPos val="bestFit"/>
              <c:showLegendKey val="0"/>
              <c:showVal val="1"/>
              <c:showCatName val="1"/>
              <c:showSerName val="0"/>
              <c:showPercent val="0"/>
              <c:showBubbleSize val="0"/>
              <c:extLst>
                <c:ext xmlns:c15="http://schemas.microsoft.com/office/drawing/2012/chart" uri="{CE6537A1-D6FC-4f65-9D91-7224C49458BB}"/>
              </c:extLst>
            </c:dLbl>
            <c:dLbl>
              <c:idx val="4"/>
              <c:layout>
                <c:manualLayout>
                  <c:x val="1.4212004206752896E-3"/>
                  <c:y val="2.4231403326552017E-2"/>
                </c:manualLayout>
              </c:layout>
              <c:dLblPos val="bestFit"/>
              <c:showLegendKey val="0"/>
              <c:showVal val="1"/>
              <c:showCatName val="1"/>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Tabella!$A$46:$A$50</c:f>
              <c:strCache>
                <c:ptCount val="5"/>
                <c:pt idx="0">
                  <c:v>Food products, Agriculture, Fishing </c:v>
                </c:pt>
                <c:pt idx="1">
                  <c:v>Inter-sectors - (Artisanal-Craft firms) </c:v>
                </c:pt>
                <c:pt idx="2">
                  <c:v>Inter-sectors - all</c:v>
                </c:pt>
                <c:pt idx="3">
                  <c:v>Made in Italy and mechanical productions</c:v>
                </c:pt>
                <c:pt idx="4">
                  <c:v>Others (ITC, tourism, services)</c:v>
                </c:pt>
              </c:strCache>
            </c:strRef>
          </c:cat>
          <c:val>
            <c:numRef>
              <c:f>Tabella!$B$46:$B$50</c:f>
              <c:numCache>
                <c:formatCode>General</c:formatCode>
                <c:ptCount val="5"/>
                <c:pt idx="0">
                  <c:v>6</c:v>
                </c:pt>
                <c:pt idx="1">
                  <c:v>7</c:v>
                </c:pt>
                <c:pt idx="2">
                  <c:v>8</c:v>
                </c:pt>
                <c:pt idx="3">
                  <c:v>26</c:v>
                </c:pt>
                <c:pt idx="4">
                  <c:v>5</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'Elaborazioni per grafici'!$B$27</c:f>
              <c:strCache>
                <c:ptCount val="1"/>
                <c:pt idx="0">
                  <c:v>Percentage</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6"/>
            <c:bubble3D val="0"/>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Pt>
            <c:idx val="7"/>
            <c:bubble3D val="0"/>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'Elaborazioni per grafici'!$A$28:$A$35</c:f>
              <c:strCache>
                <c:ptCount val="8"/>
                <c:pt idx="0">
                  <c:v>Welfare provisions </c:v>
                </c:pt>
                <c:pt idx="1">
                  <c:v>ALMP</c:v>
                </c:pt>
                <c:pt idx="2">
                  <c:v>Bilateral bodies</c:v>
                </c:pt>
                <c:pt idx="3">
                  <c:v>Productivity</c:v>
                </c:pt>
                <c:pt idx="4">
                  <c:v>Work organisation</c:v>
                </c:pt>
                <c:pt idx="5">
                  <c:v>Product quality</c:v>
                </c:pt>
                <c:pt idx="6">
                  <c:v>Wages</c:v>
                </c:pt>
                <c:pt idx="7">
                  <c:v>Credit </c:v>
                </c:pt>
              </c:strCache>
            </c:strRef>
          </c:cat>
          <c:val>
            <c:numRef>
              <c:f>'Elaborazioni per grafici'!$B$28:$B$35</c:f>
              <c:numCache>
                <c:formatCode>0.0</c:formatCode>
                <c:ptCount val="8"/>
                <c:pt idx="0">
                  <c:v>18.918918918918919</c:v>
                </c:pt>
                <c:pt idx="1">
                  <c:v>16.216216216216218</c:v>
                </c:pt>
                <c:pt idx="2">
                  <c:v>14.864864864864865</c:v>
                </c:pt>
                <c:pt idx="3">
                  <c:v>16.216216216216218</c:v>
                </c:pt>
                <c:pt idx="4">
                  <c:v>12.162162162162163</c:v>
                </c:pt>
                <c:pt idx="5">
                  <c:v>8.1081081081081088</c:v>
                </c:pt>
                <c:pt idx="6">
                  <c:v>6.756756756756757</c:v>
                </c:pt>
                <c:pt idx="7">
                  <c:v>6.756756756756757</c:v>
                </c:pt>
              </c:numCache>
            </c:numRef>
          </c:val>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B73DFE-13F6-4B4A-87BF-6A160C4BBDEE}" type="datetimeFigureOut">
              <a:rPr lang="it-IT" smtClean="0"/>
              <a:t>18/09/2014</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DF2F65-B1CF-4E8B-9B04-9393ED3FCF15}" type="slidenum">
              <a:rPr lang="it-IT" smtClean="0"/>
              <a:t>‹#›</a:t>
            </a:fld>
            <a:endParaRPr lang="it-IT"/>
          </a:p>
        </p:txBody>
      </p:sp>
    </p:spTree>
    <p:extLst>
      <p:ext uri="{BB962C8B-B14F-4D97-AF65-F5344CB8AC3E}">
        <p14:creationId xmlns:p14="http://schemas.microsoft.com/office/powerpoint/2010/main" val="3718830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E15988A3-75A0-4784-8E7B-4B7EFA716EC6}" type="slidenum">
              <a:rPr lang="it-IT" smtClean="0"/>
              <a:t>2</a:t>
            </a:fld>
            <a:endParaRPr lang="it-IT"/>
          </a:p>
        </p:txBody>
      </p:sp>
    </p:spTree>
    <p:extLst>
      <p:ext uri="{BB962C8B-B14F-4D97-AF65-F5344CB8AC3E}">
        <p14:creationId xmlns:p14="http://schemas.microsoft.com/office/powerpoint/2010/main" val="2606712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Dire che sono comuni ad altri casi nazionali, legati alla promozione di competitività tra territori competitive </a:t>
            </a:r>
            <a:r>
              <a:rPr lang="it-IT" dirty="0" err="1" smtClean="0"/>
              <a:t>tendering</a:t>
            </a:r>
            <a:endParaRPr lang="it-IT" dirty="0" smtClean="0"/>
          </a:p>
          <a:p>
            <a:endParaRPr lang="it-IT" dirty="0"/>
          </a:p>
          <a:p>
            <a:r>
              <a:rPr lang="it-IT" dirty="0" smtClean="0"/>
              <a:t>Fortemente regolati tramite procedure uguali per tutti e individuate dal livello nazionale di regolazione e in seguito dal livello regionale </a:t>
            </a:r>
          </a:p>
          <a:p>
            <a:endParaRPr lang="it-IT" dirty="0"/>
          </a:p>
          <a:p>
            <a:r>
              <a:rPr lang="it-IT" dirty="0" smtClean="0"/>
              <a:t>Caso interessante di </a:t>
            </a:r>
            <a:r>
              <a:rPr lang="it-IT" dirty="0" err="1" smtClean="0"/>
              <a:t>governance</a:t>
            </a:r>
            <a:r>
              <a:rPr lang="it-IT" dirty="0" smtClean="0"/>
              <a:t> multilivello. Per quanto riguarda le </a:t>
            </a:r>
            <a:r>
              <a:rPr lang="it-IT" b="1" dirty="0" smtClean="0"/>
              <a:t>relazioni industriali</a:t>
            </a:r>
            <a:r>
              <a:rPr lang="it-IT" dirty="0" smtClean="0"/>
              <a:t> si tratta di </a:t>
            </a:r>
            <a:r>
              <a:rPr lang="it-IT" b="1" dirty="0" smtClean="0"/>
              <a:t>decentramento coordinato </a:t>
            </a:r>
          </a:p>
          <a:p>
            <a:endParaRPr lang="it-IT" dirty="0"/>
          </a:p>
          <a:p>
            <a:r>
              <a:rPr lang="it-IT" dirty="0" smtClean="0"/>
              <a:t>Margini relativamente limitati per gli attori</a:t>
            </a:r>
          </a:p>
          <a:p>
            <a:endParaRPr lang="it-IT" dirty="0"/>
          </a:p>
          <a:p>
            <a:r>
              <a:rPr lang="it-IT" dirty="0" smtClean="0"/>
              <a:t>Forte legame con politiche europee (territorial employment pacts ma anche altre politiche</a:t>
            </a:r>
          </a:p>
          <a:p>
            <a:endParaRPr lang="en-US" dirty="0"/>
          </a:p>
          <a:p>
            <a:r>
              <a:rPr lang="en-US" dirty="0" err="1" smtClean="0"/>
              <a:t>Higly</a:t>
            </a:r>
            <a:r>
              <a:rPr lang="en-US" dirty="0" smtClean="0"/>
              <a:t> regulated multilevel governance structure </a:t>
            </a:r>
          </a:p>
          <a:p>
            <a:r>
              <a:rPr lang="en-US" dirty="0" smtClean="0"/>
              <a:t>Si </a:t>
            </a:r>
            <a:r>
              <a:rPr lang="en-US" dirty="0" err="1" smtClean="0"/>
              <a:t>tratta</a:t>
            </a:r>
            <a:r>
              <a:rPr lang="en-US" dirty="0" smtClean="0"/>
              <a:t> di </a:t>
            </a:r>
            <a:r>
              <a:rPr lang="en-US" dirty="0" err="1" smtClean="0"/>
              <a:t>esperimenti</a:t>
            </a:r>
            <a:r>
              <a:rPr lang="en-US" dirty="0" smtClean="0"/>
              <a:t> molto </a:t>
            </a:r>
            <a:r>
              <a:rPr lang="en-US" dirty="0" err="1" smtClean="0"/>
              <a:t>studiati</a:t>
            </a:r>
            <a:endParaRPr lang="it-IT" dirty="0"/>
          </a:p>
        </p:txBody>
      </p:sp>
      <p:sp>
        <p:nvSpPr>
          <p:cNvPr id="4" name="Segnaposto numero diapositiva 3"/>
          <p:cNvSpPr>
            <a:spLocks noGrp="1"/>
          </p:cNvSpPr>
          <p:nvPr>
            <p:ph type="sldNum" sz="quarter" idx="10"/>
          </p:nvPr>
        </p:nvSpPr>
        <p:spPr/>
        <p:txBody>
          <a:bodyPr/>
          <a:lstStyle/>
          <a:p>
            <a:fld id="{E15988A3-75A0-4784-8E7B-4B7EFA716EC6}" type="slidenum">
              <a:rPr lang="it-IT" smtClean="0"/>
              <a:t>17</a:t>
            </a:fld>
            <a:endParaRPr lang="it-IT"/>
          </a:p>
        </p:txBody>
      </p:sp>
    </p:spTree>
    <p:extLst>
      <p:ext uri="{BB962C8B-B14F-4D97-AF65-F5344CB8AC3E}">
        <p14:creationId xmlns:p14="http://schemas.microsoft.com/office/powerpoint/2010/main" val="325538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Risultati</a:t>
            </a:r>
            <a:r>
              <a:rPr lang="it-IT" baseline="0" dirty="0" smtClean="0"/>
              <a:t> provvisori</a:t>
            </a:r>
          </a:p>
          <a:p>
            <a:r>
              <a:rPr lang="it-IT" baseline="0" dirty="0" smtClean="0"/>
              <a:t>Si tratta di una parte della ricerca che è in progress</a:t>
            </a:r>
            <a:endParaRPr lang="it-IT" dirty="0"/>
          </a:p>
        </p:txBody>
      </p:sp>
      <p:sp>
        <p:nvSpPr>
          <p:cNvPr id="4" name="Segnaposto numero diapositiva 3"/>
          <p:cNvSpPr>
            <a:spLocks noGrp="1"/>
          </p:cNvSpPr>
          <p:nvPr>
            <p:ph type="sldNum" sz="quarter" idx="10"/>
          </p:nvPr>
        </p:nvSpPr>
        <p:spPr/>
        <p:txBody>
          <a:bodyPr/>
          <a:lstStyle/>
          <a:p>
            <a:fld id="{E15988A3-75A0-4784-8E7B-4B7EFA716EC6}" type="slidenum">
              <a:rPr lang="it-IT" smtClean="0"/>
              <a:t>19</a:t>
            </a:fld>
            <a:endParaRPr lang="it-IT"/>
          </a:p>
        </p:txBody>
      </p:sp>
    </p:spTree>
    <p:extLst>
      <p:ext uri="{BB962C8B-B14F-4D97-AF65-F5344CB8AC3E}">
        <p14:creationId xmlns:p14="http://schemas.microsoft.com/office/powerpoint/2010/main" val="2160163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900" dirty="0" smtClean="0"/>
              <a:t>Peso della </a:t>
            </a:r>
            <a:r>
              <a:rPr lang="it-IT" sz="1900" b="1" dirty="0" smtClean="0"/>
              <a:t>manifattura</a:t>
            </a:r>
            <a:r>
              <a:rPr lang="it-IT" sz="1900" dirty="0" smtClean="0"/>
              <a:t> e del </a:t>
            </a:r>
            <a:r>
              <a:rPr lang="it-IT" sz="1900" b="1" dirty="0" smtClean="0"/>
              <a:t>made in </a:t>
            </a:r>
            <a:r>
              <a:rPr lang="it-IT" sz="1900" b="1" dirty="0" err="1" smtClean="0"/>
              <a:t>Italy</a:t>
            </a:r>
            <a:r>
              <a:rPr lang="it-IT" sz="1900" dirty="0" smtClean="0"/>
              <a:t>, peso minore per settori dell’alta tecnologia con alcune eccezioni come esempio Milano</a:t>
            </a:r>
          </a:p>
          <a:p>
            <a:endParaRPr lang="it-IT" sz="1900" dirty="0"/>
          </a:p>
          <a:p>
            <a:r>
              <a:rPr lang="it-IT" sz="1900" dirty="0" smtClean="0"/>
              <a:t>Esempi dalla ricerca città dell’innovazione quando si dice che i </a:t>
            </a:r>
            <a:r>
              <a:rPr lang="it-IT" sz="1900" b="1" dirty="0" smtClean="0"/>
              <a:t>settori high-tech </a:t>
            </a:r>
            <a:r>
              <a:rPr lang="it-IT" sz="1900" dirty="0" smtClean="0"/>
              <a:t>in distretti high-tech sono caratterizzati da </a:t>
            </a:r>
            <a:r>
              <a:rPr lang="it-IT" sz="1900" b="1" dirty="0" smtClean="0"/>
              <a:t>bassa sindacalizzazione </a:t>
            </a:r>
            <a:r>
              <a:rPr lang="it-IT" sz="1900" dirty="0" smtClean="0"/>
              <a:t>e che ci sono pochi patti o esperimenti di relazioni industriali che li riguardano</a:t>
            </a:r>
          </a:p>
          <a:p>
            <a:endParaRPr lang="it-IT" sz="1900" dirty="0"/>
          </a:p>
          <a:p>
            <a:endParaRPr lang="it-IT" sz="1900" dirty="0"/>
          </a:p>
        </p:txBody>
      </p:sp>
      <p:sp>
        <p:nvSpPr>
          <p:cNvPr id="4" name="Segnaposto numero diapositiva 3"/>
          <p:cNvSpPr>
            <a:spLocks noGrp="1"/>
          </p:cNvSpPr>
          <p:nvPr>
            <p:ph type="sldNum" sz="quarter" idx="10"/>
          </p:nvPr>
        </p:nvSpPr>
        <p:spPr/>
        <p:txBody>
          <a:bodyPr/>
          <a:lstStyle/>
          <a:p>
            <a:fld id="{E15988A3-75A0-4784-8E7B-4B7EFA716EC6}" type="slidenum">
              <a:rPr lang="it-IT" smtClean="0"/>
              <a:t>20</a:t>
            </a:fld>
            <a:endParaRPr lang="it-IT"/>
          </a:p>
        </p:txBody>
      </p:sp>
    </p:spTree>
    <p:extLst>
      <p:ext uri="{BB962C8B-B14F-4D97-AF65-F5344CB8AC3E}">
        <p14:creationId xmlns:p14="http://schemas.microsoft.com/office/powerpoint/2010/main" val="683187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900" b="1" dirty="0" smtClean="0"/>
              <a:t>Welfare con soluzioni interessanti e innovative </a:t>
            </a:r>
            <a:r>
              <a:rPr lang="it-IT" sz="1900" dirty="0" smtClean="0"/>
              <a:t>– contrattazione per fronteggiare la crisi</a:t>
            </a:r>
          </a:p>
          <a:p>
            <a:endParaRPr lang="it-IT" sz="1900" dirty="0" smtClean="0"/>
          </a:p>
          <a:p>
            <a:r>
              <a:rPr lang="it-IT" sz="1900" dirty="0" smtClean="0"/>
              <a:t>Ma anche </a:t>
            </a:r>
            <a:r>
              <a:rPr lang="it-IT" sz="1900" b="1" dirty="0" smtClean="0"/>
              <a:t>via alta </a:t>
            </a:r>
            <a:r>
              <a:rPr lang="it-IT" sz="1900" dirty="0" smtClean="0"/>
              <a:t>per lo sviluppo</a:t>
            </a:r>
            <a:endParaRPr lang="it-IT" sz="1900" dirty="0"/>
          </a:p>
        </p:txBody>
      </p:sp>
      <p:sp>
        <p:nvSpPr>
          <p:cNvPr id="4" name="Segnaposto numero diapositiva 3"/>
          <p:cNvSpPr>
            <a:spLocks noGrp="1"/>
          </p:cNvSpPr>
          <p:nvPr>
            <p:ph type="sldNum" sz="quarter" idx="10"/>
          </p:nvPr>
        </p:nvSpPr>
        <p:spPr/>
        <p:txBody>
          <a:bodyPr/>
          <a:lstStyle/>
          <a:p>
            <a:fld id="{E15988A3-75A0-4784-8E7B-4B7EFA716EC6}" type="slidenum">
              <a:rPr lang="it-IT" smtClean="0"/>
              <a:t>21</a:t>
            </a:fld>
            <a:endParaRPr lang="it-IT"/>
          </a:p>
        </p:txBody>
      </p:sp>
    </p:spTree>
    <p:extLst>
      <p:ext uri="{BB962C8B-B14F-4D97-AF65-F5344CB8AC3E}">
        <p14:creationId xmlns:p14="http://schemas.microsoft.com/office/powerpoint/2010/main" val="666971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Rilevanza del livello </a:t>
            </a:r>
            <a:r>
              <a:rPr lang="it-IT" dirty="0" err="1" smtClean="0"/>
              <a:t>territorial</a:t>
            </a:r>
            <a:r>
              <a:rPr lang="it-IT" dirty="0" smtClean="0"/>
              <a:t> come sfida per i sindacati</a:t>
            </a:r>
          </a:p>
          <a:p>
            <a:endParaRPr lang="it-IT" dirty="0" smtClean="0"/>
          </a:p>
          <a:p>
            <a:r>
              <a:rPr lang="it-IT" b="1" dirty="0" smtClean="0"/>
              <a:t>Il caso di Treviso</a:t>
            </a:r>
            <a:r>
              <a:rPr lang="it-IT" b="1" baseline="0" dirty="0" smtClean="0"/>
              <a:t> mostra come non si capisce la contrattazione aziendale se non si guarda all’azione a livello territoriale</a:t>
            </a:r>
            <a:endParaRPr lang="it-IT" b="1" dirty="0" smtClean="0"/>
          </a:p>
          <a:p>
            <a:endParaRPr lang="en-US" dirty="0" smtClean="0"/>
          </a:p>
          <a:p>
            <a:r>
              <a:rPr lang="en-US" dirty="0" smtClean="0"/>
              <a:t>Two sides of the coin</a:t>
            </a:r>
          </a:p>
          <a:p>
            <a:endParaRPr lang="en-US" dirty="0"/>
          </a:p>
          <a:p>
            <a:r>
              <a:rPr lang="en-US" dirty="0" smtClean="0"/>
              <a:t>Positive one – there is more than we expected to find</a:t>
            </a:r>
          </a:p>
          <a:p>
            <a:endParaRPr lang="en-US" dirty="0"/>
          </a:p>
          <a:p>
            <a:r>
              <a:rPr lang="en-US" dirty="0" err="1" smtClean="0"/>
              <a:t>Segative</a:t>
            </a:r>
            <a:r>
              <a:rPr lang="en-US" dirty="0" smtClean="0"/>
              <a:t> one there are territorial cleavages – all this happened in some places and not in others</a:t>
            </a:r>
          </a:p>
          <a:p>
            <a:endParaRPr lang="en-US" dirty="0"/>
          </a:p>
          <a:p>
            <a:r>
              <a:rPr lang="en-US" dirty="0" smtClean="0"/>
              <a:t>Sector segmentation – strategies mainly followed in manufacturing than in services here the cleavage is between manufacturing and </a:t>
            </a:r>
            <a:r>
              <a:rPr lang="en-US" smtClean="0"/>
              <a:t>itc</a:t>
            </a:r>
            <a:endParaRPr lang="it-IT" dirty="0"/>
          </a:p>
        </p:txBody>
      </p:sp>
      <p:sp>
        <p:nvSpPr>
          <p:cNvPr id="4" name="Segnaposto numero diapositiva 3"/>
          <p:cNvSpPr>
            <a:spLocks noGrp="1"/>
          </p:cNvSpPr>
          <p:nvPr>
            <p:ph type="sldNum" sz="quarter" idx="10"/>
          </p:nvPr>
        </p:nvSpPr>
        <p:spPr/>
        <p:txBody>
          <a:bodyPr/>
          <a:lstStyle/>
          <a:p>
            <a:fld id="{E15988A3-75A0-4784-8E7B-4B7EFA716EC6}" type="slidenum">
              <a:rPr lang="it-IT" smtClean="0"/>
              <a:t>23</a:t>
            </a:fld>
            <a:endParaRPr lang="it-IT"/>
          </a:p>
        </p:txBody>
      </p:sp>
    </p:spTree>
    <p:extLst>
      <p:ext uri="{BB962C8B-B14F-4D97-AF65-F5344CB8AC3E}">
        <p14:creationId xmlns:p14="http://schemas.microsoft.com/office/powerpoint/2010/main" val="566588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657198A3-6BD0-1345-BB48-4E51D4346A8E}" type="datetimeFigureOut">
              <a:rPr lang="it-IT" smtClean="0"/>
              <a:pPr/>
              <a:t>18/09/2014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CB06865-0A5C-4946-9ED1-740E2A2631BD}" type="slidenum">
              <a:rPr lang="it-IT" smtClean="0"/>
              <a:pPr/>
              <a:t>‹#›</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198A3-6BD0-1345-BB48-4E51D4346A8E}" type="datetimeFigureOut">
              <a:rPr lang="it-IT" smtClean="0"/>
              <a:pPr/>
              <a:t>18/09/2014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B06865-0A5C-4946-9ED1-740E2A2631BD}" type="slidenum">
              <a:rPr lang="it-IT" smtClean="0"/>
              <a:pPr/>
              <a:t>‹#›</a:t>
            </a:fld>
            <a:endParaRPr lang="it-IT"/>
          </a:p>
        </p:txBody>
      </p:sp>
      <p:pic>
        <p:nvPicPr>
          <p:cNvPr id="7" name="Immagine 6" descr="header.png"/>
          <p:cNvPicPr>
            <a:picLocks noChangeAspect="1"/>
          </p:cNvPicPr>
          <p:nvPr userDrawn="1"/>
        </p:nvPicPr>
        <p:blipFill>
          <a:blip r:embed="rId13"/>
          <a:stretch>
            <a:fillRect/>
          </a:stretch>
        </p:blipFill>
        <p:spPr>
          <a:xfrm>
            <a:off x="0" y="-1"/>
            <a:ext cx="9144000" cy="797513"/>
          </a:xfrm>
          <a:prstGeom prst="rect">
            <a:avLst/>
          </a:prstGeom>
        </p:spPr>
      </p:pic>
      <p:pic>
        <p:nvPicPr>
          <p:cNvPr id="8" name="Immagine 7" descr="salomon.png"/>
          <p:cNvPicPr>
            <a:picLocks noChangeAspect="1"/>
          </p:cNvPicPr>
          <p:nvPr userDrawn="1"/>
        </p:nvPicPr>
        <p:blipFill>
          <a:blip r:embed="rId14"/>
          <a:stretch>
            <a:fillRect/>
          </a:stretch>
        </p:blipFill>
        <p:spPr>
          <a:xfrm>
            <a:off x="0" y="5163425"/>
            <a:ext cx="2163936" cy="169457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79512" y="2130425"/>
            <a:ext cx="8278688" cy="1470025"/>
          </a:xfrm>
        </p:spPr>
        <p:txBody>
          <a:bodyPr>
            <a:normAutofit/>
          </a:bodyPr>
          <a:lstStyle/>
          <a:p>
            <a:r>
              <a:rPr lang="it-IT" b="1" dirty="0" smtClean="0">
                <a:solidFill>
                  <a:schemeClr val="accent1">
                    <a:lumMod val="75000"/>
                  </a:schemeClr>
                </a:solidFill>
              </a:rPr>
              <a:t>The Local and </a:t>
            </a:r>
            <a:r>
              <a:rPr lang="it-IT" b="1" dirty="0" err="1" smtClean="0">
                <a:solidFill>
                  <a:schemeClr val="accent1">
                    <a:lumMod val="75000"/>
                  </a:schemeClr>
                </a:solidFill>
              </a:rPr>
              <a:t>Regional</a:t>
            </a:r>
            <a:r>
              <a:rPr lang="it-IT" b="1" dirty="0" smtClean="0">
                <a:solidFill>
                  <a:schemeClr val="accent1">
                    <a:lumMod val="75000"/>
                  </a:schemeClr>
                </a:solidFill>
              </a:rPr>
              <a:t> </a:t>
            </a:r>
            <a:r>
              <a:rPr lang="it-IT" b="1" dirty="0" err="1" smtClean="0">
                <a:solidFill>
                  <a:schemeClr val="accent1">
                    <a:lumMod val="75000"/>
                  </a:schemeClr>
                </a:solidFill>
              </a:rPr>
              <a:t>Dimension</a:t>
            </a:r>
            <a:r>
              <a:rPr lang="it-IT" b="1" dirty="0" smtClean="0">
                <a:solidFill>
                  <a:schemeClr val="accent1">
                    <a:lumMod val="75000"/>
                  </a:schemeClr>
                </a:solidFill>
              </a:rPr>
              <a:t> of </a:t>
            </a:r>
            <a:r>
              <a:rPr lang="it-IT" b="1" dirty="0" err="1" smtClean="0">
                <a:solidFill>
                  <a:schemeClr val="accent1">
                    <a:lumMod val="75000"/>
                  </a:schemeClr>
                </a:solidFill>
              </a:rPr>
              <a:t>Employment</a:t>
            </a:r>
            <a:r>
              <a:rPr lang="it-IT" b="1" dirty="0" smtClean="0">
                <a:solidFill>
                  <a:schemeClr val="accent1">
                    <a:lumMod val="75000"/>
                  </a:schemeClr>
                </a:solidFill>
              </a:rPr>
              <a:t> </a:t>
            </a:r>
            <a:r>
              <a:rPr lang="it-IT" b="1" dirty="0" err="1" smtClean="0">
                <a:solidFill>
                  <a:schemeClr val="accent1">
                    <a:lumMod val="75000"/>
                  </a:schemeClr>
                </a:solidFill>
              </a:rPr>
              <a:t>Regulation</a:t>
            </a:r>
            <a:r>
              <a:rPr lang="it-IT" b="1" dirty="0" smtClean="0">
                <a:solidFill>
                  <a:schemeClr val="accent1">
                    <a:lumMod val="75000"/>
                  </a:schemeClr>
                </a:solidFill>
              </a:rPr>
              <a:t> in </a:t>
            </a:r>
            <a:r>
              <a:rPr lang="it-IT" b="1" dirty="0" err="1" smtClean="0">
                <a:solidFill>
                  <a:schemeClr val="accent1">
                    <a:lumMod val="75000"/>
                  </a:schemeClr>
                </a:solidFill>
              </a:rPr>
              <a:t>Italy</a:t>
            </a:r>
            <a:endParaRPr lang="it-IT" dirty="0">
              <a:solidFill>
                <a:schemeClr val="accent1">
                  <a:lumMod val="75000"/>
                </a:schemeClr>
              </a:solidFill>
            </a:endParaRPr>
          </a:p>
        </p:txBody>
      </p:sp>
      <p:sp>
        <p:nvSpPr>
          <p:cNvPr id="3" name="Sottotitolo 2"/>
          <p:cNvSpPr>
            <a:spLocks noGrp="1"/>
          </p:cNvSpPr>
          <p:nvPr>
            <p:ph type="subTitle" idx="1"/>
          </p:nvPr>
        </p:nvSpPr>
        <p:spPr/>
        <p:txBody>
          <a:bodyPr>
            <a:normAutofit fontScale="62500" lnSpcReduction="20000"/>
          </a:bodyPr>
          <a:lstStyle/>
          <a:p>
            <a:r>
              <a:rPr lang="en-US" dirty="0" smtClean="0">
                <a:solidFill>
                  <a:schemeClr val="accent1">
                    <a:lumMod val="75000"/>
                  </a:schemeClr>
                </a:solidFill>
              </a:rPr>
              <a:t>ESRC Seminar – The Regulation of Work and Employment: Towards a Multidisciplinary, Multilevel Framework</a:t>
            </a:r>
            <a:endParaRPr lang="it-IT" dirty="0" smtClean="0">
              <a:solidFill>
                <a:schemeClr val="accent1">
                  <a:lumMod val="75000"/>
                </a:schemeClr>
              </a:solidFill>
            </a:endParaRPr>
          </a:p>
          <a:p>
            <a:endParaRPr lang="it-IT" dirty="0" smtClean="0"/>
          </a:p>
          <a:p>
            <a:endParaRPr lang="it-IT" dirty="0"/>
          </a:p>
          <a:p>
            <a:pPr algn="r"/>
            <a:r>
              <a:rPr lang="it-IT" dirty="0" smtClean="0"/>
              <a:t>Luigi Burroni</a:t>
            </a:r>
            <a:endParaRPr lang="it-IT" dirty="0"/>
          </a:p>
          <a:p>
            <a:pPr algn="r"/>
            <a:r>
              <a:rPr lang="it-IT" sz="2400" dirty="0" smtClean="0"/>
              <a:t>Università </a:t>
            </a:r>
            <a:r>
              <a:rPr lang="it-IT" sz="2400" dirty="0"/>
              <a:t>di Firenze</a:t>
            </a:r>
          </a:p>
          <a:p>
            <a:pPr algn="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2376" y="1532070"/>
            <a:ext cx="3763573" cy="5325930"/>
          </a:xfrm>
          <a:prstGeom prst="rect">
            <a:avLst/>
          </a:prstGeom>
        </p:spPr>
      </p:pic>
      <p:sp>
        <p:nvSpPr>
          <p:cNvPr id="3" name="Titolo 1"/>
          <p:cNvSpPr txBox="1">
            <a:spLocks/>
          </p:cNvSpPr>
          <p:nvPr/>
        </p:nvSpPr>
        <p:spPr>
          <a:xfrm>
            <a:off x="457200" y="764704"/>
            <a:ext cx="8229600" cy="1143000"/>
          </a:xfrm>
          <a:prstGeom prst="rect">
            <a:avLst/>
          </a:prstGeom>
        </p:spPr>
        <p:txBody>
          <a:bodyPr>
            <a:normAutofit fontScale="9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dirty="0" smtClean="0">
                <a:solidFill>
                  <a:schemeClr val="accent1">
                    <a:lumMod val="75000"/>
                  </a:schemeClr>
                </a:solidFill>
              </a:rPr>
              <a:t>Industrial </a:t>
            </a:r>
            <a:r>
              <a:rPr lang="it-IT" dirty="0" err="1" smtClean="0">
                <a:solidFill>
                  <a:schemeClr val="accent1">
                    <a:lumMod val="75000"/>
                  </a:schemeClr>
                </a:solidFill>
              </a:rPr>
              <a:t>districts</a:t>
            </a:r>
            <a:r>
              <a:rPr lang="it-IT" dirty="0" smtClean="0">
                <a:solidFill>
                  <a:schemeClr val="accent1">
                    <a:lumMod val="75000"/>
                  </a:schemeClr>
                </a:solidFill>
              </a:rPr>
              <a:t> and manufacturing </a:t>
            </a:r>
            <a:r>
              <a:rPr lang="it-IT" dirty="0" err="1" smtClean="0">
                <a:solidFill>
                  <a:schemeClr val="accent1">
                    <a:lumMod val="75000"/>
                  </a:schemeClr>
                </a:solidFill>
              </a:rPr>
              <a:t>activities</a:t>
            </a:r>
            <a:endParaRPr lang="it-IT" dirty="0">
              <a:solidFill>
                <a:schemeClr val="accent1">
                  <a:lumMod val="75000"/>
                </a:schemeClr>
              </a:solidFill>
            </a:endParaRPr>
          </a:p>
        </p:txBody>
      </p:sp>
    </p:spTree>
    <p:extLst>
      <p:ext uri="{BB962C8B-B14F-4D97-AF65-F5344CB8AC3E}">
        <p14:creationId xmlns:p14="http://schemas.microsoft.com/office/powerpoint/2010/main" val="27862771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82344" y="764704"/>
            <a:ext cx="8229600" cy="1143000"/>
          </a:xfrm>
        </p:spPr>
        <p:txBody>
          <a:bodyPr/>
          <a:lstStyle/>
          <a:p>
            <a:pPr algn="r"/>
            <a:r>
              <a:rPr lang="it-IT" dirty="0" smtClean="0">
                <a:solidFill>
                  <a:schemeClr val="accent1">
                    <a:lumMod val="75000"/>
                  </a:schemeClr>
                </a:solidFill>
              </a:rPr>
              <a:t>Industrial </a:t>
            </a:r>
            <a:r>
              <a:rPr lang="it-IT" dirty="0" err="1" smtClean="0">
                <a:solidFill>
                  <a:schemeClr val="accent1">
                    <a:lumMod val="75000"/>
                  </a:schemeClr>
                </a:solidFill>
              </a:rPr>
              <a:t>districts</a:t>
            </a:r>
            <a:endParaRPr lang="it-IT" dirty="0">
              <a:solidFill>
                <a:schemeClr val="accent1">
                  <a:lumMod val="75000"/>
                </a:schemeClr>
              </a:solidFill>
            </a:endParaRPr>
          </a:p>
        </p:txBody>
      </p:sp>
      <p:sp>
        <p:nvSpPr>
          <p:cNvPr id="3" name="Segnaposto contenuto 2"/>
          <p:cNvSpPr>
            <a:spLocks noGrp="1"/>
          </p:cNvSpPr>
          <p:nvPr>
            <p:ph idx="1"/>
          </p:nvPr>
        </p:nvSpPr>
        <p:spPr>
          <a:xfrm>
            <a:off x="252322" y="2226469"/>
            <a:ext cx="8263028" cy="3263504"/>
          </a:xfrm>
        </p:spPr>
        <p:txBody>
          <a:bodyPr/>
          <a:lstStyle/>
          <a:p>
            <a:pPr marL="0" indent="0">
              <a:buNone/>
            </a:pPr>
            <a:endParaRPr lang="it-IT" dirty="0"/>
          </a:p>
          <a:p>
            <a:pPr marL="0" indent="0">
              <a:buNone/>
            </a:pPr>
            <a:endParaRPr lang="it-IT" dirty="0"/>
          </a:p>
        </p:txBody>
      </p:sp>
      <p:graphicFrame>
        <p:nvGraphicFramePr>
          <p:cNvPr id="5" name="Tabella 4"/>
          <p:cNvGraphicFramePr>
            <a:graphicFrameLocks noGrp="1"/>
          </p:cNvGraphicFramePr>
          <p:nvPr>
            <p:extLst>
              <p:ext uri="{D42A27DB-BD31-4B8C-83A1-F6EECF244321}">
                <p14:modId xmlns:p14="http://schemas.microsoft.com/office/powerpoint/2010/main" val="2686904113"/>
              </p:ext>
            </p:extLst>
          </p:nvPr>
        </p:nvGraphicFramePr>
        <p:xfrm>
          <a:off x="252322" y="1772816"/>
          <a:ext cx="8566031" cy="4824537"/>
        </p:xfrm>
        <a:graphic>
          <a:graphicData uri="http://schemas.openxmlformats.org/drawingml/2006/table">
            <a:tbl>
              <a:tblPr>
                <a:tableStyleId>{616DA210-FB5B-4158-B5E0-FEB733F419BA}</a:tableStyleId>
              </a:tblPr>
              <a:tblGrid>
                <a:gridCol w="3092571"/>
                <a:gridCol w="2633213"/>
                <a:gridCol w="2840247"/>
              </a:tblGrid>
              <a:tr h="1359623">
                <a:tc>
                  <a:txBody>
                    <a:bodyPr/>
                    <a:lstStyle/>
                    <a:p>
                      <a:pPr algn="ctr" rtl="0" fontAlgn="b"/>
                      <a:r>
                        <a:rPr lang="it-IT" sz="1800" b="1" u="none" strike="noStrike" dirty="0">
                          <a:effectLst/>
                        </a:rPr>
                        <a:t>2006</a:t>
                      </a:r>
                      <a:endParaRPr lang="it-IT" sz="1800" b="1" i="0" u="none" strike="noStrike" dirty="0">
                        <a:solidFill>
                          <a:srgbClr val="000000"/>
                        </a:solidFill>
                        <a:effectLst/>
                        <a:latin typeface="Corbel" panose="020B0503020204020204" pitchFamily="34" charset="0"/>
                      </a:endParaRPr>
                    </a:p>
                  </a:txBody>
                  <a:tcPr marL="0" marR="0" marT="0" marB="0" anchor="b"/>
                </a:tc>
                <a:tc>
                  <a:txBody>
                    <a:bodyPr/>
                    <a:lstStyle/>
                    <a:p>
                      <a:pPr algn="ctr" rtl="0" fontAlgn="ctr"/>
                      <a:r>
                        <a:rPr lang="it-IT" sz="1800" b="1" u="none" strike="noStrike" dirty="0" err="1" smtClean="0">
                          <a:effectLst/>
                        </a:rPr>
                        <a:t>Employment</a:t>
                      </a:r>
                      <a:r>
                        <a:rPr lang="it-IT" sz="1800" b="1" u="none" strike="noStrike" dirty="0" smtClean="0">
                          <a:effectLst/>
                        </a:rPr>
                        <a:t> rate</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b="1" u="none" strike="noStrike" dirty="0" err="1" smtClean="0">
                          <a:effectLst/>
                        </a:rPr>
                        <a:t>Unemployment</a:t>
                      </a:r>
                      <a:r>
                        <a:rPr lang="it-IT" sz="1800" b="1" u="none" strike="noStrike" dirty="0" smtClean="0">
                          <a:effectLst/>
                        </a:rPr>
                        <a:t> rate</a:t>
                      </a:r>
                      <a:endParaRPr lang="it-IT" sz="1800" b="1" i="0" u="none" strike="noStrike" dirty="0">
                        <a:solidFill>
                          <a:srgbClr val="000000"/>
                        </a:solidFill>
                        <a:effectLst/>
                        <a:latin typeface="Corbel" panose="020B0503020204020204" pitchFamily="34" charset="0"/>
                      </a:endParaRPr>
                    </a:p>
                  </a:txBody>
                  <a:tcPr marL="0" marR="0" marT="0" marB="0" anchor="ctr"/>
                </a:tc>
              </a:tr>
              <a:tr h="553335">
                <a:tc>
                  <a:txBody>
                    <a:bodyPr/>
                    <a:lstStyle/>
                    <a:p>
                      <a:pPr algn="ctr" rtl="0" fontAlgn="ctr"/>
                      <a:r>
                        <a:rPr lang="it-IT" sz="1800" b="1" u="none" strike="noStrike" dirty="0" smtClean="0">
                          <a:effectLst/>
                        </a:rPr>
                        <a:t>Industrial </a:t>
                      </a:r>
                      <a:r>
                        <a:rPr lang="it-IT" sz="1800" b="1" u="none" strike="noStrike" dirty="0" err="1" smtClean="0">
                          <a:effectLst/>
                        </a:rPr>
                        <a:t>districts</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fontAlgn="b"/>
                      <a:r>
                        <a:rPr lang="it-IT" sz="1800" u="none" strike="noStrike" dirty="0" smtClean="0">
                          <a:effectLst/>
                        </a:rPr>
                        <a:t>48.4</a:t>
                      </a:r>
                      <a:endParaRPr lang="it-IT" sz="1800" b="0" i="0" u="none" strike="noStrike" dirty="0">
                        <a:solidFill>
                          <a:srgbClr val="000000"/>
                        </a:solidFill>
                        <a:effectLst/>
                        <a:latin typeface="Arial Narrow" panose="020B0606020202030204" pitchFamily="34" charset="0"/>
                      </a:endParaRPr>
                    </a:p>
                  </a:txBody>
                  <a:tcPr marL="0" marR="0" marT="0" marB="0" anchor="b"/>
                </a:tc>
                <a:tc>
                  <a:txBody>
                    <a:bodyPr/>
                    <a:lstStyle/>
                    <a:p>
                      <a:pPr algn="ctr" fontAlgn="b"/>
                      <a:r>
                        <a:rPr lang="it-IT" sz="1800" u="none" strike="noStrike" dirty="0" smtClean="0">
                          <a:effectLst/>
                        </a:rPr>
                        <a:t>5.0</a:t>
                      </a:r>
                      <a:endParaRPr lang="it-IT" sz="1800" b="0" i="0" u="none" strike="noStrike" dirty="0">
                        <a:solidFill>
                          <a:srgbClr val="000000"/>
                        </a:solidFill>
                        <a:effectLst/>
                        <a:latin typeface="Arial Narrow" panose="020B0606020202030204" pitchFamily="34" charset="0"/>
                      </a:endParaRPr>
                    </a:p>
                  </a:txBody>
                  <a:tcPr marL="0" marR="0" marT="0" marB="0" anchor="b"/>
                </a:tc>
              </a:tr>
              <a:tr h="445286">
                <a:tc>
                  <a:txBody>
                    <a:bodyPr/>
                    <a:lstStyle/>
                    <a:p>
                      <a:pPr algn="ctr" rtl="0" fontAlgn="ctr"/>
                      <a:r>
                        <a:rPr lang="it-IT" sz="1800" b="1" u="none" strike="noStrike" dirty="0" err="1" smtClean="0">
                          <a:effectLst/>
                        </a:rPr>
                        <a:t>Italy</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u="none" strike="noStrike" dirty="0" smtClean="0">
                          <a:effectLst/>
                        </a:rPr>
                        <a:t>45.8</a:t>
                      </a:r>
                      <a:endParaRPr lang="it-IT" sz="1800" b="0"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u="none" strike="noStrike" dirty="0" smtClean="0">
                          <a:effectLst/>
                        </a:rPr>
                        <a:t>6.8</a:t>
                      </a:r>
                      <a:endParaRPr lang="it-IT" sz="1800" b="0" i="0" u="none" strike="noStrike" dirty="0">
                        <a:solidFill>
                          <a:srgbClr val="000000"/>
                        </a:solidFill>
                        <a:effectLst/>
                        <a:latin typeface="Corbel" panose="020B0503020204020204" pitchFamily="34" charset="0"/>
                      </a:endParaRPr>
                    </a:p>
                  </a:txBody>
                  <a:tcPr marL="0" marR="0" marT="0" marB="0" anchor="ctr"/>
                </a:tc>
              </a:tr>
              <a:tr h="1359623">
                <a:tc>
                  <a:txBody>
                    <a:bodyPr/>
                    <a:lstStyle/>
                    <a:p>
                      <a:pPr algn="ctr" rtl="0" fontAlgn="b"/>
                      <a:r>
                        <a:rPr lang="it-IT" sz="1800" b="1" u="none" strike="noStrike" dirty="0">
                          <a:effectLst/>
                        </a:rPr>
                        <a:t>2012</a:t>
                      </a:r>
                      <a:endParaRPr lang="it-IT" sz="1800" b="1" i="0" u="none" strike="noStrike" dirty="0">
                        <a:solidFill>
                          <a:srgbClr val="000000"/>
                        </a:solidFill>
                        <a:effectLst/>
                        <a:latin typeface="Corbel" panose="020B0503020204020204" pitchFamily="34" charset="0"/>
                      </a:endParaRPr>
                    </a:p>
                  </a:txBody>
                  <a:tcPr marL="0" marR="0" marT="0" marB="0" anchor="b"/>
                </a:tc>
                <a:tc>
                  <a:txBody>
                    <a:bodyPr/>
                    <a:lstStyle/>
                    <a:p>
                      <a:pPr algn="ctr" rtl="0" fontAlgn="ctr"/>
                      <a:r>
                        <a:rPr lang="it-IT" sz="1800" b="1" u="none" strike="noStrike" dirty="0" err="1" smtClean="0">
                          <a:effectLst/>
                        </a:rPr>
                        <a:t>Employment</a:t>
                      </a:r>
                      <a:r>
                        <a:rPr lang="it-IT" sz="1800" b="1" u="none" strike="noStrike" dirty="0" smtClean="0">
                          <a:effectLst/>
                        </a:rPr>
                        <a:t> rate</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b="1" u="none" strike="noStrike" dirty="0" err="1" smtClean="0">
                          <a:effectLst/>
                        </a:rPr>
                        <a:t>Unemployment</a:t>
                      </a:r>
                      <a:r>
                        <a:rPr lang="it-IT" sz="1800" b="1" u="none" strike="noStrike" dirty="0" smtClean="0">
                          <a:effectLst/>
                        </a:rPr>
                        <a:t> rate</a:t>
                      </a:r>
                      <a:endParaRPr lang="it-IT" sz="1800" b="1" i="0" u="none" strike="noStrike" dirty="0">
                        <a:solidFill>
                          <a:srgbClr val="000000"/>
                        </a:solidFill>
                        <a:effectLst/>
                        <a:latin typeface="Corbel" panose="020B0503020204020204" pitchFamily="34" charset="0"/>
                      </a:endParaRPr>
                    </a:p>
                  </a:txBody>
                  <a:tcPr marL="0" marR="0" marT="0" marB="0" anchor="ctr"/>
                </a:tc>
              </a:tr>
              <a:tr h="553335">
                <a:tc>
                  <a:txBody>
                    <a:bodyPr/>
                    <a:lstStyle/>
                    <a:p>
                      <a:pPr algn="ctr" rtl="0" fontAlgn="ctr"/>
                      <a:r>
                        <a:rPr lang="it-IT" sz="1800" b="1" u="none" strike="noStrike" dirty="0" smtClean="0">
                          <a:effectLst/>
                        </a:rPr>
                        <a:t>Industrial </a:t>
                      </a:r>
                      <a:r>
                        <a:rPr lang="it-IT" sz="1800" b="1" u="none" strike="noStrike" dirty="0" err="1" smtClean="0">
                          <a:effectLst/>
                        </a:rPr>
                        <a:t>districts</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u="none" strike="noStrike" dirty="0" smtClean="0">
                          <a:effectLst/>
                        </a:rPr>
                        <a:t>46.9</a:t>
                      </a:r>
                      <a:endParaRPr lang="it-IT" sz="1800" b="0" i="0" u="none" strike="noStrike" dirty="0">
                        <a:solidFill>
                          <a:srgbClr val="000000"/>
                        </a:solidFill>
                        <a:effectLst/>
                        <a:latin typeface="Arial Narrow" panose="020B0606020202030204" pitchFamily="34" charset="0"/>
                      </a:endParaRPr>
                    </a:p>
                  </a:txBody>
                  <a:tcPr marL="0" marR="0" marT="0" marB="0" anchor="ctr"/>
                </a:tc>
                <a:tc>
                  <a:txBody>
                    <a:bodyPr/>
                    <a:lstStyle/>
                    <a:p>
                      <a:pPr algn="ctr" rtl="0" fontAlgn="ctr"/>
                      <a:r>
                        <a:rPr lang="it-IT" sz="1800" u="none" strike="noStrike" dirty="0" smtClean="0">
                          <a:effectLst/>
                        </a:rPr>
                        <a:t>8.6</a:t>
                      </a:r>
                      <a:endParaRPr lang="it-IT" sz="1800" b="0" i="0" u="none" strike="noStrike" dirty="0">
                        <a:solidFill>
                          <a:srgbClr val="000000"/>
                        </a:solidFill>
                        <a:effectLst/>
                        <a:latin typeface="Arial Narrow" panose="020B0606020202030204" pitchFamily="34" charset="0"/>
                      </a:endParaRPr>
                    </a:p>
                  </a:txBody>
                  <a:tcPr marL="0" marR="0" marT="0" marB="0" anchor="ctr"/>
                </a:tc>
              </a:tr>
              <a:tr h="553335">
                <a:tc>
                  <a:txBody>
                    <a:bodyPr/>
                    <a:lstStyle/>
                    <a:p>
                      <a:pPr algn="ctr" rtl="0" fontAlgn="ctr"/>
                      <a:r>
                        <a:rPr lang="it-IT" sz="1800" b="1" u="none" strike="noStrike" dirty="0" err="1" smtClean="0">
                          <a:effectLst/>
                        </a:rPr>
                        <a:t>Italy</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u="none" strike="noStrike" dirty="0" smtClean="0">
                          <a:effectLst/>
                        </a:rPr>
                        <a:t>44.0</a:t>
                      </a:r>
                      <a:endParaRPr lang="it-IT" sz="1800" b="0"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u="none" strike="noStrike" dirty="0" smtClean="0">
                          <a:effectLst/>
                        </a:rPr>
                        <a:t>10.7</a:t>
                      </a:r>
                      <a:endParaRPr lang="it-IT" sz="1800" b="0" i="0" u="none" strike="noStrike" dirty="0">
                        <a:solidFill>
                          <a:srgbClr val="000000"/>
                        </a:solidFill>
                        <a:effectLst/>
                        <a:latin typeface="Corbel" panose="020B0503020204020204" pitchFamily="34" charset="0"/>
                      </a:endParaRPr>
                    </a:p>
                  </a:txBody>
                  <a:tcPr marL="0" marR="0" marT="0" marB="0" anchor="ctr"/>
                </a:tc>
              </a:tr>
            </a:tbl>
          </a:graphicData>
        </a:graphic>
      </p:graphicFrame>
    </p:spTree>
    <p:extLst>
      <p:ext uri="{BB962C8B-B14F-4D97-AF65-F5344CB8AC3E}">
        <p14:creationId xmlns:p14="http://schemas.microsoft.com/office/powerpoint/2010/main" val="1508976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836" y="2226468"/>
            <a:ext cx="8233514" cy="4226867"/>
          </a:xfrm>
        </p:spPr>
        <p:txBody>
          <a:bodyPr>
            <a:normAutofit/>
          </a:bodyPr>
          <a:lstStyle/>
          <a:p>
            <a:pPr marL="0" indent="0">
              <a:buNone/>
            </a:pPr>
            <a:endParaRPr lang="en-US" dirty="0"/>
          </a:p>
          <a:p>
            <a:pPr marL="0" indent="0">
              <a:buNone/>
            </a:pPr>
            <a:r>
              <a:rPr lang="en-US" sz="2800" b="1" dirty="0" smtClean="0"/>
              <a:t>In 2011 the 34 technological districts gathered:</a:t>
            </a:r>
          </a:p>
          <a:p>
            <a:pPr>
              <a:buFont typeface="Wingdings" panose="05000000000000000000" pitchFamily="2" charset="2"/>
              <a:buChar char="ü"/>
            </a:pPr>
            <a:r>
              <a:rPr lang="en-US" sz="2400" dirty="0" smtClean="0"/>
              <a:t>32.5% of national population</a:t>
            </a:r>
          </a:p>
          <a:p>
            <a:pPr>
              <a:buFont typeface="Wingdings" panose="05000000000000000000" pitchFamily="2" charset="2"/>
              <a:buChar char="ü"/>
            </a:pPr>
            <a:r>
              <a:rPr lang="en-US" sz="2400" dirty="0" smtClean="0"/>
              <a:t>36.7% of total employment</a:t>
            </a:r>
          </a:p>
          <a:p>
            <a:pPr>
              <a:buFont typeface="Wingdings" panose="05000000000000000000" pitchFamily="2" charset="2"/>
              <a:buChar char="ü"/>
            </a:pPr>
            <a:r>
              <a:rPr lang="en-US" sz="2400" dirty="0" smtClean="0"/>
              <a:t>46% of the national amount of high tech firms</a:t>
            </a:r>
          </a:p>
          <a:p>
            <a:pPr>
              <a:buFont typeface="Wingdings" panose="05000000000000000000" pitchFamily="2" charset="2"/>
              <a:buChar char="ü"/>
            </a:pPr>
            <a:r>
              <a:rPr lang="en-US" sz="2400" dirty="0" smtClean="0"/>
              <a:t>63% of employment in high-tech sectors</a:t>
            </a:r>
          </a:p>
          <a:p>
            <a:pPr>
              <a:buFont typeface="Wingdings" panose="05000000000000000000" pitchFamily="2" charset="2"/>
              <a:buChar char="ü"/>
            </a:pPr>
            <a:r>
              <a:rPr lang="en-US" sz="2400" dirty="0" smtClean="0"/>
              <a:t>75% of total HT patents </a:t>
            </a:r>
          </a:p>
          <a:p>
            <a:pPr marL="0" indent="0">
              <a:buNone/>
            </a:pPr>
            <a:endParaRPr lang="en-US" dirty="0"/>
          </a:p>
          <a:p>
            <a:pPr marL="0" indent="0">
              <a:buNone/>
            </a:pPr>
            <a:endParaRPr lang="en-GB" dirty="0"/>
          </a:p>
          <a:p>
            <a:pPr marL="0" indent="0">
              <a:buNone/>
            </a:pPr>
            <a:endParaRPr lang="it-IT" dirty="0"/>
          </a:p>
        </p:txBody>
      </p:sp>
      <p:sp>
        <p:nvSpPr>
          <p:cNvPr id="5" name="Title 1"/>
          <p:cNvSpPr>
            <a:spLocks noGrp="1"/>
          </p:cNvSpPr>
          <p:nvPr>
            <p:ph type="title"/>
          </p:nvPr>
        </p:nvSpPr>
        <p:spPr>
          <a:xfrm>
            <a:off x="628650" y="1131094"/>
            <a:ext cx="7886700" cy="994172"/>
          </a:xfrm>
        </p:spPr>
        <p:txBody>
          <a:bodyPr>
            <a:noAutofit/>
          </a:bodyPr>
          <a:lstStyle/>
          <a:p>
            <a:pPr algn="r"/>
            <a:r>
              <a:rPr lang="it-IT" sz="3000" b="1" dirty="0" err="1" smtClean="0">
                <a:solidFill>
                  <a:schemeClr val="accent1">
                    <a:lumMod val="75000"/>
                  </a:schemeClr>
                </a:solidFill>
              </a:rPr>
              <a:t>Technological</a:t>
            </a:r>
            <a:r>
              <a:rPr lang="it-IT" sz="3000" b="1" dirty="0" smtClean="0">
                <a:solidFill>
                  <a:schemeClr val="accent1">
                    <a:lumMod val="75000"/>
                  </a:schemeClr>
                </a:solidFill>
              </a:rPr>
              <a:t> </a:t>
            </a:r>
            <a:r>
              <a:rPr lang="it-IT" sz="3000" b="1" dirty="0" err="1" smtClean="0">
                <a:solidFill>
                  <a:schemeClr val="accent1">
                    <a:lumMod val="75000"/>
                  </a:schemeClr>
                </a:solidFill>
              </a:rPr>
              <a:t>districts</a:t>
            </a:r>
            <a:endParaRPr lang="it-IT" sz="3000" b="1" dirty="0">
              <a:solidFill>
                <a:schemeClr val="accent1">
                  <a:lumMod val="75000"/>
                </a:schemeClr>
              </a:solidFill>
            </a:endParaRPr>
          </a:p>
        </p:txBody>
      </p:sp>
    </p:spTree>
    <p:extLst>
      <p:ext uri="{BB962C8B-B14F-4D97-AF65-F5344CB8AC3E}">
        <p14:creationId xmlns:p14="http://schemas.microsoft.com/office/powerpoint/2010/main" val="8575165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1"/>
          <p:cNvSpPr txBox="1">
            <a:spLocks/>
          </p:cNvSpPr>
          <p:nvPr/>
        </p:nvSpPr>
        <p:spPr>
          <a:xfrm>
            <a:off x="457200" y="764704"/>
            <a:ext cx="8229600" cy="1143000"/>
          </a:xfrm>
          <a:prstGeom prst="rect">
            <a:avLst/>
          </a:prstGeom>
        </p:spPr>
        <p:txBody>
          <a:bodyPr>
            <a:normAutofit fontScale="9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dirty="0" err="1" smtClean="0">
                <a:solidFill>
                  <a:schemeClr val="accent1">
                    <a:lumMod val="75000"/>
                  </a:schemeClr>
                </a:solidFill>
              </a:rPr>
              <a:t>Technological</a:t>
            </a:r>
            <a:r>
              <a:rPr lang="it-IT" dirty="0" smtClean="0">
                <a:solidFill>
                  <a:schemeClr val="accent1">
                    <a:lumMod val="75000"/>
                  </a:schemeClr>
                </a:solidFill>
              </a:rPr>
              <a:t> </a:t>
            </a:r>
            <a:r>
              <a:rPr lang="it-IT" dirty="0" err="1" smtClean="0">
                <a:solidFill>
                  <a:schemeClr val="accent1">
                    <a:lumMod val="75000"/>
                  </a:schemeClr>
                </a:solidFill>
              </a:rPr>
              <a:t>districts</a:t>
            </a:r>
            <a:r>
              <a:rPr lang="it-IT" dirty="0" smtClean="0">
                <a:solidFill>
                  <a:schemeClr val="accent1">
                    <a:lumMod val="75000"/>
                  </a:schemeClr>
                </a:solidFill>
              </a:rPr>
              <a:t> and high-tech </a:t>
            </a:r>
            <a:r>
              <a:rPr lang="it-IT" dirty="0" err="1" smtClean="0">
                <a:solidFill>
                  <a:schemeClr val="accent1">
                    <a:lumMod val="75000"/>
                  </a:schemeClr>
                </a:solidFill>
              </a:rPr>
              <a:t>activities</a:t>
            </a:r>
            <a:endParaRPr lang="it-IT" dirty="0">
              <a:solidFill>
                <a:schemeClr val="accent1">
                  <a:lumMod val="75000"/>
                </a:schemeClr>
              </a:solidFill>
            </a:endParaRPr>
          </a:p>
        </p:txBody>
      </p:sp>
      <p:pic>
        <p:nvPicPr>
          <p:cNvPr id="4"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2060848"/>
            <a:ext cx="3900669" cy="439194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48820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348880"/>
            <a:ext cx="8424936" cy="1362075"/>
          </a:xfrm>
        </p:spPr>
        <p:txBody>
          <a:bodyPr>
            <a:normAutofit fontScale="90000"/>
          </a:bodyPr>
          <a:lstStyle/>
          <a:p>
            <a:r>
              <a:rPr lang="it-IT" dirty="0" smtClean="0">
                <a:solidFill>
                  <a:schemeClr val="accent1">
                    <a:lumMod val="75000"/>
                  </a:schemeClr>
                </a:solidFill>
              </a:rPr>
              <a:t>2. </a:t>
            </a:r>
            <a:r>
              <a:rPr lang="it-IT" dirty="0">
                <a:solidFill>
                  <a:schemeClr val="accent1">
                    <a:lumMod val="75000"/>
                  </a:schemeClr>
                </a:solidFill>
              </a:rPr>
              <a:t>Local </a:t>
            </a:r>
            <a:r>
              <a:rPr lang="it-IT" dirty="0" smtClean="0">
                <a:solidFill>
                  <a:schemeClr val="accent1">
                    <a:lumMod val="75000"/>
                  </a:schemeClr>
                </a:solidFill>
              </a:rPr>
              <a:t>regulation and </a:t>
            </a:r>
            <a:r>
              <a:rPr lang="it-IT" dirty="0">
                <a:solidFill>
                  <a:schemeClr val="accent1">
                    <a:lumMod val="75000"/>
                  </a:schemeClr>
                </a:solidFill>
              </a:rPr>
              <a:t>collective goods</a:t>
            </a:r>
            <a:br>
              <a:rPr lang="it-IT" dirty="0">
                <a:solidFill>
                  <a:schemeClr val="accent1">
                    <a:lumMod val="75000"/>
                  </a:schemeClr>
                </a:solidFill>
              </a:rPr>
            </a:br>
            <a:r>
              <a:rPr lang="it-IT" dirty="0">
                <a:solidFill>
                  <a:schemeClr val="accent1">
                    <a:lumMod val="75000"/>
                  </a:schemeClr>
                </a:solidFill>
              </a:rPr>
              <a:t/>
            </a:r>
            <a:br>
              <a:rPr lang="it-IT" dirty="0">
                <a:solidFill>
                  <a:schemeClr val="accent1">
                    <a:lumMod val="75000"/>
                  </a:schemeClr>
                </a:solidFill>
              </a:rPr>
            </a:br>
            <a:endParaRPr lang="it-IT" dirty="0">
              <a:solidFill>
                <a:schemeClr val="accent1">
                  <a:lumMod val="75000"/>
                </a:schemeClr>
              </a:solidFill>
            </a:endParaRPr>
          </a:p>
        </p:txBody>
      </p:sp>
    </p:spTree>
    <p:extLst>
      <p:ext uri="{BB962C8B-B14F-4D97-AF65-F5344CB8AC3E}">
        <p14:creationId xmlns:p14="http://schemas.microsoft.com/office/powerpoint/2010/main" val="767244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836" y="2226468"/>
            <a:ext cx="8233514" cy="4226867"/>
          </a:xfrm>
        </p:spPr>
        <p:txBody>
          <a:bodyPr>
            <a:normAutofit fontScale="62500" lnSpcReduction="20000"/>
          </a:bodyPr>
          <a:lstStyle/>
          <a:p>
            <a:pPr marL="0" indent="0">
              <a:buNone/>
            </a:pPr>
            <a:endParaRPr lang="en-US" dirty="0"/>
          </a:p>
          <a:p>
            <a:pPr marL="0" indent="0">
              <a:buNone/>
            </a:pPr>
            <a:r>
              <a:rPr lang="en-US" dirty="0" smtClean="0"/>
              <a:t>A large strand of research showed that local systems based on most </a:t>
            </a:r>
            <a:r>
              <a:rPr lang="en-US" dirty="0"/>
              <a:t>innovative and competitive firms </a:t>
            </a:r>
            <a:r>
              <a:rPr lang="en-US" dirty="0" smtClean="0"/>
              <a:t>in manufacturing and HT activities that </a:t>
            </a:r>
            <a:r>
              <a:rPr lang="en-US" dirty="0"/>
              <a:t>are open to international competition rely on </a:t>
            </a:r>
            <a:r>
              <a:rPr lang="en-US" b="1" dirty="0"/>
              <a:t>non-market </a:t>
            </a:r>
            <a:r>
              <a:rPr lang="en-US" b="1" dirty="0" smtClean="0"/>
              <a:t>mechanisms </a:t>
            </a:r>
            <a:r>
              <a:rPr lang="en-US" dirty="0" smtClean="0"/>
              <a:t>of regulation.</a:t>
            </a:r>
          </a:p>
          <a:p>
            <a:pPr marL="0" indent="0">
              <a:buNone/>
            </a:pPr>
            <a:endParaRPr lang="en-US" dirty="0"/>
          </a:p>
          <a:p>
            <a:pPr marL="0" indent="0">
              <a:buNone/>
            </a:pPr>
            <a:r>
              <a:rPr lang="en-US" dirty="0" smtClean="0"/>
              <a:t>Their </a:t>
            </a:r>
            <a:r>
              <a:rPr lang="en-US" dirty="0"/>
              <a:t>competitiveness is </a:t>
            </a:r>
            <a:r>
              <a:rPr lang="en-US" dirty="0" smtClean="0"/>
              <a:t>based: </a:t>
            </a:r>
          </a:p>
          <a:p>
            <a:pPr marL="385763" indent="-385763">
              <a:buAutoNum type="alphaLcParenR"/>
            </a:pPr>
            <a:r>
              <a:rPr lang="en-US" dirty="0" smtClean="0"/>
              <a:t>on </a:t>
            </a:r>
            <a:r>
              <a:rPr lang="en-US" dirty="0"/>
              <a:t>cooperative structures based on </a:t>
            </a:r>
            <a:r>
              <a:rPr lang="en-US" b="1" u="sng" dirty="0"/>
              <a:t>informal social ties (individual social capital) </a:t>
            </a:r>
            <a:r>
              <a:rPr lang="en-US" dirty="0"/>
              <a:t>involving both entrepreneurs and entrepreneurs and their employees; </a:t>
            </a:r>
            <a:endParaRPr lang="en-US" dirty="0" smtClean="0"/>
          </a:p>
          <a:p>
            <a:pPr marL="385763" indent="-385763">
              <a:buAutoNum type="alphaLcParenR"/>
            </a:pPr>
            <a:endParaRPr lang="en-US" dirty="0" smtClean="0"/>
          </a:p>
          <a:p>
            <a:pPr marL="385763" indent="-385763">
              <a:buAutoNum type="alphaLcParenR"/>
            </a:pPr>
            <a:r>
              <a:rPr lang="en-US" dirty="0" smtClean="0"/>
              <a:t>on </a:t>
            </a:r>
            <a:r>
              <a:rPr lang="en-US" b="1" dirty="0"/>
              <a:t>more formal relationships </a:t>
            </a:r>
            <a:r>
              <a:rPr lang="en-US" dirty="0"/>
              <a:t>(collective social capital) between </a:t>
            </a:r>
            <a:r>
              <a:rPr lang="en-US" b="1" dirty="0"/>
              <a:t>collective </a:t>
            </a:r>
            <a:r>
              <a:rPr lang="en-US" b="1" dirty="0" err="1"/>
              <a:t>organisations</a:t>
            </a:r>
            <a:r>
              <a:rPr lang="en-US" b="1" dirty="0"/>
              <a:t>, local and regional governments </a:t>
            </a:r>
            <a:r>
              <a:rPr lang="en-US" dirty="0"/>
              <a:t>aimed at producing and allocating </a:t>
            </a:r>
            <a:r>
              <a:rPr lang="en-US" b="1" u="sng" dirty="0"/>
              <a:t>local collective competition </a:t>
            </a:r>
            <a:r>
              <a:rPr lang="en-US" b="1" u="sng" dirty="0" smtClean="0"/>
              <a:t>goods</a:t>
            </a:r>
            <a:r>
              <a:rPr lang="en-US" dirty="0" smtClean="0"/>
              <a:t>.</a:t>
            </a:r>
          </a:p>
          <a:p>
            <a:pPr marL="0" indent="0">
              <a:buNone/>
            </a:pPr>
            <a:endParaRPr lang="en-US" dirty="0"/>
          </a:p>
          <a:p>
            <a:pPr marL="0" indent="0">
              <a:buNone/>
            </a:pPr>
            <a:endParaRPr lang="en-GB" dirty="0"/>
          </a:p>
          <a:p>
            <a:pPr marL="0" indent="0">
              <a:buNone/>
            </a:pPr>
            <a:endParaRPr lang="it-IT" dirty="0"/>
          </a:p>
        </p:txBody>
      </p:sp>
      <p:sp>
        <p:nvSpPr>
          <p:cNvPr id="5" name="Title 1"/>
          <p:cNvSpPr>
            <a:spLocks noGrp="1"/>
          </p:cNvSpPr>
          <p:nvPr>
            <p:ph type="title"/>
          </p:nvPr>
        </p:nvSpPr>
        <p:spPr>
          <a:xfrm>
            <a:off x="628650" y="1131094"/>
            <a:ext cx="7886700" cy="994172"/>
          </a:xfrm>
        </p:spPr>
        <p:txBody>
          <a:bodyPr>
            <a:noAutofit/>
          </a:bodyPr>
          <a:lstStyle/>
          <a:p>
            <a:pPr algn="r"/>
            <a:r>
              <a:rPr lang="it-IT" sz="3000" b="1" dirty="0" smtClean="0">
                <a:solidFill>
                  <a:schemeClr val="accent1">
                    <a:lumMod val="75000"/>
                  </a:schemeClr>
                </a:solidFill>
              </a:rPr>
              <a:t>Why Italian firms cluster? </a:t>
            </a:r>
            <a:endParaRPr lang="it-IT" sz="3000" b="1" dirty="0">
              <a:solidFill>
                <a:schemeClr val="accent1">
                  <a:lumMod val="75000"/>
                </a:schemeClr>
              </a:solidFill>
            </a:endParaRPr>
          </a:p>
        </p:txBody>
      </p:sp>
    </p:spTree>
    <p:extLst>
      <p:ext uri="{BB962C8B-B14F-4D97-AF65-F5344CB8AC3E}">
        <p14:creationId xmlns:p14="http://schemas.microsoft.com/office/powerpoint/2010/main" val="3509770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836" y="2226468"/>
            <a:ext cx="8233514" cy="4226867"/>
          </a:xfrm>
        </p:spPr>
        <p:txBody>
          <a:bodyPr>
            <a:normAutofit lnSpcReduction="10000"/>
          </a:bodyPr>
          <a:lstStyle/>
          <a:p>
            <a:pPr marL="0" indent="0">
              <a:buNone/>
            </a:pPr>
            <a:endParaRPr lang="en-US" dirty="0"/>
          </a:p>
          <a:p>
            <a:pPr marL="0" indent="0" algn="just">
              <a:buNone/>
            </a:pPr>
            <a:r>
              <a:rPr lang="en-US" sz="2600" dirty="0" smtClean="0"/>
              <a:t>For this reasons the study of local regulation and governance gives an important contribution to the understanding of territorial disparities and territorial concentration of economic activities.</a:t>
            </a:r>
          </a:p>
          <a:p>
            <a:pPr marL="0" indent="0" algn="just">
              <a:buNone/>
            </a:pPr>
            <a:endParaRPr lang="en-US" sz="2600" dirty="0"/>
          </a:p>
          <a:p>
            <a:pPr marL="0" indent="0" algn="just">
              <a:buNone/>
            </a:pPr>
            <a:r>
              <a:rPr lang="en-US" sz="2600" dirty="0" smtClean="0"/>
              <a:t>Collective public and private actors play an important role in this model (trade unions, employers associations, local governments and other </a:t>
            </a:r>
            <a:r>
              <a:rPr lang="en-US" sz="2600" dirty="0" err="1" smtClean="0"/>
              <a:t>organisations</a:t>
            </a:r>
            <a:r>
              <a:rPr lang="en-US" sz="2600" dirty="0" smtClean="0"/>
              <a:t>), especially in two different kinds of mechanisms </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GB" dirty="0"/>
          </a:p>
          <a:p>
            <a:pPr marL="0" indent="0">
              <a:buNone/>
            </a:pPr>
            <a:endParaRPr lang="it-IT" dirty="0"/>
          </a:p>
        </p:txBody>
      </p:sp>
      <p:sp>
        <p:nvSpPr>
          <p:cNvPr id="5" name="Title 1"/>
          <p:cNvSpPr>
            <a:spLocks noGrp="1"/>
          </p:cNvSpPr>
          <p:nvPr>
            <p:ph type="title"/>
          </p:nvPr>
        </p:nvSpPr>
        <p:spPr>
          <a:xfrm>
            <a:off x="628650" y="1131094"/>
            <a:ext cx="7886700" cy="994172"/>
          </a:xfrm>
        </p:spPr>
        <p:txBody>
          <a:bodyPr>
            <a:noAutofit/>
          </a:bodyPr>
          <a:lstStyle/>
          <a:p>
            <a:pPr algn="r"/>
            <a:r>
              <a:rPr lang="it-IT" sz="3000" b="1" dirty="0">
                <a:solidFill>
                  <a:schemeClr val="accent1">
                    <a:lumMod val="75000"/>
                  </a:schemeClr>
                </a:solidFill>
              </a:rPr>
              <a:t>The Italian model of regionalised capitalism</a:t>
            </a:r>
          </a:p>
        </p:txBody>
      </p:sp>
    </p:spTree>
    <p:extLst>
      <p:ext uri="{BB962C8B-B14F-4D97-AF65-F5344CB8AC3E}">
        <p14:creationId xmlns:p14="http://schemas.microsoft.com/office/powerpoint/2010/main" val="27591260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846138"/>
            <a:ext cx="8229600" cy="1143000"/>
          </a:xfrm>
        </p:spPr>
        <p:txBody>
          <a:bodyPr>
            <a:normAutofit fontScale="90000"/>
          </a:bodyPr>
          <a:lstStyle/>
          <a:p>
            <a:pPr algn="r"/>
            <a:r>
              <a:rPr lang="it-IT" dirty="0" smtClean="0">
                <a:solidFill>
                  <a:schemeClr val="accent1">
                    <a:lumMod val="75000"/>
                  </a:schemeClr>
                </a:solidFill>
              </a:rPr>
              <a:t>Local agreements and collective goods:</a:t>
            </a:r>
            <a:endParaRPr lang="it-IT" dirty="0">
              <a:solidFill>
                <a:schemeClr val="accent1">
                  <a:lumMod val="75000"/>
                </a:schemeClr>
              </a:solidFill>
            </a:endParaRPr>
          </a:p>
        </p:txBody>
      </p:sp>
      <p:sp>
        <p:nvSpPr>
          <p:cNvPr id="3" name="Segnaposto contenuto 2"/>
          <p:cNvSpPr>
            <a:spLocks noGrp="1"/>
          </p:cNvSpPr>
          <p:nvPr>
            <p:ph idx="1"/>
          </p:nvPr>
        </p:nvSpPr>
        <p:spPr>
          <a:xfrm>
            <a:off x="251520" y="2060848"/>
            <a:ext cx="8784975" cy="4176463"/>
          </a:xfrm>
        </p:spPr>
        <p:txBody>
          <a:bodyPr>
            <a:noAutofit/>
          </a:bodyPr>
          <a:lstStyle/>
          <a:p>
            <a:pPr marL="0" indent="0">
              <a:buNone/>
            </a:pPr>
            <a:r>
              <a:rPr lang="it-IT" sz="2600" dirty="0" smtClean="0"/>
              <a:t>1</a:t>
            </a:r>
            <a:r>
              <a:rPr lang="it-IT" sz="2300" dirty="0" smtClean="0"/>
              <a:t>. Policy-tools </a:t>
            </a:r>
            <a:r>
              <a:rPr lang="it-IT" sz="2300" dirty="0"/>
              <a:t>created by the national government to promote local </a:t>
            </a:r>
            <a:r>
              <a:rPr lang="it-IT" sz="2300" dirty="0" smtClean="0"/>
              <a:t>development</a:t>
            </a:r>
            <a:r>
              <a:rPr lang="it-IT" sz="2300" dirty="0"/>
              <a:t> </a:t>
            </a:r>
            <a:r>
              <a:rPr lang="it-IT" sz="1800" dirty="0" smtClean="0"/>
              <a:t>(</a:t>
            </a:r>
            <a:r>
              <a:rPr lang="it-IT" sz="1800" i="1" dirty="0" smtClean="0"/>
              <a:t>Territorial Pacts; Area  contracts; Integrated projects; Development programs; etc.) – </a:t>
            </a:r>
            <a:r>
              <a:rPr lang="it-IT" sz="1800" dirty="0" smtClean="0"/>
              <a:t>Multilevel governance, the national level of regulation sets rule and a general framework leaving a large room of manouvre for local actors</a:t>
            </a:r>
            <a:endParaRPr lang="it-IT" sz="1800" dirty="0"/>
          </a:p>
          <a:p>
            <a:pPr marL="0" indent="0">
              <a:buNone/>
            </a:pPr>
            <a:endParaRPr lang="en-US" sz="2300" dirty="0" smtClean="0"/>
          </a:p>
          <a:p>
            <a:pPr marL="0" indent="0">
              <a:buNone/>
            </a:pPr>
            <a:r>
              <a:rPr lang="it-IT" sz="2300" dirty="0" smtClean="0"/>
              <a:t>2. Neo-volontaristic local negotiation between local stakeholders and local government and regional collective bargaining</a:t>
            </a:r>
          </a:p>
          <a:p>
            <a:pPr marL="0" indent="0">
              <a:buNone/>
            </a:pPr>
            <a:endParaRPr lang="en-US" sz="2300" dirty="0"/>
          </a:p>
          <a:p>
            <a:pPr marL="0" indent="0">
              <a:buNone/>
            </a:pPr>
            <a:r>
              <a:rPr lang="en-US" sz="2300" dirty="0" smtClean="0"/>
              <a:t>What have happened to these practices during the crisis?</a:t>
            </a:r>
            <a:endParaRPr lang="it-IT" sz="2300" dirty="0" smtClean="0"/>
          </a:p>
          <a:p>
            <a:pPr marL="0" indent="0">
              <a:buNone/>
            </a:pPr>
            <a:endParaRPr lang="it-IT" sz="2300" i="1" dirty="0"/>
          </a:p>
          <a:p>
            <a:pPr marL="0" indent="0">
              <a:buNone/>
            </a:pPr>
            <a:endParaRPr lang="it-IT" sz="2300" dirty="0"/>
          </a:p>
        </p:txBody>
      </p:sp>
    </p:spTree>
    <p:extLst>
      <p:ext uri="{BB962C8B-B14F-4D97-AF65-F5344CB8AC3E}">
        <p14:creationId xmlns:p14="http://schemas.microsoft.com/office/powerpoint/2010/main" val="40207195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348880"/>
            <a:ext cx="8424936" cy="1362075"/>
          </a:xfrm>
          <a:scene3d>
            <a:camera prst="orthographicFront"/>
            <a:lightRig rig="threePt" dir="t"/>
          </a:scene3d>
          <a:sp3d>
            <a:bevelB prst="angle"/>
          </a:sp3d>
        </p:spPr>
        <p:txBody>
          <a:bodyPr>
            <a:normAutofit fontScale="90000"/>
          </a:bodyPr>
          <a:lstStyle/>
          <a:p>
            <a:r>
              <a:rPr lang="it-IT" dirty="0" smtClean="0">
                <a:solidFill>
                  <a:schemeClr val="accent1">
                    <a:lumMod val="75000"/>
                  </a:schemeClr>
                </a:solidFill>
              </a:rPr>
              <a:t>3. </a:t>
            </a:r>
            <a:r>
              <a:rPr lang="it-IT" dirty="0">
                <a:solidFill>
                  <a:schemeClr val="accent1">
                    <a:lumMod val="75000"/>
                  </a:schemeClr>
                </a:solidFill>
              </a:rPr>
              <a:t>Local negotiations </a:t>
            </a:r>
            <a:r>
              <a:rPr lang="it-IT" dirty="0" smtClean="0">
                <a:solidFill>
                  <a:schemeClr val="accent1">
                    <a:lumMod val="75000"/>
                  </a:schemeClr>
                </a:solidFill>
              </a:rPr>
              <a:t>during the crisis</a:t>
            </a:r>
            <a:r>
              <a:rPr lang="it-IT" dirty="0">
                <a:solidFill>
                  <a:schemeClr val="accent1">
                    <a:lumMod val="75000"/>
                  </a:schemeClr>
                </a:solidFill>
              </a:rPr>
              <a:t/>
            </a:r>
            <a:br>
              <a:rPr lang="it-IT" dirty="0">
                <a:solidFill>
                  <a:schemeClr val="accent1">
                    <a:lumMod val="75000"/>
                  </a:schemeClr>
                </a:solidFill>
              </a:rPr>
            </a:br>
            <a:r>
              <a:rPr lang="it-IT" dirty="0">
                <a:solidFill>
                  <a:schemeClr val="accent1">
                    <a:lumMod val="75000"/>
                  </a:schemeClr>
                </a:solidFill>
              </a:rPr>
              <a:t/>
            </a:r>
            <a:br>
              <a:rPr lang="it-IT" dirty="0">
                <a:solidFill>
                  <a:schemeClr val="accent1">
                    <a:lumMod val="75000"/>
                  </a:schemeClr>
                </a:solidFill>
              </a:rPr>
            </a:br>
            <a:endParaRPr lang="it-IT" dirty="0">
              <a:solidFill>
                <a:schemeClr val="accent1">
                  <a:lumMod val="75000"/>
                </a:schemeClr>
              </a:solidFill>
            </a:endParaRPr>
          </a:p>
        </p:txBody>
      </p:sp>
    </p:spTree>
    <p:extLst>
      <p:ext uri="{BB962C8B-B14F-4D97-AF65-F5344CB8AC3E}">
        <p14:creationId xmlns:p14="http://schemas.microsoft.com/office/powerpoint/2010/main" val="16273209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2401" y="692696"/>
            <a:ext cx="8229600" cy="1143000"/>
          </a:xfrm>
        </p:spPr>
        <p:txBody>
          <a:bodyPr/>
          <a:lstStyle/>
          <a:p>
            <a:pPr algn="r"/>
            <a:r>
              <a:rPr lang="it-IT" dirty="0" smtClean="0">
                <a:solidFill>
                  <a:schemeClr val="accent1">
                    <a:lumMod val="75000"/>
                  </a:schemeClr>
                </a:solidFill>
              </a:rPr>
              <a:t>The database of </a:t>
            </a:r>
            <a:r>
              <a:rPr lang="it-IT" dirty="0" err="1" smtClean="0">
                <a:solidFill>
                  <a:schemeClr val="accent1">
                    <a:lumMod val="75000"/>
                  </a:schemeClr>
                </a:solidFill>
              </a:rPr>
              <a:t>agreements</a:t>
            </a:r>
            <a:endParaRPr lang="it-IT" dirty="0">
              <a:solidFill>
                <a:schemeClr val="accent1">
                  <a:lumMod val="75000"/>
                </a:schemeClr>
              </a:solidFill>
            </a:endParaRPr>
          </a:p>
        </p:txBody>
      </p:sp>
      <p:sp>
        <p:nvSpPr>
          <p:cNvPr id="3" name="Segnaposto contenuto 2"/>
          <p:cNvSpPr>
            <a:spLocks noGrp="1"/>
          </p:cNvSpPr>
          <p:nvPr>
            <p:ph idx="1"/>
          </p:nvPr>
        </p:nvSpPr>
        <p:spPr>
          <a:xfrm>
            <a:off x="375249" y="1989467"/>
            <a:ext cx="8140101" cy="3500505"/>
          </a:xfrm>
        </p:spPr>
        <p:txBody>
          <a:bodyPr>
            <a:normAutofit fontScale="55000" lnSpcReduction="20000"/>
          </a:bodyPr>
          <a:lstStyle/>
          <a:p>
            <a:pPr marL="0" indent="0">
              <a:buNone/>
            </a:pPr>
            <a:r>
              <a:rPr lang="it-IT" dirty="0" smtClean="0"/>
              <a:t>Joint research team from four Universities (Florence, Milan, </a:t>
            </a:r>
            <a:r>
              <a:rPr lang="en-US" dirty="0" smtClean="0"/>
              <a:t>Terumo and Cosenza).</a:t>
            </a:r>
            <a:endParaRPr lang="it-IT" sz="1650" dirty="0"/>
          </a:p>
          <a:p>
            <a:pPr marL="0" indent="0">
              <a:buNone/>
            </a:pPr>
            <a:endParaRPr lang="it-IT" dirty="0" smtClean="0"/>
          </a:p>
          <a:p>
            <a:pPr marL="0" indent="0">
              <a:buNone/>
            </a:pPr>
            <a:r>
              <a:rPr lang="it-IT" dirty="0" smtClean="0"/>
              <a:t>We focused on agreements in which unions and employers associations played an important role. We have identified local/regional agreements with an analysis of various </a:t>
            </a:r>
            <a:r>
              <a:rPr lang="it-IT" dirty="0"/>
              <a:t>database </a:t>
            </a:r>
            <a:r>
              <a:rPr lang="it-IT" dirty="0" smtClean="0"/>
              <a:t>(CNEL, Diario del Lavoro, Banca dati CISL, etc.) and interviews with unions’ and employers’ representatives</a:t>
            </a:r>
          </a:p>
          <a:p>
            <a:pPr marL="0" indent="0">
              <a:buNone/>
            </a:pPr>
            <a:endParaRPr lang="it-IT" dirty="0"/>
          </a:p>
          <a:p>
            <a:pPr marL="0" indent="0">
              <a:buNone/>
            </a:pPr>
            <a:r>
              <a:rPr lang="it-IT" dirty="0" smtClean="0"/>
              <a:t>Up to now we have selected 53 local and regional agreements in different sectors for the period 2010-2014 (negotiation during the crisis)</a:t>
            </a:r>
          </a:p>
          <a:p>
            <a:pPr marL="0" indent="0">
              <a:buNone/>
            </a:pPr>
            <a:endParaRPr lang="it-IT" dirty="0" smtClean="0"/>
          </a:p>
          <a:p>
            <a:pPr marL="0" indent="0">
              <a:buNone/>
            </a:pPr>
            <a:r>
              <a:rPr lang="it-IT" dirty="0" smtClean="0"/>
              <a:t>The database </a:t>
            </a:r>
            <a:r>
              <a:rPr lang="it-IT" dirty="0" err="1" smtClean="0"/>
              <a:t>will</a:t>
            </a:r>
            <a:r>
              <a:rPr lang="it-IT" dirty="0" smtClean="0"/>
              <a:t> </a:t>
            </a:r>
            <a:r>
              <a:rPr lang="it-IT" dirty="0" err="1" smtClean="0"/>
              <a:t>have</a:t>
            </a:r>
            <a:r>
              <a:rPr lang="it-IT" dirty="0" smtClean="0"/>
              <a:t> a </a:t>
            </a:r>
            <a:r>
              <a:rPr lang="it-IT" dirty="0" err="1" smtClean="0"/>
              <a:t>further</a:t>
            </a:r>
            <a:r>
              <a:rPr lang="it-IT" dirty="0" smtClean="0"/>
              <a:t> </a:t>
            </a:r>
            <a:r>
              <a:rPr lang="it-IT" dirty="0" err="1" smtClean="0"/>
              <a:t>implementation</a:t>
            </a:r>
            <a:r>
              <a:rPr lang="it-IT" dirty="0" smtClean="0"/>
              <a:t> in the </a:t>
            </a:r>
            <a:r>
              <a:rPr lang="it-IT" dirty="0" err="1" smtClean="0"/>
              <a:t>second</a:t>
            </a:r>
            <a:r>
              <a:rPr lang="it-IT" dirty="0" smtClean="0"/>
              <a:t> part of the </a:t>
            </a:r>
            <a:r>
              <a:rPr lang="it-IT" dirty="0" err="1" smtClean="0"/>
              <a:t>research</a:t>
            </a:r>
            <a:endParaRPr lang="it-IT" dirty="0"/>
          </a:p>
          <a:p>
            <a:pPr marL="0" indent="0">
              <a:buNone/>
            </a:pPr>
            <a:endParaRPr lang="it-IT" dirty="0"/>
          </a:p>
          <a:p>
            <a:pPr marL="0" indent="0">
              <a:buNone/>
            </a:pPr>
            <a:endParaRPr lang="it-IT" dirty="0" smtClean="0"/>
          </a:p>
        </p:txBody>
      </p:sp>
    </p:spTree>
    <p:extLst>
      <p:ext uri="{BB962C8B-B14F-4D97-AF65-F5344CB8AC3E}">
        <p14:creationId xmlns:p14="http://schemas.microsoft.com/office/powerpoint/2010/main" val="2465907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692696"/>
            <a:ext cx="8229600" cy="1143000"/>
          </a:xfrm>
        </p:spPr>
        <p:txBody>
          <a:bodyPr/>
          <a:lstStyle/>
          <a:p>
            <a:r>
              <a:rPr lang="it-IT" dirty="0" smtClean="0">
                <a:solidFill>
                  <a:schemeClr val="accent1">
                    <a:lumMod val="75000"/>
                  </a:schemeClr>
                </a:solidFill>
                <a:latin typeface="Arial" panose="020B0604020202020204" pitchFamily="34" charset="0"/>
                <a:cs typeface="Arial" panose="020B0604020202020204" pitchFamily="34" charset="0"/>
              </a:rPr>
              <a:t>Schema of the </a:t>
            </a:r>
            <a:r>
              <a:rPr lang="it-IT" dirty="0" err="1" smtClean="0">
                <a:solidFill>
                  <a:schemeClr val="accent1">
                    <a:lumMod val="75000"/>
                  </a:schemeClr>
                </a:solidFill>
                <a:latin typeface="Arial" panose="020B0604020202020204" pitchFamily="34" charset="0"/>
                <a:cs typeface="Arial" panose="020B0604020202020204" pitchFamily="34" charset="0"/>
              </a:rPr>
              <a:t>presentation</a:t>
            </a:r>
            <a:endParaRPr lang="it-IT" dirty="0">
              <a:solidFill>
                <a:schemeClr val="accent1">
                  <a:lumMod val="75000"/>
                </a:schemeClr>
              </a:solidFill>
              <a:latin typeface="Arial" panose="020B0604020202020204" pitchFamily="34" charset="0"/>
              <a:cs typeface="Arial" panose="020B0604020202020204" pitchFamily="34" charset="0"/>
            </a:endParaRPr>
          </a:p>
        </p:txBody>
      </p:sp>
      <p:sp>
        <p:nvSpPr>
          <p:cNvPr id="3" name="Segnaposto contenuto 2"/>
          <p:cNvSpPr>
            <a:spLocks noGrp="1"/>
          </p:cNvSpPr>
          <p:nvPr>
            <p:ph idx="1"/>
          </p:nvPr>
        </p:nvSpPr>
        <p:spPr>
          <a:xfrm>
            <a:off x="179512" y="1995679"/>
            <a:ext cx="8335838" cy="3494294"/>
          </a:xfrm>
        </p:spPr>
        <p:txBody>
          <a:bodyPr>
            <a:normAutofit fontScale="92500" lnSpcReduction="10000"/>
          </a:bodyPr>
          <a:lstStyle/>
          <a:p>
            <a:pPr marL="385763" indent="-385763">
              <a:spcBef>
                <a:spcPts val="1800"/>
              </a:spcBef>
              <a:buAutoNum type="arabicPeriod"/>
            </a:pPr>
            <a:r>
              <a:rPr lang="it-IT" dirty="0" smtClean="0"/>
              <a:t>The </a:t>
            </a:r>
            <a:r>
              <a:rPr lang="it-IT" dirty="0" err="1" smtClean="0"/>
              <a:t>Italian</a:t>
            </a:r>
            <a:r>
              <a:rPr lang="it-IT" dirty="0" smtClean="0"/>
              <a:t> model of </a:t>
            </a:r>
            <a:r>
              <a:rPr lang="it-IT" dirty="0" err="1" smtClean="0"/>
              <a:t>capitalism</a:t>
            </a:r>
            <a:r>
              <a:rPr lang="it-IT" dirty="0" smtClean="0"/>
              <a:t> and the </a:t>
            </a:r>
            <a:r>
              <a:rPr lang="it-IT" dirty="0" err="1" smtClean="0"/>
              <a:t>role</a:t>
            </a:r>
            <a:r>
              <a:rPr lang="it-IT" dirty="0" smtClean="0"/>
              <a:t> of </a:t>
            </a:r>
            <a:r>
              <a:rPr lang="it-IT" dirty="0" err="1" smtClean="0"/>
              <a:t>subnational</a:t>
            </a:r>
            <a:r>
              <a:rPr lang="it-IT" dirty="0" smtClean="0"/>
              <a:t> </a:t>
            </a:r>
            <a:r>
              <a:rPr lang="it-IT" dirty="0" err="1" smtClean="0"/>
              <a:t>differences</a:t>
            </a:r>
            <a:endParaRPr lang="it-IT" dirty="0" smtClean="0"/>
          </a:p>
          <a:p>
            <a:pPr marL="385763" indent="-385763">
              <a:spcBef>
                <a:spcPts val="1800"/>
              </a:spcBef>
              <a:buAutoNum type="arabicPeriod"/>
            </a:pPr>
            <a:r>
              <a:rPr lang="it-IT" dirty="0" smtClean="0"/>
              <a:t>Local regulation and collective goods</a:t>
            </a:r>
          </a:p>
          <a:p>
            <a:pPr marL="385763" indent="-385763">
              <a:spcBef>
                <a:spcPts val="1800"/>
              </a:spcBef>
              <a:buAutoNum type="arabicPeriod"/>
            </a:pPr>
            <a:r>
              <a:rPr lang="it-IT" dirty="0" smtClean="0"/>
              <a:t>Local agreements on welfare and competitiveness under the crisis</a:t>
            </a:r>
            <a:endParaRPr lang="it-IT" dirty="0"/>
          </a:p>
          <a:p>
            <a:pPr marL="385763" indent="-385763">
              <a:spcBef>
                <a:spcPts val="1800"/>
              </a:spcBef>
              <a:buAutoNum type="arabicPeriod"/>
            </a:pPr>
            <a:r>
              <a:rPr lang="en-US" dirty="0" smtClean="0"/>
              <a:t>Conclusions</a:t>
            </a:r>
            <a:endParaRPr lang="it-IT" dirty="0" smtClean="0"/>
          </a:p>
          <a:p>
            <a:pPr marL="0" indent="0">
              <a:buNone/>
            </a:pPr>
            <a:endParaRPr lang="it-IT" dirty="0" smtClean="0"/>
          </a:p>
          <a:p>
            <a:pPr marL="342900" lvl="1" indent="0">
              <a:buNone/>
            </a:pPr>
            <a:endParaRPr lang="it-IT" i="1" dirty="0" smtClean="0"/>
          </a:p>
        </p:txBody>
      </p:sp>
    </p:spTree>
    <p:extLst>
      <p:ext uri="{BB962C8B-B14F-4D97-AF65-F5344CB8AC3E}">
        <p14:creationId xmlns:p14="http://schemas.microsoft.com/office/powerpoint/2010/main" val="37417708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64704"/>
            <a:ext cx="8229600" cy="1143000"/>
          </a:xfrm>
          <a:scene3d>
            <a:camera prst="orthographicFront"/>
            <a:lightRig rig="threePt" dir="t"/>
          </a:scene3d>
          <a:sp3d prstMaterial="dkEdge">
            <a:bevelT prst="angle"/>
          </a:sp3d>
        </p:spPr>
        <p:txBody>
          <a:bodyPr/>
          <a:lstStyle/>
          <a:p>
            <a:pPr algn="r"/>
            <a:r>
              <a:rPr lang="it-IT" dirty="0" err="1" smtClean="0">
                <a:solidFill>
                  <a:schemeClr val="accent1">
                    <a:lumMod val="75000"/>
                  </a:schemeClr>
                </a:solidFill>
              </a:rPr>
              <a:t>Agreements</a:t>
            </a:r>
            <a:r>
              <a:rPr lang="it-IT" dirty="0" smtClean="0">
                <a:solidFill>
                  <a:schemeClr val="accent1">
                    <a:lumMod val="75000"/>
                  </a:schemeClr>
                </a:solidFill>
              </a:rPr>
              <a:t> per </a:t>
            </a:r>
            <a:r>
              <a:rPr lang="it-IT" dirty="0" err="1" smtClean="0">
                <a:solidFill>
                  <a:schemeClr val="accent1">
                    <a:lumMod val="75000"/>
                  </a:schemeClr>
                </a:solidFill>
              </a:rPr>
              <a:t>sector</a:t>
            </a:r>
            <a:endParaRPr lang="it-IT" dirty="0">
              <a:solidFill>
                <a:schemeClr val="accent1">
                  <a:lumMod val="75000"/>
                </a:schemeClr>
              </a:solidFill>
            </a:endParaRPr>
          </a:p>
        </p:txBody>
      </p:sp>
      <p:graphicFrame>
        <p:nvGraphicFramePr>
          <p:cNvPr id="3" name="Grafico 2"/>
          <p:cNvGraphicFramePr>
            <a:graphicFrameLocks noGrp="1"/>
          </p:cNvGraphicFramePr>
          <p:nvPr>
            <p:extLst>
              <p:ext uri="{D42A27DB-BD31-4B8C-83A1-F6EECF244321}">
                <p14:modId xmlns:p14="http://schemas.microsoft.com/office/powerpoint/2010/main" val="4186858374"/>
              </p:ext>
            </p:extLst>
          </p:nvPr>
        </p:nvGraphicFramePr>
        <p:xfrm>
          <a:off x="191766" y="1907704"/>
          <a:ext cx="8196658" cy="46624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69858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48059" y="917590"/>
            <a:ext cx="7886700" cy="994172"/>
          </a:xfrm>
        </p:spPr>
        <p:txBody>
          <a:bodyPr/>
          <a:lstStyle/>
          <a:p>
            <a:pPr algn="r"/>
            <a:r>
              <a:rPr lang="it-IT" dirty="0" err="1" smtClean="0">
                <a:solidFill>
                  <a:schemeClr val="accent1">
                    <a:lumMod val="75000"/>
                  </a:schemeClr>
                </a:solidFill>
              </a:rPr>
              <a:t>Agreements</a:t>
            </a:r>
            <a:r>
              <a:rPr lang="it-IT" dirty="0" smtClean="0">
                <a:solidFill>
                  <a:schemeClr val="accent1">
                    <a:lumMod val="75000"/>
                  </a:schemeClr>
                </a:solidFill>
              </a:rPr>
              <a:t> per </a:t>
            </a:r>
            <a:r>
              <a:rPr lang="it-IT" dirty="0" err="1" smtClean="0">
                <a:solidFill>
                  <a:schemeClr val="accent1">
                    <a:lumMod val="75000"/>
                  </a:schemeClr>
                </a:solidFill>
              </a:rPr>
              <a:t>topic</a:t>
            </a:r>
            <a:endParaRPr lang="it-IT" dirty="0">
              <a:solidFill>
                <a:schemeClr val="accent1">
                  <a:lumMod val="75000"/>
                </a:schemeClr>
              </a:solidFill>
            </a:endParaRPr>
          </a:p>
        </p:txBody>
      </p:sp>
      <p:graphicFrame>
        <p:nvGraphicFramePr>
          <p:cNvPr id="4" name="Grafico 3"/>
          <p:cNvGraphicFramePr>
            <a:graphicFrameLocks noGrp="1"/>
          </p:cNvGraphicFramePr>
          <p:nvPr>
            <p:extLst>
              <p:ext uri="{D42A27DB-BD31-4B8C-83A1-F6EECF244321}">
                <p14:modId xmlns:p14="http://schemas.microsoft.com/office/powerpoint/2010/main" val="1266167286"/>
              </p:ext>
            </p:extLst>
          </p:nvPr>
        </p:nvGraphicFramePr>
        <p:xfrm>
          <a:off x="346500" y="2091690"/>
          <a:ext cx="6385740" cy="4289638"/>
        </p:xfrm>
        <a:graphic>
          <a:graphicData uri="http://schemas.openxmlformats.org/drawingml/2006/chart">
            <c:chart xmlns:c="http://schemas.openxmlformats.org/drawingml/2006/chart" xmlns:r="http://schemas.openxmlformats.org/officeDocument/2006/relationships" r:id="rId3"/>
          </a:graphicData>
        </a:graphic>
      </p:graphicFrame>
      <p:sp>
        <p:nvSpPr>
          <p:cNvPr id="5" name="CasellaDiTesto 4"/>
          <p:cNvSpPr txBox="1"/>
          <p:nvPr/>
        </p:nvSpPr>
        <p:spPr>
          <a:xfrm>
            <a:off x="7049996" y="2262565"/>
            <a:ext cx="2094004" cy="3531736"/>
          </a:xfrm>
          <a:prstGeom prst="rect">
            <a:avLst/>
          </a:prstGeom>
          <a:noFill/>
        </p:spPr>
        <p:txBody>
          <a:bodyPr wrap="square" rtlCol="0">
            <a:spAutoFit/>
          </a:bodyPr>
          <a:lstStyle/>
          <a:p>
            <a:pPr marL="214313" indent="-214313">
              <a:buFont typeface="Arial" panose="020B0604020202020204" pitchFamily="34" charset="0"/>
              <a:buChar char="•"/>
            </a:pPr>
            <a:r>
              <a:rPr lang="it-IT" sz="1500" dirty="0"/>
              <a:t>The </a:t>
            </a:r>
            <a:r>
              <a:rPr lang="it-IT" sz="1500" dirty="0" err="1"/>
              <a:t>left</a:t>
            </a:r>
            <a:r>
              <a:rPr lang="it-IT" sz="1500" dirty="0"/>
              <a:t> part of the figure shows the </a:t>
            </a:r>
            <a:r>
              <a:rPr lang="it-IT" sz="1500" dirty="0" err="1"/>
              <a:t>importance</a:t>
            </a:r>
            <a:r>
              <a:rPr lang="it-IT" sz="1500" dirty="0"/>
              <a:t> of </a:t>
            </a:r>
            <a:r>
              <a:rPr lang="it-IT" sz="1500" dirty="0" err="1"/>
              <a:t>topics</a:t>
            </a:r>
            <a:r>
              <a:rPr lang="it-IT" sz="1500" dirty="0"/>
              <a:t> </a:t>
            </a:r>
            <a:r>
              <a:rPr lang="it-IT" sz="1500" dirty="0" err="1"/>
              <a:t>that</a:t>
            </a:r>
            <a:r>
              <a:rPr lang="it-IT" sz="1500" dirty="0"/>
              <a:t> deal </a:t>
            </a:r>
            <a:r>
              <a:rPr lang="it-IT" sz="1500" dirty="0" err="1"/>
              <a:t>directly</a:t>
            </a:r>
            <a:r>
              <a:rPr lang="it-IT" sz="1500" dirty="0"/>
              <a:t> with company </a:t>
            </a:r>
            <a:r>
              <a:rPr lang="it-IT" sz="1500" dirty="0" err="1"/>
              <a:t>level</a:t>
            </a:r>
            <a:r>
              <a:rPr lang="it-IT" sz="1500" dirty="0"/>
              <a:t> </a:t>
            </a:r>
            <a:r>
              <a:rPr lang="it-IT" sz="1500" dirty="0" err="1"/>
              <a:t>related</a:t>
            </a:r>
            <a:r>
              <a:rPr lang="it-IT" sz="1500" dirty="0"/>
              <a:t> to </a:t>
            </a:r>
            <a:r>
              <a:rPr lang="it-IT" sz="1500" dirty="0" err="1"/>
              <a:t>firm’s</a:t>
            </a:r>
            <a:r>
              <a:rPr lang="it-IT" sz="1500" dirty="0"/>
              <a:t> </a:t>
            </a:r>
            <a:r>
              <a:rPr lang="it-IT" sz="1500" dirty="0" err="1"/>
              <a:t>competitiveness</a:t>
            </a:r>
            <a:endParaRPr lang="it-IT" sz="1500" dirty="0"/>
          </a:p>
          <a:p>
            <a:pPr marL="214313" indent="-214313">
              <a:buFont typeface="Arial" panose="020B0604020202020204" pitchFamily="34" charset="0"/>
              <a:buChar char="•"/>
            </a:pPr>
            <a:endParaRPr lang="it-IT" sz="1500" dirty="0"/>
          </a:p>
          <a:p>
            <a:pPr marL="214313" indent="-214313">
              <a:buFont typeface="Arial" panose="020B0604020202020204" pitchFamily="34" charset="0"/>
              <a:buChar char="•"/>
            </a:pPr>
            <a:r>
              <a:rPr lang="it-IT" sz="1500" dirty="0"/>
              <a:t>The right part of the figure shows </a:t>
            </a:r>
            <a:r>
              <a:rPr lang="it-IT" sz="1500" dirty="0" err="1"/>
              <a:t>issues</a:t>
            </a:r>
            <a:r>
              <a:rPr lang="it-IT" sz="1500" dirty="0"/>
              <a:t> </a:t>
            </a:r>
            <a:r>
              <a:rPr lang="it-IT" sz="1500" dirty="0" err="1"/>
              <a:t>related</a:t>
            </a:r>
            <a:r>
              <a:rPr lang="it-IT" sz="1500" dirty="0"/>
              <a:t> to social </a:t>
            </a:r>
            <a:r>
              <a:rPr lang="it-IT" sz="1500" dirty="0" err="1"/>
              <a:t>cohesion</a:t>
            </a:r>
            <a:r>
              <a:rPr lang="it-IT" sz="1500" dirty="0"/>
              <a:t> and </a:t>
            </a:r>
            <a:r>
              <a:rPr lang="it-IT" sz="1500" dirty="0" err="1"/>
              <a:t>territorial</a:t>
            </a:r>
            <a:r>
              <a:rPr lang="it-IT" sz="1500" dirty="0"/>
              <a:t> </a:t>
            </a:r>
            <a:r>
              <a:rPr lang="it-IT" sz="1500" dirty="0" err="1"/>
              <a:t>collective</a:t>
            </a:r>
            <a:r>
              <a:rPr lang="it-IT" sz="1500" dirty="0"/>
              <a:t> </a:t>
            </a:r>
            <a:r>
              <a:rPr lang="it-IT" sz="1500" dirty="0" err="1"/>
              <a:t>goods</a:t>
            </a:r>
            <a:endParaRPr lang="it-IT" sz="1350" dirty="0"/>
          </a:p>
          <a:p>
            <a:endParaRPr lang="it-IT" sz="1350" dirty="0"/>
          </a:p>
        </p:txBody>
      </p:sp>
    </p:spTree>
    <p:extLst>
      <p:ext uri="{BB962C8B-B14F-4D97-AF65-F5344CB8AC3E}">
        <p14:creationId xmlns:p14="http://schemas.microsoft.com/office/powerpoint/2010/main" val="32069554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2322" y="2226469"/>
            <a:ext cx="8263028" cy="3263504"/>
          </a:xfrm>
        </p:spPr>
        <p:txBody>
          <a:bodyPr/>
          <a:lstStyle/>
          <a:p>
            <a:pPr marL="0" indent="0">
              <a:buNone/>
            </a:pPr>
            <a:endParaRPr lang="it-IT" dirty="0"/>
          </a:p>
          <a:p>
            <a:pPr marL="0" indent="0">
              <a:buNone/>
            </a:pPr>
            <a:endParaRPr lang="it-IT" dirty="0"/>
          </a:p>
        </p:txBody>
      </p:sp>
      <p:graphicFrame>
        <p:nvGraphicFramePr>
          <p:cNvPr id="5" name="Tabella 4"/>
          <p:cNvGraphicFramePr>
            <a:graphicFrameLocks noGrp="1"/>
          </p:cNvGraphicFramePr>
          <p:nvPr>
            <p:extLst>
              <p:ext uri="{D42A27DB-BD31-4B8C-83A1-F6EECF244321}">
                <p14:modId xmlns:p14="http://schemas.microsoft.com/office/powerpoint/2010/main" val="3863747748"/>
              </p:ext>
            </p:extLst>
          </p:nvPr>
        </p:nvGraphicFramePr>
        <p:xfrm>
          <a:off x="252322" y="1340769"/>
          <a:ext cx="8566031" cy="3960439"/>
        </p:xfrm>
        <a:graphic>
          <a:graphicData uri="http://schemas.openxmlformats.org/drawingml/2006/table">
            <a:tbl>
              <a:tblPr>
                <a:tableStyleId>{616DA210-FB5B-4158-B5E0-FEB733F419BA}</a:tableStyleId>
              </a:tblPr>
              <a:tblGrid>
                <a:gridCol w="3092571"/>
                <a:gridCol w="2633213"/>
                <a:gridCol w="2840247"/>
              </a:tblGrid>
              <a:tr h="1792621">
                <a:tc>
                  <a:txBody>
                    <a:bodyPr/>
                    <a:lstStyle/>
                    <a:p>
                      <a:pPr algn="ctr" rtl="0" fontAlgn="b"/>
                      <a:r>
                        <a:rPr lang="it-IT" sz="1800" b="1" u="none" strike="noStrike" dirty="0">
                          <a:effectLst/>
                        </a:rPr>
                        <a:t>2012</a:t>
                      </a:r>
                      <a:endParaRPr lang="it-IT" sz="1800" b="1" i="0" u="none" strike="noStrike" dirty="0">
                        <a:solidFill>
                          <a:srgbClr val="000000"/>
                        </a:solidFill>
                        <a:effectLst/>
                        <a:latin typeface="Corbel" panose="020B0503020204020204" pitchFamily="34" charset="0"/>
                      </a:endParaRPr>
                    </a:p>
                  </a:txBody>
                  <a:tcPr marL="0" marR="0" marT="0" marB="0" anchor="b"/>
                </a:tc>
                <a:tc>
                  <a:txBody>
                    <a:bodyPr/>
                    <a:lstStyle/>
                    <a:p>
                      <a:pPr algn="ctr" rtl="0" fontAlgn="ctr"/>
                      <a:r>
                        <a:rPr lang="it-IT" sz="1800" b="1" u="none" strike="noStrike" dirty="0" err="1" smtClean="0">
                          <a:effectLst/>
                        </a:rPr>
                        <a:t>Employment</a:t>
                      </a:r>
                      <a:r>
                        <a:rPr lang="it-IT" sz="1800" b="1" u="none" strike="noStrike" dirty="0" smtClean="0">
                          <a:effectLst/>
                        </a:rPr>
                        <a:t> rate</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b="1" u="none" strike="noStrike" dirty="0" err="1" smtClean="0">
                          <a:effectLst/>
                        </a:rPr>
                        <a:t>Unemployment</a:t>
                      </a:r>
                      <a:r>
                        <a:rPr lang="it-IT" sz="1800" b="1" u="none" strike="noStrike" dirty="0" smtClean="0">
                          <a:effectLst/>
                        </a:rPr>
                        <a:t> rate</a:t>
                      </a:r>
                      <a:endParaRPr lang="it-IT" sz="1800" b="1" i="0" u="none" strike="noStrike" dirty="0">
                        <a:solidFill>
                          <a:srgbClr val="000000"/>
                        </a:solidFill>
                        <a:effectLst/>
                        <a:latin typeface="Corbel" panose="020B0503020204020204" pitchFamily="34" charset="0"/>
                      </a:endParaRPr>
                    </a:p>
                  </a:txBody>
                  <a:tcPr marL="0" marR="0" marT="0" marB="0" anchor="ctr"/>
                </a:tc>
              </a:tr>
              <a:tr h="729554">
                <a:tc>
                  <a:txBody>
                    <a:bodyPr/>
                    <a:lstStyle/>
                    <a:p>
                      <a:pPr algn="ctr" rtl="0" fontAlgn="ctr"/>
                      <a:r>
                        <a:rPr lang="it-IT" sz="1800" b="1" u="none" strike="noStrike" dirty="0" smtClean="0">
                          <a:effectLst/>
                        </a:rPr>
                        <a:t>Industrial </a:t>
                      </a:r>
                      <a:r>
                        <a:rPr lang="it-IT" sz="1800" b="1" u="none" strike="noStrike" dirty="0" err="1" smtClean="0">
                          <a:effectLst/>
                        </a:rPr>
                        <a:t>districts</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u="none" strike="noStrike" dirty="0" smtClean="0">
                          <a:effectLst/>
                        </a:rPr>
                        <a:t>46.9</a:t>
                      </a:r>
                      <a:endParaRPr lang="it-IT" sz="1800" b="0" i="0" u="none" strike="noStrike" dirty="0">
                        <a:solidFill>
                          <a:srgbClr val="000000"/>
                        </a:solidFill>
                        <a:effectLst/>
                        <a:latin typeface="Arial Narrow" panose="020B0606020202030204" pitchFamily="34" charset="0"/>
                      </a:endParaRPr>
                    </a:p>
                  </a:txBody>
                  <a:tcPr marL="0" marR="0" marT="0" marB="0" anchor="ctr"/>
                </a:tc>
                <a:tc>
                  <a:txBody>
                    <a:bodyPr/>
                    <a:lstStyle/>
                    <a:p>
                      <a:pPr algn="ctr" rtl="0" fontAlgn="ctr"/>
                      <a:r>
                        <a:rPr lang="it-IT" sz="1800" u="none" strike="noStrike" dirty="0" smtClean="0">
                          <a:effectLst/>
                        </a:rPr>
                        <a:t>8.6</a:t>
                      </a:r>
                      <a:endParaRPr lang="it-IT" sz="1800" b="0" i="0" u="none" strike="noStrike" dirty="0">
                        <a:solidFill>
                          <a:srgbClr val="000000"/>
                        </a:solidFill>
                        <a:effectLst/>
                        <a:latin typeface="Arial Narrow" panose="020B0606020202030204" pitchFamily="34" charset="0"/>
                      </a:endParaRPr>
                    </a:p>
                  </a:txBody>
                  <a:tcPr marL="0" marR="0" marT="0" marB="0" anchor="ctr"/>
                </a:tc>
              </a:tr>
              <a:tr h="729554">
                <a:tc>
                  <a:txBody>
                    <a:bodyPr/>
                    <a:lstStyle/>
                    <a:p>
                      <a:pPr algn="ctr" rtl="0" fontAlgn="ctr"/>
                      <a:r>
                        <a:rPr lang="it-IT" sz="1800" b="1" u="none" strike="noStrike" dirty="0" err="1" smtClean="0">
                          <a:effectLst/>
                        </a:rPr>
                        <a:t>Italy</a:t>
                      </a:r>
                      <a:endParaRPr lang="it-IT" sz="1800" b="1"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u="none" strike="noStrike" dirty="0" smtClean="0">
                          <a:effectLst/>
                        </a:rPr>
                        <a:t>44.0</a:t>
                      </a:r>
                      <a:endParaRPr lang="it-IT" sz="1800" b="0" i="0" u="none" strike="noStrike" dirty="0">
                        <a:solidFill>
                          <a:srgbClr val="000000"/>
                        </a:solidFill>
                        <a:effectLst/>
                        <a:latin typeface="Corbel" panose="020B0503020204020204" pitchFamily="34" charset="0"/>
                      </a:endParaRPr>
                    </a:p>
                  </a:txBody>
                  <a:tcPr marL="0" marR="0" marT="0" marB="0" anchor="ctr"/>
                </a:tc>
                <a:tc>
                  <a:txBody>
                    <a:bodyPr/>
                    <a:lstStyle/>
                    <a:p>
                      <a:pPr algn="ctr" rtl="0" fontAlgn="ctr"/>
                      <a:r>
                        <a:rPr lang="it-IT" sz="1800" u="none" strike="noStrike" dirty="0" smtClean="0">
                          <a:effectLst/>
                        </a:rPr>
                        <a:t>10.7</a:t>
                      </a:r>
                      <a:endParaRPr lang="it-IT" sz="1800" b="0" i="0" u="none" strike="noStrike" dirty="0">
                        <a:solidFill>
                          <a:srgbClr val="000000"/>
                        </a:solidFill>
                        <a:effectLst/>
                        <a:latin typeface="Corbel" panose="020B0503020204020204" pitchFamily="34" charset="0"/>
                      </a:endParaRPr>
                    </a:p>
                  </a:txBody>
                  <a:tcPr marL="0" marR="0" marT="0" marB="0" anchor="ctr"/>
                </a:tc>
              </a:tr>
              <a:tr h="708710">
                <a:tc>
                  <a:txBody>
                    <a:bodyPr/>
                    <a:lstStyle/>
                    <a:p>
                      <a:pPr algn="ctr" fontAlgn="b"/>
                      <a:r>
                        <a:rPr lang="it-IT" sz="1800" b="1" u="none" strike="noStrike" dirty="0" smtClean="0">
                          <a:effectLst/>
                        </a:rPr>
                        <a:t>Local case </a:t>
                      </a:r>
                      <a:r>
                        <a:rPr lang="it-IT" sz="1800" b="1" u="none" strike="noStrike" dirty="0" err="1" smtClean="0">
                          <a:effectLst/>
                        </a:rPr>
                        <a:t>studies</a:t>
                      </a:r>
                      <a:endParaRPr lang="it-IT" sz="1800" b="1" i="0" u="none" strike="noStrike" dirty="0">
                        <a:solidFill>
                          <a:srgbClr val="000000"/>
                        </a:solidFill>
                        <a:effectLst/>
                        <a:latin typeface="Arial Narrow" panose="020B0606020202030204" pitchFamily="34" charset="0"/>
                      </a:endParaRPr>
                    </a:p>
                  </a:txBody>
                  <a:tcPr marL="0" marR="0" marT="0" marB="0" anchor="b"/>
                </a:tc>
                <a:tc>
                  <a:txBody>
                    <a:bodyPr/>
                    <a:lstStyle/>
                    <a:p>
                      <a:pPr algn="ctr" fontAlgn="b"/>
                      <a:r>
                        <a:rPr lang="it-IT" sz="1800" u="none" strike="noStrike" dirty="0" smtClean="0">
                          <a:effectLst/>
                        </a:rPr>
                        <a:t>49.7</a:t>
                      </a:r>
                      <a:endParaRPr lang="it-IT" sz="1800" b="0" i="0" u="none" strike="noStrike" dirty="0">
                        <a:solidFill>
                          <a:srgbClr val="000000"/>
                        </a:solidFill>
                        <a:effectLst/>
                        <a:latin typeface="Arial Narrow" panose="020B0606020202030204" pitchFamily="34" charset="0"/>
                      </a:endParaRPr>
                    </a:p>
                  </a:txBody>
                  <a:tcPr marL="0" marR="0" marT="0" marB="0" anchor="b"/>
                </a:tc>
                <a:tc>
                  <a:txBody>
                    <a:bodyPr/>
                    <a:lstStyle/>
                    <a:p>
                      <a:pPr algn="ctr" fontAlgn="b"/>
                      <a:r>
                        <a:rPr lang="it-IT" sz="1800" u="none" strike="noStrike" dirty="0" smtClean="0">
                          <a:effectLst/>
                        </a:rPr>
                        <a:t>7.7</a:t>
                      </a:r>
                      <a:endParaRPr lang="it-IT" sz="1800" b="0" i="0" u="none" strike="noStrike" dirty="0">
                        <a:solidFill>
                          <a:srgbClr val="000000"/>
                        </a:solidFill>
                        <a:effectLst/>
                        <a:latin typeface="Arial Narrow" panose="020B0606020202030204" pitchFamily="34" charset="0"/>
                      </a:endParaRPr>
                    </a:p>
                  </a:txBody>
                  <a:tcPr marL="0" marR="0" marT="0" marB="0" anchor="b"/>
                </a:tc>
              </a:tr>
            </a:tbl>
          </a:graphicData>
        </a:graphic>
      </p:graphicFrame>
      <p:sp>
        <p:nvSpPr>
          <p:cNvPr id="4" name="CasellaDiTesto 3"/>
          <p:cNvSpPr txBox="1"/>
          <p:nvPr/>
        </p:nvSpPr>
        <p:spPr>
          <a:xfrm>
            <a:off x="6003985" y="5735488"/>
            <a:ext cx="2704382" cy="230832"/>
          </a:xfrm>
          <a:prstGeom prst="rect">
            <a:avLst/>
          </a:prstGeom>
          <a:noFill/>
        </p:spPr>
        <p:txBody>
          <a:bodyPr wrap="square" rtlCol="0">
            <a:spAutoFit/>
          </a:bodyPr>
          <a:lstStyle/>
          <a:p>
            <a:r>
              <a:rPr lang="it-IT" sz="900" i="1" dirty="0" err="1"/>
              <a:t>Processed</a:t>
            </a:r>
            <a:r>
              <a:rPr lang="it-IT" sz="900" i="1" dirty="0"/>
              <a:t> data from Istat Database</a:t>
            </a:r>
          </a:p>
        </p:txBody>
      </p:sp>
    </p:spTree>
    <p:extLst>
      <p:ext uri="{BB962C8B-B14F-4D97-AF65-F5344CB8AC3E}">
        <p14:creationId xmlns:p14="http://schemas.microsoft.com/office/powerpoint/2010/main" val="17990703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8640" y="791275"/>
            <a:ext cx="8229600" cy="1143000"/>
          </a:xfrm>
        </p:spPr>
        <p:txBody>
          <a:bodyPr/>
          <a:lstStyle/>
          <a:p>
            <a:r>
              <a:rPr lang="it-IT" dirty="0" err="1" smtClean="0">
                <a:solidFill>
                  <a:schemeClr val="accent1">
                    <a:lumMod val="75000"/>
                  </a:schemeClr>
                </a:solidFill>
              </a:rPr>
              <a:t>Conclusions</a:t>
            </a:r>
            <a:endParaRPr lang="it-IT" dirty="0">
              <a:solidFill>
                <a:schemeClr val="accent1">
                  <a:lumMod val="75000"/>
                </a:schemeClr>
              </a:solidFill>
            </a:endParaRPr>
          </a:p>
        </p:txBody>
      </p:sp>
      <p:sp>
        <p:nvSpPr>
          <p:cNvPr id="3" name="Segnaposto contenuto 2"/>
          <p:cNvSpPr>
            <a:spLocks noGrp="1"/>
          </p:cNvSpPr>
          <p:nvPr>
            <p:ph idx="1"/>
          </p:nvPr>
        </p:nvSpPr>
        <p:spPr>
          <a:xfrm>
            <a:off x="308610" y="1844824"/>
            <a:ext cx="8206740" cy="4752527"/>
          </a:xfrm>
        </p:spPr>
        <p:txBody>
          <a:bodyPr>
            <a:normAutofit fontScale="85000" lnSpcReduction="10000"/>
          </a:bodyPr>
          <a:lstStyle/>
          <a:p>
            <a:pPr>
              <a:lnSpc>
                <a:spcPct val="110000"/>
              </a:lnSpc>
              <a:buFont typeface="Wingdings" panose="05000000000000000000" pitchFamily="2" charset="2"/>
              <a:buChar char="ü"/>
            </a:pPr>
            <a:r>
              <a:rPr lang="en-GB" sz="2600" dirty="0" smtClean="0"/>
              <a:t>there </a:t>
            </a:r>
            <a:r>
              <a:rPr lang="en-GB" sz="2600" dirty="0"/>
              <a:t>is an important political space at </a:t>
            </a:r>
            <a:r>
              <a:rPr lang="en-GB" sz="2600" dirty="0" smtClean="0"/>
              <a:t>local and regional level </a:t>
            </a:r>
            <a:r>
              <a:rPr lang="en-GB" sz="2600" dirty="0"/>
              <a:t>for unions and employers’ </a:t>
            </a:r>
            <a:r>
              <a:rPr lang="en-GB" sz="2600" dirty="0" smtClean="0"/>
              <a:t>associations in regionalised capitalism</a:t>
            </a:r>
            <a:r>
              <a:rPr lang="en-GB" sz="2600" smtClean="0"/>
              <a:t>. </a:t>
            </a:r>
          </a:p>
          <a:p>
            <a:pPr>
              <a:lnSpc>
                <a:spcPct val="110000"/>
              </a:lnSpc>
              <a:buFont typeface="Wingdings" panose="05000000000000000000" pitchFamily="2" charset="2"/>
              <a:buChar char="ü"/>
            </a:pPr>
            <a:r>
              <a:rPr lang="en-GB" sz="2600" smtClean="0"/>
              <a:t>Importance </a:t>
            </a:r>
            <a:r>
              <a:rPr lang="en-GB" sz="2600" dirty="0" smtClean="0"/>
              <a:t>of a multi-level approach to study labour regulation. Not only company and national levels but also the regional one.</a:t>
            </a:r>
            <a:endParaRPr lang="en-GB" sz="2600" dirty="0"/>
          </a:p>
          <a:p>
            <a:pPr>
              <a:lnSpc>
                <a:spcPct val="110000"/>
              </a:lnSpc>
              <a:buFont typeface="Wingdings" panose="05000000000000000000" pitchFamily="2" charset="2"/>
              <a:buChar char="ü"/>
            </a:pPr>
            <a:r>
              <a:rPr lang="it-IT" sz="2600" dirty="0" smtClean="0"/>
              <a:t>Local and regional bargaining cover topics related to productive organisation and to the fonctionning of the firm and on the other to issues related to territorial welfare and labour market (competitiveness plus cohesion)</a:t>
            </a:r>
          </a:p>
          <a:p>
            <a:pPr>
              <a:lnSpc>
                <a:spcPct val="110000"/>
              </a:lnSpc>
              <a:buFont typeface="Wingdings" panose="05000000000000000000" pitchFamily="2" charset="2"/>
              <a:buChar char="ü"/>
            </a:pPr>
            <a:r>
              <a:rPr lang="it-IT" sz="2600" dirty="0" err="1" smtClean="0"/>
              <a:t>This</a:t>
            </a:r>
            <a:r>
              <a:rPr lang="it-IT" sz="2600" dirty="0" smtClean="0"/>
              <a:t> pro-</a:t>
            </a:r>
            <a:r>
              <a:rPr lang="it-IT" sz="2600" dirty="0" err="1" smtClean="0"/>
              <a:t>active</a:t>
            </a:r>
            <a:r>
              <a:rPr lang="it-IT" sz="2600" dirty="0" smtClean="0"/>
              <a:t> </a:t>
            </a:r>
            <a:r>
              <a:rPr lang="it-IT" sz="2600" dirty="0" err="1" smtClean="0"/>
              <a:t>role</a:t>
            </a:r>
            <a:r>
              <a:rPr lang="it-IT" sz="2600" dirty="0" smtClean="0"/>
              <a:t> of </a:t>
            </a:r>
            <a:r>
              <a:rPr lang="it-IT" sz="2600" dirty="0" err="1" smtClean="0"/>
              <a:t>unions</a:t>
            </a:r>
            <a:r>
              <a:rPr lang="it-IT" sz="2600" dirty="0" smtClean="0"/>
              <a:t> and </a:t>
            </a:r>
            <a:r>
              <a:rPr lang="it-IT" sz="2600" dirty="0" err="1" smtClean="0"/>
              <a:t>employers</a:t>
            </a:r>
            <a:r>
              <a:rPr lang="it-IT" sz="2600" dirty="0" smtClean="0"/>
              <a:t> </a:t>
            </a:r>
            <a:r>
              <a:rPr lang="it-IT" sz="2600" dirty="0" err="1" smtClean="0"/>
              <a:t>associations</a:t>
            </a:r>
            <a:r>
              <a:rPr lang="it-IT" sz="2600" dirty="0" smtClean="0"/>
              <a:t> </a:t>
            </a:r>
            <a:r>
              <a:rPr lang="it-IT" sz="2600" dirty="0" err="1" smtClean="0"/>
              <a:t>does</a:t>
            </a:r>
            <a:r>
              <a:rPr lang="it-IT" sz="2600" dirty="0" smtClean="0"/>
              <a:t> </a:t>
            </a:r>
            <a:r>
              <a:rPr lang="it-IT" sz="2600" dirty="0" err="1" smtClean="0"/>
              <a:t>not</a:t>
            </a:r>
            <a:r>
              <a:rPr lang="it-IT" sz="2600" dirty="0" smtClean="0"/>
              <a:t> </a:t>
            </a:r>
            <a:r>
              <a:rPr lang="it-IT" sz="2600" dirty="0" err="1" smtClean="0"/>
              <a:t>hinder</a:t>
            </a:r>
            <a:r>
              <a:rPr lang="it-IT" sz="2600" dirty="0" smtClean="0"/>
              <a:t> </a:t>
            </a:r>
            <a:r>
              <a:rPr lang="it-IT" sz="2600" dirty="0" err="1" smtClean="0"/>
              <a:t>competitiveness</a:t>
            </a:r>
            <a:r>
              <a:rPr lang="it-IT" sz="2600" dirty="0" smtClean="0"/>
              <a:t>. On the </a:t>
            </a:r>
            <a:r>
              <a:rPr lang="it-IT" sz="2600" dirty="0" err="1" smtClean="0"/>
              <a:t>contrary</a:t>
            </a:r>
            <a:r>
              <a:rPr lang="it-IT" sz="2600" dirty="0" smtClean="0"/>
              <a:t>, </a:t>
            </a:r>
            <a:r>
              <a:rPr lang="it-IT" sz="2600" dirty="0" err="1" smtClean="0"/>
              <a:t>it</a:t>
            </a:r>
            <a:r>
              <a:rPr lang="it-IT" sz="2600" dirty="0" smtClean="0"/>
              <a:t> </a:t>
            </a:r>
            <a:r>
              <a:rPr lang="it-IT" sz="2600" dirty="0" err="1" smtClean="0"/>
              <a:t>seems</a:t>
            </a:r>
            <a:r>
              <a:rPr lang="it-IT" sz="2600" dirty="0" smtClean="0"/>
              <a:t> </a:t>
            </a:r>
            <a:r>
              <a:rPr lang="it-IT" sz="2600" dirty="0" err="1" smtClean="0"/>
              <a:t>that</a:t>
            </a:r>
            <a:r>
              <a:rPr lang="it-IT" sz="2600" dirty="0" smtClean="0"/>
              <a:t> </a:t>
            </a:r>
            <a:r>
              <a:rPr lang="it-IT" sz="2600" dirty="0" err="1" smtClean="0"/>
              <a:t>where</a:t>
            </a:r>
            <a:r>
              <a:rPr lang="it-IT" sz="2600" dirty="0" smtClean="0"/>
              <a:t> </a:t>
            </a:r>
            <a:r>
              <a:rPr lang="it-IT" sz="2600" dirty="0" err="1" smtClean="0"/>
              <a:t>associations</a:t>
            </a:r>
            <a:r>
              <a:rPr lang="it-IT" sz="2600" dirty="0" smtClean="0"/>
              <a:t> are more </a:t>
            </a:r>
            <a:r>
              <a:rPr lang="it-IT" sz="2600" dirty="0" err="1" smtClean="0"/>
              <a:t>active</a:t>
            </a:r>
            <a:r>
              <a:rPr lang="it-IT" sz="2600" dirty="0" smtClean="0"/>
              <a:t> </a:t>
            </a:r>
            <a:r>
              <a:rPr lang="it-IT" sz="2600" dirty="0" err="1" smtClean="0"/>
              <a:t>there</a:t>
            </a:r>
            <a:r>
              <a:rPr lang="it-IT" sz="2600" dirty="0" smtClean="0"/>
              <a:t> </a:t>
            </a:r>
            <a:r>
              <a:rPr lang="it-IT" sz="2600" dirty="0" err="1" smtClean="0"/>
              <a:t>is</a:t>
            </a:r>
            <a:r>
              <a:rPr lang="it-IT" sz="2600" dirty="0" smtClean="0"/>
              <a:t> a </a:t>
            </a:r>
            <a:r>
              <a:rPr lang="it-IT" sz="2600" dirty="0" err="1" smtClean="0"/>
              <a:t>better</a:t>
            </a:r>
            <a:r>
              <a:rPr lang="it-IT" sz="2600" dirty="0" smtClean="0"/>
              <a:t> balance </a:t>
            </a:r>
            <a:r>
              <a:rPr lang="it-IT" sz="2600" dirty="0" err="1" smtClean="0"/>
              <a:t>between</a:t>
            </a:r>
            <a:r>
              <a:rPr lang="it-IT" sz="2600" dirty="0" smtClean="0"/>
              <a:t> </a:t>
            </a:r>
            <a:r>
              <a:rPr lang="it-IT" sz="2600" dirty="0" err="1" smtClean="0"/>
              <a:t>competitiveness</a:t>
            </a:r>
            <a:r>
              <a:rPr lang="it-IT" sz="2600" dirty="0" smtClean="0"/>
              <a:t> and </a:t>
            </a:r>
            <a:r>
              <a:rPr lang="it-IT" sz="2600" dirty="0" err="1" smtClean="0"/>
              <a:t>cohesion</a:t>
            </a:r>
            <a:endParaRPr lang="it-IT" sz="2600" dirty="0" smtClean="0"/>
          </a:p>
        </p:txBody>
      </p:sp>
    </p:spTree>
    <p:extLst>
      <p:ext uri="{BB962C8B-B14F-4D97-AF65-F5344CB8AC3E}">
        <p14:creationId xmlns:p14="http://schemas.microsoft.com/office/powerpoint/2010/main" val="1017430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7584" y="2348880"/>
            <a:ext cx="7772400" cy="1362075"/>
          </a:xfrm>
        </p:spPr>
        <p:txBody>
          <a:bodyPr>
            <a:normAutofit fontScale="90000"/>
          </a:bodyPr>
          <a:lstStyle/>
          <a:p>
            <a:r>
              <a:rPr lang="it-IT" dirty="0" smtClean="0">
                <a:solidFill>
                  <a:schemeClr val="accent1">
                    <a:lumMod val="75000"/>
                  </a:schemeClr>
                </a:solidFill>
              </a:rPr>
              <a:t>1. The </a:t>
            </a:r>
            <a:r>
              <a:rPr lang="it-IT" dirty="0" err="1">
                <a:solidFill>
                  <a:schemeClr val="accent1">
                    <a:lumMod val="75000"/>
                  </a:schemeClr>
                </a:solidFill>
              </a:rPr>
              <a:t>Italian</a:t>
            </a:r>
            <a:r>
              <a:rPr lang="it-IT" dirty="0">
                <a:solidFill>
                  <a:schemeClr val="accent1">
                    <a:lumMod val="75000"/>
                  </a:schemeClr>
                </a:solidFill>
              </a:rPr>
              <a:t> model of </a:t>
            </a:r>
            <a:r>
              <a:rPr lang="it-IT" dirty="0" err="1">
                <a:solidFill>
                  <a:schemeClr val="accent1">
                    <a:lumMod val="75000"/>
                  </a:schemeClr>
                </a:solidFill>
              </a:rPr>
              <a:t>capitalism</a:t>
            </a:r>
            <a:r>
              <a:rPr lang="it-IT" dirty="0">
                <a:solidFill>
                  <a:schemeClr val="accent1">
                    <a:lumMod val="75000"/>
                  </a:schemeClr>
                </a:solidFill>
              </a:rPr>
              <a:t> and the </a:t>
            </a:r>
            <a:r>
              <a:rPr lang="it-IT" dirty="0" err="1">
                <a:solidFill>
                  <a:schemeClr val="accent1">
                    <a:lumMod val="75000"/>
                  </a:schemeClr>
                </a:solidFill>
              </a:rPr>
              <a:t>role</a:t>
            </a:r>
            <a:r>
              <a:rPr lang="it-IT" dirty="0">
                <a:solidFill>
                  <a:schemeClr val="accent1">
                    <a:lumMod val="75000"/>
                  </a:schemeClr>
                </a:solidFill>
              </a:rPr>
              <a:t> of </a:t>
            </a:r>
            <a:r>
              <a:rPr lang="it-IT" dirty="0" err="1">
                <a:solidFill>
                  <a:schemeClr val="accent1">
                    <a:lumMod val="75000"/>
                  </a:schemeClr>
                </a:solidFill>
              </a:rPr>
              <a:t>subnational</a:t>
            </a:r>
            <a:r>
              <a:rPr lang="it-IT" dirty="0">
                <a:solidFill>
                  <a:schemeClr val="accent1">
                    <a:lumMod val="75000"/>
                  </a:schemeClr>
                </a:solidFill>
              </a:rPr>
              <a:t> </a:t>
            </a:r>
            <a:r>
              <a:rPr lang="it-IT" dirty="0" err="1">
                <a:solidFill>
                  <a:schemeClr val="accent1">
                    <a:lumMod val="75000"/>
                  </a:schemeClr>
                </a:solidFill>
              </a:rPr>
              <a:t>differences</a:t>
            </a:r>
            <a:r>
              <a:rPr lang="it-IT" dirty="0">
                <a:solidFill>
                  <a:schemeClr val="accent1">
                    <a:lumMod val="75000"/>
                  </a:schemeClr>
                </a:solidFill>
              </a:rPr>
              <a:t/>
            </a:r>
            <a:br>
              <a:rPr lang="it-IT" dirty="0">
                <a:solidFill>
                  <a:schemeClr val="accent1">
                    <a:lumMod val="75000"/>
                  </a:schemeClr>
                </a:solidFill>
              </a:rPr>
            </a:br>
            <a:endParaRPr lang="it-IT" dirty="0">
              <a:solidFill>
                <a:schemeClr val="accent1">
                  <a:lumMod val="75000"/>
                </a:schemeClr>
              </a:solidFill>
            </a:endParaRPr>
          </a:p>
        </p:txBody>
      </p:sp>
    </p:spTree>
    <p:extLst>
      <p:ext uri="{BB962C8B-B14F-4D97-AF65-F5344CB8AC3E}">
        <p14:creationId xmlns:p14="http://schemas.microsoft.com/office/powerpoint/2010/main" val="2285962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836" y="2226469"/>
            <a:ext cx="8233514" cy="3263504"/>
          </a:xfrm>
        </p:spPr>
        <p:txBody>
          <a:bodyPr>
            <a:normAutofit fontScale="70000" lnSpcReduction="20000"/>
          </a:bodyPr>
          <a:lstStyle/>
          <a:p>
            <a:pPr marL="0" indent="0">
              <a:buNone/>
            </a:pPr>
            <a:r>
              <a:rPr lang="en-US" dirty="0" smtClean="0"/>
              <a:t>Italy is </a:t>
            </a:r>
            <a:r>
              <a:rPr lang="en-US" dirty="0" err="1"/>
              <a:t>characterised</a:t>
            </a:r>
            <a:r>
              <a:rPr lang="en-US" dirty="0"/>
              <a:t> by a </a:t>
            </a:r>
            <a:r>
              <a:rPr lang="en-US" dirty="0" smtClean="0"/>
              <a:t>set </a:t>
            </a:r>
            <a:r>
              <a:rPr lang="en-US" dirty="0"/>
              <a:t>of national </a:t>
            </a:r>
            <a:r>
              <a:rPr lang="en-US" dirty="0" smtClean="0"/>
              <a:t>institutions but also by a series of local variations in their functioning. </a:t>
            </a:r>
          </a:p>
          <a:p>
            <a:pPr marL="0" indent="0">
              <a:buNone/>
            </a:pPr>
            <a:endParaRPr lang="en-US" dirty="0"/>
          </a:p>
          <a:p>
            <a:pPr marL="0" indent="0">
              <a:buNone/>
            </a:pPr>
            <a:r>
              <a:rPr lang="en-US" dirty="0" smtClean="0"/>
              <a:t>The </a:t>
            </a:r>
            <a:r>
              <a:rPr lang="en-US" dirty="0"/>
              <a:t>political economy is </a:t>
            </a:r>
            <a:r>
              <a:rPr lang="en-US" dirty="0" smtClean="0"/>
              <a:t>strongly </a:t>
            </a:r>
            <a:r>
              <a:rPr lang="en-US" dirty="0"/>
              <a:t>influenced by </a:t>
            </a:r>
            <a:r>
              <a:rPr lang="en-US" i="1" dirty="0"/>
              <a:t>local formal and informal institutions</a:t>
            </a:r>
            <a:r>
              <a:rPr lang="en-US" dirty="0"/>
              <a:t>. </a:t>
            </a:r>
            <a:endParaRPr lang="en-US" dirty="0" smtClean="0"/>
          </a:p>
          <a:p>
            <a:pPr marL="0" indent="0">
              <a:buNone/>
            </a:pPr>
            <a:endParaRPr lang="en-US" dirty="0" smtClean="0"/>
          </a:p>
          <a:p>
            <a:pPr marL="0" indent="0">
              <a:buNone/>
            </a:pPr>
            <a:r>
              <a:rPr lang="en-US" dirty="0" smtClean="0"/>
              <a:t>The </a:t>
            </a:r>
            <a:r>
              <a:rPr lang="en-US" dirty="0"/>
              <a:t>Italian model can be defined as “</a:t>
            </a:r>
            <a:r>
              <a:rPr lang="en-US" i="1" dirty="0" err="1"/>
              <a:t>regionalised</a:t>
            </a:r>
            <a:r>
              <a:rPr lang="en-US" i="1" dirty="0"/>
              <a:t> capitalism</a:t>
            </a:r>
            <a:r>
              <a:rPr lang="en-US" dirty="0" smtClean="0"/>
              <a:t>”.</a:t>
            </a:r>
          </a:p>
          <a:p>
            <a:pPr marL="0" indent="0">
              <a:buNone/>
            </a:pPr>
            <a:endParaRPr lang="en-US" dirty="0"/>
          </a:p>
          <a:p>
            <a:pPr marL="0" indent="0">
              <a:buNone/>
            </a:pPr>
            <a:r>
              <a:rPr lang="en-US" dirty="0" smtClean="0"/>
              <a:t>Importance of the adoption of a multilevel </a:t>
            </a:r>
            <a:r>
              <a:rPr lang="en-US" smtClean="0"/>
              <a:t>analytical approach</a:t>
            </a:r>
            <a:endParaRPr lang="en-US" dirty="0"/>
          </a:p>
        </p:txBody>
      </p:sp>
      <p:sp>
        <p:nvSpPr>
          <p:cNvPr id="5" name="Title 1"/>
          <p:cNvSpPr>
            <a:spLocks noGrp="1"/>
          </p:cNvSpPr>
          <p:nvPr>
            <p:ph type="title"/>
          </p:nvPr>
        </p:nvSpPr>
        <p:spPr>
          <a:xfrm>
            <a:off x="628650" y="1131094"/>
            <a:ext cx="7886700" cy="994172"/>
          </a:xfrm>
        </p:spPr>
        <p:txBody>
          <a:bodyPr>
            <a:noAutofit/>
          </a:bodyPr>
          <a:lstStyle/>
          <a:p>
            <a:pPr algn="r"/>
            <a:r>
              <a:rPr lang="it-IT" sz="3000" b="1" dirty="0">
                <a:solidFill>
                  <a:schemeClr val="accent1">
                    <a:lumMod val="75000"/>
                  </a:schemeClr>
                </a:solidFill>
              </a:rPr>
              <a:t>The Italian model of regionalised capitalism</a:t>
            </a:r>
          </a:p>
        </p:txBody>
      </p:sp>
    </p:spTree>
    <p:extLst>
      <p:ext uri="{BB962C8B-B14F-4D97-AF65-F5344CB8AC3E}">
        <p14:creationId xmlns:p14="http://schemas.microsoft.com/office/powerpoint/2010/main" val="40553089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afico 2"/>
          <p:cNvGraphicFramePr>
            <a:graphicFrameLocks noGrp="1"/>
          </p:cNvGraphicFramePr>
          <p:nvPr>
            <p:extLst>
              <p:ext uri="{D42A27DB-BD31-4B8C-83A1-F6EECF244321}">
                <p14:modId xmlns:p14="http://schemas.microsoft.com/office/powerpoint/2010/main" val="3200301326"/>
              </p:ext>
            </p:extLst>
          </p:nvPr>
        </p:nvGraphicFramePr>
        <p:xfrm>
          <a:off x="-74448" y="980728"/>
          <a:ext cx="9110943" cy="548313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66844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co 3"/>
          <p:cNvGraphicFramePr>
            <a:graphicFrameLocks noGrp="1"/>
          </p:cNvGraphicFramePr>
          <p:nvPr>
            <p:extLst>
              <p:ext uri="{D42A27DB-BD31-4B8C-83A1-F6EECF244321}">
                <p14:modId xmlns:p14="http://schemas.microsoft.com/office/powerpoint/2010/main" val="1337150232"/>
              </p:ext>
            </p:extLst>
          </p:nvPr>
        </p:nvGraphicFramePr>
        <p:xfrm>
          <a:off x="-74448" y="836712"/>
          <a:ext cx="9292897" cy="56271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743948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484784"/>
            <a:ext cx="8229600" cy="5102027"/>
          </a:xfrm>
        </p:spPr>
        <p:txBody>
          <a:bodyPr>
            <a:normAutofit/>
          </a:bodyPr>
          <a:lstStyle/>
          <a:p>
            <a:pPr marL="0" indent="0">
              <a:buNone/>
            </a:pPr>
            <a:r>
              <a:rPr lang="en-US" dirty="0" smtClean="0"/>
              <a:t>Regional </a:t>
            </a:r>
            <a:r>
              <a:rPr lang="en-US" dirty="0" err="1" smtClean="0"/>
              <a:t>labour</a:t>
            </a:r>
            <a:r>
              <a:rPr lang="en-US" dirty="0" smtClean="0"/>
              <a:t> markets have different performance, with a clear cleavage between northern and southern regions</a:t>
            </a:r>
          </a:p>
          <a:p>
            <a:pPr marL="0" indent="0">
              <a:buNone/>
            </a:pPr>
            <a:endParaRPr lang="en-US" dirty="0" smtClean="0"/>
          </a:p>
          <a:p>
            <a:pPr marL="0" indent="0">
              <a:buNone/>
            </a:pPr>
            <a:r>
              <a:rPr lang="en-US" dirty="0" smtClean="0"/>
              <a:t>Looking at two strategic activities, manufacturing and high tech, we find that they are strongly concentrated in peculiar local system: technological and industrial districts </a:t>
            </a:r>
          </a:p>
        </p:txBody>
      </p:sp>
    </p:spTree>
    <p:extLst>
      <p:ext uri="{BB962C8B-B14F-4D97-AF65-F5344CB8AC3E}">
        <p14:creationId xmlns:p14="http://schemas.microsoft.com/office/powerpoint/2010/main" val="2966118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64704"/>
            <a:ext cx="8229600" cy="1143000"/>
          </a:xfrm>
        </p:spPr>
        <p:txBody>
          <a:bodyPr>
            <a:normAutofit fontScale="90000"/>
          </a:bodyPr>
          <a:lstStyle/>
          <a:p>
            <a:r>
              <a:rPr lang="it-IT" dirty="0" smtClean="0">
                <a:solidFill>
                  <a:schemeClr val="accent1">
                    <a:lumMod val="75000"/>
                  </a:schemeClr>
                </a:solidFill>
              </a:rPr>
              <a:t>Industrial </a:t>
            </a:r>
            <a:r>
              <a:rPr lang="it-IT" dirty="0" err="1" smtClean="0">
                <a:solidFill>
                  <a:schemeClr val="accent1">
                    <a:lumMod val="75000"/>
                  </a:schemeClr>
                </a:solidFill>
              </a:rPr>
              <a:t>districts</a:t>
            </a:r>
            <a:r>
              <a:rPr lang="it-IT" dirty="0" smtClean="0">
                <a:solidFill>
                  <a:schemeClr val="accent1">
                    <a:lumMod val="75000"/>
                  </a:schemeClr>
                </a:solidFill>
              </a:rPr>
              <a:t> and manufacturing </a:t>
            </a:r>
            <a:r>
              <a:rPr lang="it-IT" dirty="0" err="1" smtClean="0">
                <a:solidFill>
                  <a:schemeClr val="accent1">
                    <a:lumMod val="75000"/>
                  </a:schemeClr>
                </a:solidFill>
              </a:rPr>
              <a:t>activities</a:t>
            </a:r>
            <a:endParaRPr lang="it-IT" dirty="0">
              <a:solidFill>
                <a:schemeClr val="accent1">
                  <a:lumMod val="75000"/>
                </a:schemeClr>
              </a:solidFill>
            </a:endParaRPr>
          </a:p>
        </p:txBody>
      </p:sp>
      <p:sp>
        <p:nvSpPr>
          <p:cNvPr id="3" name="Segnaposto contenuto 2"/>
          <p:cNvSpPr>
            <a:spLocks noGrp="1"/>
          </p:cNvSpPr>
          <p:nvPr>
            <p:ph idx="1"/>
          </p:nvPr>
        </p:nvSpPr>
        <p:spPr>
          <a:xfrm>
            <a:off x="457200" y="2060848"/>
            <a:ext cx="8229600" cy="4525963"/>
          </a:xfrm>
        </p:spPr>
        <p:txBody>
          <a:bodyPr>
            <a:normAutofit/>
          </a:bodyPr>
          <a:lstStyle/>
          <a:p>
            <a:pPr marL="0" indent="0">
              <a:buNone/>
            </a:pPr>
            <a:r>
              <a:rPr lang="en-US" dirty="0"/>
              <a:t>The productive structure of industrial districts is based on a </a:t>
            </a:r>
            <a:r>
              <a:rPr lang="en-US" b="1" dirty="0"/>
              <a:t>highly specialized division of </a:t>
            </a:r>
            <a:r>
              <a:rPr lang="en-US" b="1" dirty="0" err="1"/>
              <a:t>labour</a:t>
            </a:r>
            <a:r>
              <a:rPr lang="en-US" b="1" dirty="0"/>
              <a:t> among small and medium-size firms</a:t>
            </a:r>
            <a:r>
              <a:rPr lang="en-US" dirty="0"/>
              <a:t>. </a:t>
            </a:r>
            <a:endParaRPr lang="en-US" dirty="0" smtClean="0"/>
          </a:p>
          <a:p>
            <a:pPr marL="0" indent="0">
              <a:buNone/>
            </a:pPr>
            <a:endParaRPr lang="en-US" dirty="0" smtClean="0"/>
          </a:p>
          <a:p>
            <a:pPr marL="0" indent="0">
              <a:buNone/>
            </a:pPr>
            <a:r>
              <a:rPr lang="en-US" dirty="0" smtClean="0"/>
              <a:t>Only </a:t>
            </a:r>
            <a:r>
              <a:rPr lang="en-US" dirty="0"/>
              <a:t>a </a:t>
            </a:r>
            <a:r>
              <a:rPr lang="en-US" b="1" dirty="0"/>
              <a:t>limited number of firms have access to final markets</a:t>
            </a:r>
            <a:r>
              <a:rPr lang="en-US" dirty="0"/>
              <a:t>; most of them are specialized in a </a:t>
            </a:r>
            <a:r>
              <a:rPr lang="en-US" b="1" dirty="0"/>
              <a:t>single stage of producti</a:t>
            </a:r>
            <a:r>
              <a:rPr lang="en-US" dirty="0"/>
              <a:t>on. </a:t>
            </a:r>
            <a:endParaRPr lang="en-US" dirty="0" smtClean="0"/>
          </a:p>
        </p:txBody>
      </p:sp>
    </p:spTree>
    <p:extLst>
      <p:ext uri="{BB962C8B-B14F-4D97-AF65-F5344CB8AC3E}">
        <p14:creationId xmlns:p14="http://schemas.microsoft.com/office/powerpoint/2010/main" val="991952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64704"/>
            <a:ext cx="8229600" cy="1143000"/>
          </a:xfrm>
        </p:spPr>
        <p:txBody>
          <a:bodyPr>
            <a:normAutofit fontScale="90000"/>
          </a:bodyPr>
          <a:lstStyle/>
          <a:p>
            <a:r>
              <a:rPr lang="it-IT" dirty="0" smtClean="0">
                <a:solidFill>
                  <a:schemeClr val="accent1">
                    <a:lumMod val="75000"/>
                  </a:schemeClr>
                </a:solidFill>
              </a:rPr>
              <a:t>Industrial </a:t>
            </a:r>
            <a:r>
              <a:rPr lang="it-IT" dirty="0" err="1" smtClean="0">
                <a:solidFill>
                  <a:schemeClr val="accent1">
                    <a:lumMod val="75000"/>
                  </a:schemeClr>
                </a:solidFill>
              </a:rPr>
              <a:t>districts</a:t>
            </a:r>
            <a:r>
              <a:rPr lang="it-IT" dirty="0" smtClean="0">
                <a:solidFill>
                  <a:schemeClr val="accent1">
                    <a:lumMod val="75000"/>
                  </a:schemeClr>
                </a:solidFill>
              </a:rPr>
              <a:t> and manufacturing </a:t>
            </a:r>
            <a:r>
              <a:rPr lang="it-IT" dirty="0" err="1" smtClean="0">
                <a:solidFill>
                  <a:schemeClr val="accent1">
                    <a:lumMod val="75000"/>
                  </a:schemeClr>
                </a:solidFill>
              </a:rPr>
              <a:t>activities</a:t>
            </a:r>
            <a:endParaRPr lang="it-IT" dirty="0">
              <a:solidFill>
                <a:schemeClr val="accent1">
                  <a:lumMod val="75000"/>
                </a:schemeClr>
              </a:solidFill>
            </a:endParaRPr>
          </a:p>
        </p:txBody>
      </p:sp>
      <p:sp>
        <p:nvSpPr>
          <p:cNvPr id="3" name="Segnaposto contenuto 2"/>
          <p:cNvSpPr>
            <a:spLocks noGrp="1"/>
          </p:cNvSpPr>
          <p:nvPr>
            <p:ph idx="1"/>
          </p:nvPr>
        </p:nvSpPr>
        <p:spPr>
          <a:xfrm>
            <a:off x="457200" y="2060848"/>
            <a:ext cx="8229600" cy="4525963"/>
          </a:xfrm>
        </p:spPr>
        <p:txBody>
          <a:bodyPr>
            <a:normAutofit fontScale="92500"/>
          </a:bodyPr>
          <a:lstStyle/>
          <a:p>
            <a:pPr marL="0" indent="0">
              <a:buNone/>
            </a:pPr>
            <a:r>
              <a:rPr lang="en-US" dirty="0" smtClean="0"/>
              <a:t>Districts </a:t>
            </a:r>
            <a:r>
              <a:rPr lang="en-US" dirty="0"/>
              <a:t>are specialized in the production of particular kinds of goods; the most represented sectors are the traditional ones (</a:t>
            </a:r>
            <a:r>
              <a:rPr lang="en-US" b="1" dirty="0"/>
              <a:t>textiles, clothing, footwear, furniture, ceramics and so </a:t>
            </a:r>
            <a:r>
              <a:rPr lang="en-US" b="1" dirty="0" smtClean="0"/>
              <a:t>on</a:t>
            </a:r>
            <a:r>
              <a:rPr lang="en-US" dirty="0" smtClean="0"/>
              <a:t>)…</a:t>
            </a:r>
          </a:p>
          <a:p>
            <a:pPr marL="0" indent="0">
              <a:buNone/>
            </a:pPr>
            <a:endParaRPr lang="en-US" dirty="0" smtClean="0"/>
          </a:p>
          <a:p>
            <a:pPr marL="0" indent="0">
              <a:buNone/>
            </a:pPr>
            <a:r>
              <a:rPr lang="en-US" dirty="0" smtClean="0"/>
              <a:t>…but </a:t>
            </a:r>
            <a:r>
              <a:rPr lang="en-US" dirty="0"/>
              <a:t>there were also significant development in the more “modern” sectors, particularly mechanical engineering and the machine tools sector.</a:t>
            </a:r>
            <a:endParaRPr lang="it-IT" dirty="0"/>
          </a:p>
        </p:txBody>
      </p:sp>
    </p:spTree>
    <p:extLst>
      <p:ext uri="{BB962C8B-B14F-4D97-AF65-F5344CB8AC3E}">
        <p14:creationId xmlns:p14="http://schemas.microsoft.com/office/powerpoint/2010/main" val="5166487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Unifi" id="{55851F83-167F-4A4F-8671-4DF7CD61F75D}" vid="{61527502-94C8-48A7-B2BA-ED20C9DB0067}"/>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259</TotalTime>
  <Words>1173</Words>
  <Application>Microsoft Office PowerPoint</Application>
  <PresentationFormat>On-screen Show (4:3)</PresentationFormat>
  <Paragraphs>157</Paragraphs>
  <Slides>23</Slides>
  <Notes>6</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Tema di Office</vt:lpstr>
      <vt:lpstr>The Local and Regional Dimension of Employment Regulation in Italy</vt:lpstr>
      <vt:lpstr>Schema of the presentation</vt:lpstr>
      <vt:lpstr>1. The Italian model of capitalism and the role of subnational differences </vt:lpstr>
      <vt:lpstr>The Italian model of regionalised capitalism</vt:lpstr>
      <vt:lpstr>PowerPoint Presentation</vt:lpstr>
      <vt:lpstr>PowerPoint Presentation</vt:lpstr>
      <vt:lpstr>PowerPoint Presentation</vt:lpstr>
      <vt:lpstr>Industrial districts and manufacturing activities</vt:lpstr>
      <vt:lpstr>Industrial districts and manufacturing activities</vt:lpstr>
      <vt:lpstr>PowerPoint Presentation</vt:lpstr>
      <vt:lpstr>Industrial districts</vt:lpstr>
      <vt:lpstr>Technological districts</vt:lpstr>
      <vt:lpstr>PowerPoint Presentation</vt:lpstr>
      <vt:lpstr>2. Local regulation and collective goods  </vt:lpstr>
      <vt:lpstr>Why Italian firms cluster? </vt:lpstr>
      <vt:lpstr>The Italian model of regionalised capitalism</vt:lpstr>
      <vt:lpstr>Local agreements and collective goods:</vt:lpstr>
      <vt:lpstr>3. Local negotiations during the crisis  </vt:lpstr>
      <vt:lpstr>The database of agreements</vt:lpstr>
      <vt:lpstr>Agreements per sector</vt:lpstr>
      <vt:lpstr>Agreements per topic</vt:lpstr>
      <vt:lpstr>PowerPoint Presentation</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Giuseppe Gulizia</dc:creator>
  <cp:lastModifiedBy>user</cp:lastModifiedBy>
  <cp:revision>34</cp:revision>
  <dcterms:created xsi:type="dcterms:W3CDTF">2013-02-21T21:27:06Z</dcterms:created>
  <dcterms:modified xsi:type="dcterms:W3CDTF">2014-09-18T20:43:39Z</dcterms:modified>
</cp:coreProperties>
</file>