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81" r:id="rId2"/>
    <p:sldId id="311" r:id="rId3"/>
    <p:sldId id="312" r:id="rId4"/>
    <p:sldId id="313" r:id="rId5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Britannic Bold" pitchFamily="34" charset="0"/>
      <p:bold r:id="rId11"/>
    </p:embeddedFont>
    <p:embeddedFont>
      <p:font typeface="Cambria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5" autoAdjust="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7563-3A93-4505-A56C-4E26F678939A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702F3-1AB6-4F6E-A25F-EE6056981D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See: http://research.ncl.ac.uk/decte/toon/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02F3-1AB6-4F6E-A25F-EE6056981D4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02F3-1AB6-4F6E-A25F-EE6056981D4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02F3-1AB6-4F6E-A25F-EE6056981D4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02F3-1AB6-4F6E-A25F-EE6056981D4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6825-9F80-4331-847F-2E98843A4103}" type="datetimeFigureOut">
              <a:rPr lang="en-GB" smtClean="0"/>
              <a:pPr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A9C4-2649-4AD5-B300-19C3F4C88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flickr.com/photos/eulothg/5459370701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hyperlink" Target="http://www.flickr.com/photos/misstake111/340919427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flickr.com/photos/70172955@N00/5978760042/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://www.flickr.com/photos/cobalt/2842342435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hyperlink" Target="http://www.flickr.com/photos/rmommaerts/461042696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castle University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000" y="108000"/>
            <a:ext cx="2667000" cy="92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44000"/>
            <a:ext cx="586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School of</a:t>
            </a:r>
          </a:p>
          <a:p>
            <a:r>
              <a:rPr lang="en-GB" sz="2600" dirty="0" smtClean="0">
                <a:latin typeface="Calibri" pitchFamily="34" charset="0"/>
                <a:cs typeface="Arial" pitchFamily="34" charset="0"/>
              </a:rPr>
              <a:t>English Literature, Language &amp; Linguistics</a:t>
            </a:r>
            <a:endParaRPr lang="en-GB" sz="2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39624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DECTE Wallpaper 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5013176"/>
            <a:ext cx="2895600" cy="18448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219200"/>
            <a:ext cx="9144000" cy="838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 smtClean="0">
                <a:solidFill>
                  <a:srgbClr val="002060"/>
                </a:solidFill>
                <a:latin typeface="Britannic Bold" pitchFamily="34" charset="0"/>
              </a:rPr>
              <a:t>The Talk of the Toon</a:t>
            </a:r>
            <a:endParaRPr kumimoji="0" lang="en-GB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000" y="1980000"/>
            <a:ext cx="871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O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531" y="2060848"/>
            <a:ext cx="4224469" cy="3456384"/>
          </a:xfrm>
          <a:prstGeom prst="rect">
            <a:avLst/>
          </a:prstGeom>
        </p:spPr>
      </p:pic>
      <p:pic>
        <p:nvPicPr>
          <p:cNvPr id="9" name="Picture 8" descr="AHRC logo+bord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10292"/>
            <a:ext cx="2147664" cy="547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21288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DECTE is funded by: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2" name="Picture 11" descr="DECTE Logo (Blue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6121829"/>
            <a:ext cx="1493928" cy="73617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63888" y="6209928"/>
            <a:ext cx="3528392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dirty="0" smtClean="0">
                <a:solidFill>
                  <a:srgbClr val="002060"/>
                </a:solidFill>
                <a:latin typeface="Britannic Bold" pitchFamily="34" charset="0"/>
              </a:rPr>
              <a:t>The Diachronic Electronic Corpus of Tyneside English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04864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mtClean="0">
                <a:latin typeface="Britannic Bold" pitchFamily="34" charset="0"/>
              </a:rPr>
              <a:t>Dialect Words</a:t>
            </a:r>
            <a:endParaRPr lang="en-GB" sz="3600" dirty="0">
              <a:latin typeface="Britannic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068960"/>
            <a:ext cx="55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smtClean="0">
                <a:latin typeface="Calibri" pitchFamily="34" charset="0"/>
              </a:rPr>
              <a:t>Answers</a:t>
            </a:r>
            <a:endParaRPr lang="en-GB" sz="28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1443016"/>
            <a:chOff x="0" y="0"/>
            <a:chExt cx="9144000" cy="144301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80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80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4000" y="108000"/>
              <a:ext cx="20162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15000"/>
                      </a:prstClr>
                    </a:outerShdw>
                  </a:effectLst>
                  <a:latin typeface="Britannic Bold" pitchFamily="34" charset="0"/>
                </a:rPr>
                <a:t>The Talk</a:t>
              </a:r>
            </a:p>
            <a:p>
              <a:pPr algn="ctr"/>
              <a:r>
                <a:rPr lang="en-GB" sz="2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15000"/>
                      </a:prstClr>
                    </a:outerShdw>
                  </a:effectLst>
                  <a:latin typeface="Britannic Bold" pitchFamily="34" charset="0"/>
                </a:rPr>
                <a:t>of the Toon</a:t>
              </a:r>
              <a:endParaRPr lang="en-GB" sz="2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15000"/>
                    </a:prstClr>
                  </a:outerShdw>
                </a:effectLst>
                <a:latin typeface="Britannic Bold" pitchFamily="34" charset="0"/>
              </a:endParaRPr>
            </a:p>
          </p:txBody>
        </p:sp>
        <p:pic>
          <p:nvPicPr>
            <p:cNvPr id="5" name="Picture 4" descr="Tyne Bridge 04.jpg"/>
            <p:cNvPicPr>
              <a:picLocks/>
            </p:cNvPicPr>
            <p:nvPr/>
          </p:nvPicPr>
          <p:blipFill>
            <a:blip r:embed="rId3" cstate="print"/>
            <a:srcRect t="3596"/>
            <a:stretch>
              <a:fillRect/>
            </a:stretch>
          </p:blipFill>
          <p:spPr>
            <a:xfrm>
              <a:off x="7308000" y="0"/>
              <a:ext cx="1836000" cy="1080000"/>
            </a:xfrm>
            <a:prstGeom prst="rect">
              <a:avLst/>
            </a:prstGeom>
          </p:spPr>
        </p:pic>
        <p:pic>
          <p:nvPicPr>
            <p:cNvPr id="6" name="Picture 5" descr="Angel 01 (Britton 2009)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28" y="0"/>
              <a:ext cx="1584000" cy="1080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19872" y="0"/>
              <a:ext cx="2304256" cy="108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 descr="TOON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63688" cy="144301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563888" y="108000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itannic Bold" pitchFamily="34" charset="0"/>
              </a:rPr>
              <a:t>Words and Meanings</a:t>
            </a:r>
            <a:endParaRPr lang="en-GB" sz="2600" dirty="0">
              <a:solidFill>
                <a:schemeClr val="accent5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1200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mtClean="0">
                <a:latin typeface="Britannic Bold" pitchFamily="34" charset="0"/>
              </a:rPr>
              <a:t>What do these words mean?</a:t>
            </a:r>
            <a:endParaRPr lang="en-GB" sz="3600" dirty="0">
              <a:latin typeface="Britannic Bold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2000" y="2556000"/>
          <a:ext cx="9000000" cy="339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908000"/>
                <a:gridCol w="1908000"/>
                <a:gridCol w="1908000"/>
                <a:gridCol w="20880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i="1" smtClean="0">
                          <a:latin typeface="Cambria" pitchFamily="18" charset="0"/>
                        </a:rPr>
                        <a:t>scran</a:t>
                      </a:r>
                      <a:endParaRPr lang="en-GB" sz="2200" b="1" i="1">
                        <a:latin typeface="Cambri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latin typeface="Calibri" pitchFamily="34" charset="0"/>
                        </a:rPr>
                        <a:t>money</a:t>
                      </a:r>
                      <a:endParaRPr lang="en-GB" sz="2200" b="1"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latin typeface="Calibri" pitchFamily="34" charset="0"/>
                        </a:rPr>
                        <a:t>rain</a:t>
                      </a:r>
                      <a:endParaRPr lang="en-GB" sz="2200" b="1"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latin typeface="Calibri" pitchFamily="34" charset="0"/>
                        </a:rPr>
                        <a:t>food</a:t>
                      </a:r>
                      <a:endParaRPr lang="en-GB" sz="2200" b="1"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latin typeface="Calibri" pitchFamily="34" charset="0"/>
                        </a:rPr>
                        <a:t>coal</a:t>
                      </a:r>
                      <a:endParaRPr lang="en-GB" sz="2200" b="1"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i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cuddy</a:t>
                      </a:r>
                      <a:endParaRPr lang="en-GB" sz="2200" b="1" i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hat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donkey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silly person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coal miner’s cart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i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plodge</a:t>
                      </a:r>
                      <a:endParaRPr lang="en-GB" sz="2200" b="1" i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</a:t>
                      </a:r>
                      <a:r>
                        <a:rPr lang="en-GB" sz="2200" b="1" baseline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throw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 run quickly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 complain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 paddle, wade through water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i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clarty</a:t>
                      </a:r>
                      <a:endParaRPr lang="en-GB" sz="2200" b="1" i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mucky, dirty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funny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silly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gloomy, cloudy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i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rolley</a:t>
                      </a:r>
                      <a:endParaRPr lang="en-GB" sz="2200" b="1" i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chicken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fishing boat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coal miner’s cart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GB" sz="2200" b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hat</a:t>
                      </a:r>
                      <a:endParaRPr lang="en-GB" sz="22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64088" y="1368000"/>
            <a:ext cx="37799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smtClean="0">
                <a:latin typeface="Britannic Bold" pitchFamily="34" charset="0"/>
              </a:rPr>
              <a:t>Answers</a:t>
            </a:r>
            <a:endParaRPr lang="en-GB" sz="36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1443016"/>
            <a:chOff x="0" y="0"/>
            <a:chExt cx="9144000" cy="144301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80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80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4000" y="108000"/>
              <a:ext cx="20162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15000"/>
                      </a:prstClr>
                    </a:outerShdw>
                  </a:effectLst>
                  <a:latin typeface="Britannic Bold" pitchFamily="34" charset="0"/>
                </a:rPr>
                <a:t>The Talk</a:t>
              </a:r>
            </a:p>
            <a:p>
              <a:pPr algn="ctr"/>
              <a:r>
                <a:rPr lang="en-GB" sz="2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15000"/>
                      </a:prstClr>
                    </a:outerShdw>
                  </a:effectLst>
                  <a:latin typeface="Britannic Bold" pitchFamily="34" charset="0"/>
                </a:rPr>
                <a:t>of the Toon</a:t>
              </a:r>
              <a:endParaRPr lang="en-GB" sz="2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15000"/>
                    </a:prstClr>
                  </a:outerShdw>
                </a:effectLst>
                <a:latin typeface="Britannic Bold" pitchFamily="34" charset="0"/>
              </a:endParaRPr>
            </a:p>
          </p:txBody>
        </p:sp>
        <p:pic>
          <p:nvPicPr>
            <p:cNvPr id="5" name="Picture 4" descr="Tyne Bridge 04.jpg"/>
            <p:cNvPicPr>
              <a:picLocks/>
            </p:cNvPicPr>
            <p:nvPr/>
          </p:nvPicPr>
          <p:blipFill>
            <a:blip r:embed="rId3" cstate="print"/>
            <a:srcRect t="3596"/>
            <a:stretch>
              <a:fillRect/>
            </a:stretch>
          </p:blipFill>
          <p:spPr>
            <a:xfrm>
              <a:off x="7308000" y="0"/>
              <a:ext cx="1836000" cy="1080000"/>
            </a:xfrm>
            <a:prstGeom prst="rect">
              <a:avLst/>
            </a:prstGeom>
          </p:spPr>
        </p:pic>
        <p:pic>
          <p:nvPicPr>
            <p:cNvPr id="6" name="Picture 5" descr="Angel 01 (Britton 2009)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28" y="0"/>
              <a:ext cx="1584000" cy="1080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19872" y="0"/>
              <a:ext cx="2304256" cy="108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 descr="TOON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63688" cy="144301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563888" y="108000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itannic Bold" pitchFamily="34" charset="0"/>
              </a:rPr>
              <a:t>Words and Meanings</a:t>
            </a:r>
            <a:endParaRPr lang="en-GB" sz="2600" dirty="0">
              <a:solidFill>
                <a:schemeClr val="accent5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1200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mtClean="0">
                <a:latin typeface="Britannic Bold" pitchFamily="34" charset="0"/>
              </a:rPr>
              <a:t>What do these words mean?</a:t>
            </a:r>
            <a:endParaRPr lang="en-GB" sz="3600" dirty="0"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368000"/>
            <a:ext cx="37799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smtClean="0">
                <a:latin typeface="Britannic Bold" pitchFamily="34" charset="0"/>
              </a:rPr>
              <a:t>The Pictures</a:t>
            </a:r>
            <a:endParaRPr lang="en-GB" sz="3600" dirty="0">
              <a:latin typeface="Britannic Bold" pitchFamily="34" charset="0"/>
            </a:endParaRPr>
          </a:p>
        </p:txBody>
      </p:sp>
      <p:pic>
        <p:nvPicPr>
          <p:cNvPr id="15" name="Picture 2" descr="http://farm7.staticflickr.com/6128/5978760042_fec977c70c_o.jpg"/>
          <p:cNvPicPr>
            <a:picLocks noChangeAspect="1" noChangeArrowheads="1"/>
          </p:cNvPicPr>
          <p:nvPr/>
        </p:nvPicPr>
        <p:blipFill>
          <a:blip r:embed="rId6" cstate="print"/>
          <a:srcRect l="2835"/>
          <a:stretch>
            <a:fillRect/>
          </a:stretch>
        </p:blipFill>
        <p:spPr bwMode="auto">
          <a:xfrm>
            <a:off x="0" y="2276872"/>
            <a:ext cx="2700000" cy="1850645"/>
          </a:xfrm>
          <a:prstGeom prst="rect">
            <a:avLst/>
          </a:prstGeom>
          <a:noFill/>
        </p:spPr>
      </p:pic>
      <p:pic>
        <p:nvPicPr>
          <p:cNvPr id="16" name="Picture 2" descr="http://farm4.staticflickr.com/3606/3409194271_6ef1b54bb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01008"/>
            <a:ext cx="2700000" cy="2025000"/>
          </a:xfrm>
          <a:prstGeom prst="rect">
            <a:avLst/>
          </a:prstGeom>
          <a:noFill/>
        </p:spPr>
      </p:pic>
      <p:pic>
        <p:nvPicPr>
          <p:cNvPr id="18" name="Picture 2" descr="http://farm6.staticflickr.com/5299/5459370701_3cc2d817a1.jpg"/>
          <p:cNvPicPr>
            <a:picLocks noChangeAspect="1" noChangeArrowheads="1"/>
          </p:cNvPicPr>
          <p:nvPr/>
        </p:nvPicPr>
        <p:blipFill>
          <a:blip r:embed="rId8" cstate="print"/>
          <a:srcRect l="10772" t="5959" r="9071" b="9364"/>
          <a:stretch>
            <a:fillRect/>
          </a:stretch>
        </p:blipFill>
        <p:spPr bwMode="auto">
          <a:xfrm>
            <a:off x="0" y="4993714"/>
            <a:ext cx="2700000" cy="1864286"/>
          </a:xfrm>
          <a:prstGeom prst="rect">
            <a:avLst/>
          </a:prstGeom>
          <a:noFill/>
        </p:spPr>
      </p:pic>
      <p:pic>
        <p:nvPicPr>
          <p:cNvPr id="19" name="Picture 2" descr="http://farm5.staticflickr.com/4063/4610426966_5aac5c7f40.jpg"/>
          <p:cNvPicPr>
            <a:picLocks noChangeAspect="1" noChangeArrowheads="1"/>
          </p:cNvPicPr>
          <p:nvPr/>
        </p:nvPicPr>
        <p:blipFill>
          <a:blip r:embed="rId9" cstate="print"/>
          <a:srcRect r="14173" b="7661"/>
          <a:stretch>
            <a:fillRect/>
          </a:stretch>
        </p:blipFill>
        <p:spPr bwMode="auto">
          <a:xfrm>
            <a:off x="6444000" y="2132856"/>
            <a:ext cx="2700000" cy="1896429"/>
          </a:xfrm>
          <a:prstGeom prst="rect">
            <a:avLst/>
          </a:prstGeom>
          <a:noFill/>
        </p:spPr>
      </p:pic>
      <p:pic>
        <p:nvPicPr>
          <p:cNvPr id="20" name="Picture 2" descr="http://farm4.staticflickr.com/3204/2842342435_7ddd03697b.jpg"/>
          <p:cNvPicPr>
            <a:picLocks noChangeAspect="1" noChangeArrowheads="1"/>
          </p:cNvPicPr>
          <p:nvPr/>
        </p:nvPicPr>
        <p:blipFill>
          <a:blip r:embed="rId10" cstate="print"/>
          <a:srcRect l="12472" t="1702" r="7937" b="17025"/>
          <a:stretch>
            <a:fillRect/>
          </a:stretch>
        </p:blipFill>
        <p:spPr bwMode="auto">
          <a:xfrm>
            <a:off x="6444000" y="4993714"/>
            <a:ext cx="2700000" cy="18642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67744" y="2348880"/>
            <a:ext cx="16561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Britannic Bold" pitchFamily="34" charset="0"/>
              </a:rPr>
              <a:t>scran</a:t>
            </a:r>
            <a:endParaRPr lang="en-GB" sz="2400" dirty="0"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3140968"/>
            <a:ext cx="16561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Britannic Bold" pitchFamily="34" charset="0"/>
              </a:rPr>
              <a:t>cuddy</a:t>
            </a:r>
            <a:endParaRPr lang="en-GB" sz="2400" dirty="0">
              <a:latin typeface="Britannic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81128"/>
            <a:ext cx="16561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Britannic Bold" pitchFamily="34" charset="0"/>
              </a:rPr>
              <a:t>plodge</a:t>
            </a:r>
            <a:endParaRPr lang="en-GB" sz="2400" dirty="0">
              <a:latin typeface="Britannic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2276872"/>
            <a:ext cx="16561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Britannic Bold" pitchFamily="34" charset="0"/>
              </a:rPr>
              <a:t>clarty</a:t>
            </a:r>
            <a:endParaRPr lang="en-GB" sz="2400" dirty="0">
              <a:latin typeface="Britannic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5733256"/>
            <a:ext cx="16561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Britannic Bold" pitchFamily="34" charset="0"/>
              </a:rPr>
              <a:t>rolley</a:t>
            </a:r>
            <a:endParaRPr lang="en-GB" sz="24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1443016"/>
            <a:chOff x="0" y="0"/>
            <a:chExt cx="9144000" cy="144301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80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80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4000" y="108000"/>
              <a:ext cx="20162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15000"/>
                      </a:prstClr>
                    </a:outerShdw>
                  </a:effectLst>
                  <a:latin typeface="Britannic Bold" pitchFamily="34" charset="0"/>
                </a:rPr>
                <a:t>The Talk</a:t>
              </a:r>
            </a:p>
            <a:p>
              <a:pPr algn="ctr"/>
              <a:r>
                <a:rPr lang="en-GB" sz="2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15000"/>
                      </a:prstClr>
                    </a:outerShdw>
                  </a:effectLst>
                  <a:latin typeface="Britannic Bold" pitchFamily="34" charset="0"/>
                </a:rPr>
                <a:t>of the Toon</a:t>
              </a:r>
              <a:endParaRPr lang="en-GB" sz="2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15000"/>
                    </a:prstClr>
                  </a:outerShdw>
                </a:effectLst>
                <a:latin typeface="Britannic Bold" pitchFamily="34" charset="0"/>
              </a:endParaRPr>
            </a:p>
          </p:txBody>
        </p:sp>
        <p:pic>
          <p:nvPicPr>
            <p:cNvPr id="5" name="Picture 4" descr="Tyne Bridge 04.jpg"/>
            <p:cNvPicPr>
              <a:picLocks/>
            </p:cNvPicPr>
            <p:nvPr/>
          </p:nvPicPr>
          <p:blipFill>
            <a:blip r:embed="rId3" cstate="print"/>
            <a:srcRect t="3596"/>
            <a:stretch>
              <a:fillRect/>
            </a:stretch>
          </p:blipFill>
          <p:spPr>
            <a:xfrm>
              <a:off x="7308000" y="0"/>
              <a:ext cx="1836000" cy="1080000"/>
            </a:xfrm>
            <a:prstGeom prst="rect">
              <a:avLst/>
            </a:prstGeom>
          </p:spPr>
        </p:pic>
        <p:pic>
          <p:nvPicPr>
            <p:cNvPr id="6" name="Picture 5" descr="Angel 01 (Britton 2009)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28" y="0"/>
              <a:ext cx="1584000" cy="1080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19872" y="0"/>
              <a:ext cx="2304256" cy="108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 descr="TOON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63688" cy="144301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563888" y="108000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itannic Bold" pitchFamily="34" charset="0"/>
              </a:rPr>
              <a:t>Words and Meanings</a:t>
            </a:r>
            <a:endParaRPr lang="en-GB" sz="2600" dirty="0">
              <a:solidFill>
                <a:schemeClr val="accent5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5" name="Picture 2" descr="http://farm7.staticflickr.com/6128/5978760042_fec977c70c_o.jpg"/>
          <p:cNvPicPr>
            <a:picLocks noChangeAspect="1" noChangeArrowheads="1"/>
          </p:cNvPicPr>
          <p:nvPr/>
        </p:nvPicPr>
        <p:blipFill>
          <a:blip r:embed="rId6" cstate="print"/>
          <a:srcRect l="2835"/>
          <a:stretch>
            <a:fillRect/>
          </a:stretch>
        </p:blipFill>
        <p:spPr bwMode="auto">
          <a:xfrm>
            <a:off x="323528" y="1368000"/>
            <a:ext cx="1368000" cy="937662"/>
          </a:xfrm>
          <a:prstGeom prst="rect">
            <a:avLst/>
          </a:prstGeom>
          <a:noFill/>
        </p:spPr>
      </p:pic>
      <p:pic>
        <p:nvPicPr>
          <p:cNvPr id="16" name="Picture 2" descr="http://farm4.staticflickr.com/3606/3409194271_6ef1b54bb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412000"/>
            <a:ext cx="1368000" cy="1026000"/>
          </a:xfrm>
          <a:prstGeom prst="rect">
            <a:avLst/>
          </a:prstGeom>
          <a:noFill/>
        </p:spPr>
      </p:pic>
      <p:pic>
        <p:nvPicPr>
          <p:cNvPr id="18" name="Picture 2" descr="http://farm6.staticflickr.com/5299/5459370701_3cc2d817a1.jpg"/>
          <p:cNvPicPr>
            <a:picLocks noChangeAspect="1" noChangeArrowheads="1"/>
          </p:cNvPicPr>
          <p:nvPr/>
        </p:nvPicPr>
        <p:blipFill>
          <a:blip r:embed="rId8" cstate="print"/>
          <a:srcRect l="10772" t="5959" r="9071" b="9364"/>
          <a:stretch>
            <a:fillRect/>
          </a:stretch>
        </p:blipFill>
        <p:spPr bwMode="auto">
          <a:xfrm>
            <a:off x="323528" y="3528000"/>
            <a:ext cx="1368000" cy="944573"/>
          </a:xfrm>
          <a:prstGeom prst="rect">
            <a:avLst/>
          </a:prstGeom>
          <a:noFill/>
        </p:spPr>
      </p:pic>
      <p:pic>
        <p:nvPicPr>
          <p:cNvPr id="19" name="Picture 2" descr="http://farm5.staticflickr.com/4063/4610426966_5aac5c7f40.jpg"/>
          <p:cNvPicPr>
            <a:picLocks noChangeAspect="1" noChangeArrowheads="1"/>
          </p:cNvPicPr>
          <p:nvPr/>
        </p:nvPicPr>
        <p:blipFill>
          <a:blip r:embed="rId9" cstate="print"/>
          <a:srcRect r="14173" b="7661"/>
          <a:stretch>
            <a:fillRect/>
          </a:stretch>
        </p:blipFill>
        <p:spPr bwMode="auto">
          <a:xfrm>
            <a:off x="323528" y="4572000"/>
            <a:ext cx="1368000" cy="960855"/>
          </a:xfrm>
          <a:prstGeom prst="rect">
            <a:avLst/>
          </a:prstGeom>
          <a:noFill/>
        </p:spPr>
      </p:pic>
      <p:pic>
        <p:nvPicPr>
          <p:cNvPr id="20" name="Picture 2" descr="http://farm4.staticflickr.com/3204/2842342435_7ddd03697b.jpg"/>
          <p:cNvPicPr>
            <a:picLocks noChangeAspect="1" noChangeArrowheads="1"/>
          </p:cNvPicPr>
          <p:nvPr/>
        </p:nvPicPr>
        <p:blipFill>
          <a:blip r:embed="rId10" cstate="print"/>
          <a:srcRect l="12472" t="1702" r="7937" b="17025"/>
          <a:stretch>
            <a:fillRect/>
          </a:stretch>
        </p:blipFill>
        <p:spPr bwMode="auto">
          <a:xfrm>
            <a:off x="323528" y="5652000"/>
            <a:ext cx="1368000" cy="94457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763688" y="1368000"/>
            <a:ext cx="7380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GB" smtClean="0"/>
              <a:t>Rodney Lewis (2011, CC BY-NC-ND)</a:t>
            </a:r>
          </a:p>
          <a:p>
            <a:r>
              <a:rPr lang="en-GB" smtClean="0">
                <a:hlinkClick r:id="rId11"/>
              </a:rPr>
              <a:t>http://www.flickr.com/photos/70172955@N00/5978760042/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763688" y="2412000"/>
            <a:ext cx="7380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GB" smtClean="0"/>
              <a:t>Rachael (‘MisTake111’) (2009, CC BY-NC-ND)</a:t>
            </a:r>
          </a:p>
          <a:p>
            <a:r>
              <a:rPr lang="en-GB" smtClean="0">
                <a:hlinkClick r:id="rId12"/>
              </a:rPr>
              <a:t>http://www.flickr.com/photos/misstake111/3409194271/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63688" y="3528000"/>
            <a:ext cx="7380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GB" smtClean="0"/>
              <a:t>Glen Euloth (2011, CC BY-NC-ND)</a:t>
            </a:r>
          </a:p>
          <a:p>
            <a:r>
              <a:rPr lang="en-GB" smtClean="0">
                <a:hlinkClick r:id="rId13"/>
              </a:rPr>
              <a:t>http://www.flickr.com/photos/eulothg/5459370701/</a:t>
            </a:r>
            <a:r>
              <a:rPr lang="en-GB" smtClean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3688" y="4572000"/>
            <a:ext cx="7380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GB" smtClean="0"/>
              <a:t>Roger Mommaerts (2010, CC BY-SA)</a:t>
            </a:r>
          </a:p>
          <a:p>
            <a:r>
              <a:rPr lang="en-GB" smtClean="0">
                <a:hlinkClick r:id="rId14"/>
              </a:rPr>
              <a:t>http://www.flickr.com/photos/rmommaerts/4610426966/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763688" y="5652000"/>
            <a:ext cx="7380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GB" smtClean="0"/>
              <a:t>‘cobalt 123’ (2008, </a:t>
            </a:r>
            <a:r>
              <a:rPr lang="en-GB" smtClean="0"/>
              <a:t>CC BY-NC-SA</a:t>
            </a:r>
            <a:r>
              <a:rPr lang="en-GB" smtClean="0"/>
              <a:t>)</a:t>
            </a:r>
          </a:p>
          <a:p>
            <a:r>
              <a:rPr lang="en-GB" smtClean="0">
                <a:hlinkClick r:id="rId15"/>
              </a:rPr>
              <a:t>http://www.flickr.com/photos/cobalt/2842342435/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190</Words>
  <Application>Microsoft Office PowerPoint</Application>
  <PresentationFormat>On-screen Show (4:3)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Britannic Bold</vt:lpstr>
      <vt:lpstr>Cambria</vt:lpstr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Mearns</dc:creator>
  <cp:lastModifiedBy>Adam Mearns</cp:lastModifiedBy>
  <cp:revision>200</cp:revision>
  <dcterms:created xsi:type="dcterms:W3CDTF">2011-05-16T17:38:21Z</dcterms:created>
  <dcterms:modified xsi:type="dcterms:W3CDTF">2013-05-05T14:50:30Z</dcterms:modified>
</cp:coreProperties>
</file>