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19" r:id="rId3"/>
    <p:sldId id="307" r:id="rId4"/>
    <p:sldId id="269" r:id="rId5"/>
    <p:sldId id="318" r:id="rId6"/>
    <p:sldId id="308" r:id="rId7"/>
    <p:sldId id="310" r:id="rId8"/>
    <p:sldId id="312" r:id="rId9"/>
    <p:sldId id="314" r:id="rId10"/>
    <p:sldId id="315" r:id="rId11"/>
    <p:sldId id="316" r:id="rId12"/>
    <p:sldId id="313" r:id="rId13"/>
    <p:sldId id="311" r:id="rId14"/>
    <p:sldId id="320" r:id="rId15"/>
    <p:sldId id="321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60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D79A-D7DF-4A3E-8B27-1D12CBE27CC3}" type="datetimeFigureOut">
              <a:rPr lang="es-PE" smtClean="0"/>
              <a:t>4/12/16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FB76F-0C9D-4AD8-8484-BF4935C012E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465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B76F-0C9D-4AD8-8484-BF4935C012E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657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Coyuntura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política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000068"/>
                </a:solidFill>
              </a:rPr>
              <a:t>la </a:t>
            </a:r>
            <a:r>
              <a:rPr lang="en-US" b="1" dirty="0" err="1" smtClean="0">
                <a:solidFill>
                  <a:srgbClr val="000068"/>
                </a:solidFill>
              </a:rPr>
              <a:t>confrontación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violenta</a:t>
            </a:r>
            <a:r>
              <a:rPr lang="en-US" b="1" dirty="0" smtClean="0">
                <a:solidFill>
                  <a:srgbClr val="000068"/>
                </a:solidFill>
              </a:rPr>
              <a:t> entre </a:t>
            </a:r>
            <a:r>
              <a:rPr lang="en-US" b="1" dirty="0" err="1" smtClean="0">
                <a:solidFill>
                  <a:srgbClr val="000068"/>
                </a:solidFill>
              </a:rPr>
              <a:t>indígenas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awajún</a:t>
            </a:r>
            <a:r>
              <a:rPr lang="en-US" b="1" dirty="0" smtClean="0">
                <a:solidFill>
                  <a:srgbClr val="000068"/>
                </a:solidFill>
              </a:rPr>
              <a:t> y </a:t>
            </a:r>
            <a:r>
              <a:rPr lang="en-US" b="1" dirty="0" err="1" smtClean="0">
                <a:solidFill>
                  <a:srgbClr val="000068"/>
                </a:solidFill>
              </a:rPr>
              <a:t>policía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cerca</a:t>
            </a:r>
            <a:r>
              <a:rPr lang="en-US" b="1" dirty="0" smtClean="0">
                <a:solidFill>
                  <a:srgbClr val="000068"/>
                </a:solidFill>
              </a:rPr>
              <a:t> de la ciudad de </a:t>
            </a:r>
            <a:r>
              <a:rPr lang="en-US" b="1" dirty="0" err="1" smtClean="0">
                <a:solidFill>
                  <a:srgbClr val="000068"/>
                </a:solidFill>
              </a:rPr>
              <a:t>Bagua</a:t>
            </a:r>
            <a:r>
              <a:rPr lang="en-US" b="1" dirty="0" smtClean="0">
                <a:solidFill>
                  <a:srgbClr val="000068"/>
                </a:solidFill>
              </a:rPr>
              <a:t>, </a:t>
            </a:r>
            <a:r>
              <a:rPr lang="en-US" b="1" dirty="0" err="1" smtClean="0">
                <a:solidFill>
                  <a:srgbClr val="000068"/>
                </a:solidFill>
              </a:rPr>
              <a:t>provincia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Condorcanqui</a:t>
            </a:r>
            <a:r>
              <a:rPr lang="en-US" b="1" dirty="0" smtClean="0">
                <a:solidFill>
                  <a:srgbClr val="000068"/>
                </a:solidFill>
              </a:rPr>
              <a:t>, </a:t>
            </a:r>
            <a:r>
              <a:rPr lang="en-US" b="1" dirty="0" err="1" smtClean="0">
                <a:solidFill>
                  <a:srgbClr val="000068"/>
                </a:solidFill>
              </a:rPr>
              <a:t>departamento</a:t>
            </a:r>
            <a:r>
              <a:rPr lang="en-US" b="1" dirty="0" smtClean="0">
                <a:solidFill>
                  <a:srgbClr val="000068"/>
                </a:solidFill>
              </a:rPr>
              <a:t> de Amazonas; los </a:t>
            </a:r>
            <a:r>
              <a:rPr lang="en-US" b="1" dirty="0" err="1" smtClean="0">
                <a:solidFill>
                  <a:srgbClr val="000068"/>
                </a:solidFill>
              </a:rPr>
              <a:t>awajún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estaban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protestando</a:t>
            </a:r>
            <a:r>
              <a:rPr lang="en-US" b="1" dirty="0" smtClean="0">
                <a:solidFill>
                  <a:srgbClr val="000068"/>
                </a:solidFill>
              </a:rPr>
              <a:t> contra el </a:t>
            </a:r>
            <a:r>
              <a:rPr lang="en-US" b="1" dirty="0" err="1" smtClean="0">
                <a:solidFill>
                  <a:srgbClr val="000068"/>
                </a:solidFill>
              </a:rPr>
              <a:t>impacto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ambiental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que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estaba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teniendo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una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planta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petrolera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presente</a:t>
            </a:r>
            <a:r>
              <a:rPr lang="en-US" b="1" dirty="0" smtClean="0">
                <a:solidFill>
                  <a:srgbClr val="000068"/>
                </a:solidFill>
              </a:rPr>
              <a:t> en </a:t>
            </a:r>
            <a:r>
              <a:rPr lang="en-US" b="1" dirty="0" err="1" smtClean="0">
                <a:solidFill>
                  <a:srgbClr val="000068"/>
                </a:solidFill>
              </a:rPr>
              <a:t>su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territorio</a:t>
            </a:r>
            <a:r>
              <a:rPr lang="en-US" b="1" dirty="0" smtClean="0">
                <a:solidFill>
                  <a:srgbClr val="000068"/>
                </a:solidFill>
              </a:rPr>
              <a:t>. El </a:t>
            </a:r>
            <a:r>
              <a:rPr lang="en-US" b="1" dirty="0" err="1" smtClean="0">
                <a:solidFill>
                  <a:srgbClr val="000068"/>
                </a:solidFill>
              </a:rPr>
              <a:t>llamado</a:t>
            </a:r>
            <a:r>
              <a:rPr lang="en-US" b="1" dirty="0" smtClean="0">
                <a:solidFill>
                  <a:srgbClr val="000068"/>
                </a:solidFill>
              </a:rPr>
              <a:t> ´</a:t>
            </a:r>
            <a:r>
              <a:rPr lang="en-US" b="1" dirty="0" err="1" smtClean="0">
                <a:solidFill>
                  <a:srgbClr val="000068"/>
                </a:solidFill>
              </a:rPr>
              <a:t>baguazo</a:t>
            </a:r>
            <a:r>
              <a:rPr lang="en-US" b="1" dirty="0" smtClean="0">
                <a:solidFill>
                  <a:srgbClr val="000068"/>
                </a:solidFill>
              </a:rPr>
              <a:t>´ ha </a:t>
            </a:r>
            <a:r>
              <a:rPr lang="en-US" b="1" dirty="0" err="1" smtClean="0">
                <a:solidFill>
                  <a:srgbClr val="000068"/>
                </a:solidFill>
              </a:rPr>
              <a:t>marcado</a:t>
            </a:r>
            <a:r>
              <a:rPr lang="en-US" b="1" dirty="0" smtClean="0">
                <a:solidFill>
                  <a:srgbClr val="000068"/>
                </a:solidFill>
              </a:rPr>
              <a:t> un </a:t>
            </a:r>
            <a:r>
              <a:rPr lang="en-US" b="1" dirty="0" err="1" smtClean="0">
                <a:solidFill>
                  <a:srgbClr val="000068"/>
                </a:solidFill>
              </a:rPr>
              <a:t>momento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catalizador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para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que</a:t>
            </a:r>
            <a:r>
              <a:rPr lang="en-US" b="1" dirty="0" smtClean="0">
                <a:solidFill>
                  <a:srgbClr val="000068"/>
                </a:solidFill>
              </a:rPr>
              <a:t> el </a:t>
            </a:r>
            <a:r>
              <a:rPr lang="en-US" b="1" dirty="0" err="1" smtClean="0">
                <a:solidFill>
                  <a:srgbClr val="000068"/>
                </a:solidFill>
              </a:rPr>
              <a:t>estado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preste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más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atención</a:t>
            </a:r>
            <a:r>
              <a:rPr lang="en-US" b="1" dirty="0" smtClean="0">
                <a:solidFill>
                  <a:srgbClr val="000068"/>
                </a:solidFill>
              </a:rPr>
              <a:t> a los </a:t>
            </a:r>
            <a:r>
              <a:rPr lang="en-US" b="1" dirty="0" err="1" smtClean="0">
                <a:solidFill>
                  <a:srgbClr val="000068"/>
                </a:solidFill>
              </a:rPr>
              <a:t>derechos</a:t>
            </a:r>
            <a:r>
              <a:rPr lang="en-US" b="1" dirty="0" smtClean="0">
                <a:solidFill>
                  <a:srgbClr val="000068"/>
                </a:solidFill>
              </a:rPr>
              <a:t> </a:t>
            </a:r>
            <a:r>
              <a:rPr lang="en-US" b="1" dirty="0" err="1" smtClean="0">
                <a:solidFill>
                  <a:srgbClr val="000068"/>
                </a:solidFill>
              </a:rPr>
              <a:t>indígenas</a:t>
            </a:r>
            <a:r>
              <a:rPr lang="en-US" b="1" dirty="0" smtClean="0">
                <a:solidFill>
                  <a:srgbClr val="000068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231A4-A465-4598-887A-9C1DA012FA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20B1A-B0AD-4267-A44D-8F1EC7FD145B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650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285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30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398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83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834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496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822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158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660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761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7E71B-98D2-4759-BD8E-7440D0187C5B}" type="datetimeFigureOut">
              <a:rPr lang="es-PE" smtClean="0"/>
              <a:t>4/12/16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F0B9-19E9-4637-BD9B-CC47AE28079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884568" cy="2952328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000090"/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000" b="1" dirty="0" smtClean="0">
                <a:solidFill>
                  <a:srgbClr val="000090"/>
                </a:solidFill>
                <a:latin typeface="Calibri" panose="020F0502020204030204" pitchFamily="34" charset="0"/>
                <a:ea typeface="MS Mincho"/>
                <a:cs typeface="Times New Roman"/>
              </a:rPr>
              <a:t>“Translating </a:t>
            </a:r>
            <a:r>
              <a:rPr lang="en-US" sz="3000" b="1" dirty="0">
                <a:solidFill>
                  <a:srgbClr val="000090"/>
                </a:solidFill>
                <a:latin typeface="Calibri" panose="020F0502020204030204" pitchFamily="34" charset="0"/>
                <a:ea typeface="MS Mincho"/>
                <a:cs typeface="Times New Roman"/>
              </a:rPr>
              <a:t>Cultures: The legislated mediation of </a:t>
            </a:r>
            <a:r>
              <a:rPr lang="en-US" sz="3000" b="1" dirty="0" smtClean="0">
                <a:solidFill>
                  <a:srgbClr val="000090"/>
                </a:solidFill>
                <a:latin typeface="Calibri" panose="020F0502020204030204" pitchFamily="34" charset="0"/>
                <a:ea typeface="MS Mincho"/>
                <a:cs typeface="Times New Roman"/>
              </a:rPr>
              <a:t>indigenous rights </a:t>
            </a:r>
            <a:r>
              <a:rPr lang="en-US" sz="3000" b="1" dirty="0">
                <a:solidFill>
                  <a:srgbClr val="000090"/>
                </a:solidFill>
                <a:latin typeface="Calibri" panose="020F0502020204030204" pitchFamily="34" charset="0"/>
                <a:ea typeface="MS Mincho"/>
                <a:cs typeface="Times New Roman"/>
              </a:rPr>
              <a:t>in Peru”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s-ES_tradnl" sz="4000" b="1" dirty="0" smtClean="0">
              <a:solidFill>
                <a:srgbClr val="000090"/>
              </a:solidFill>
              <a:effectLst/>
              <a:latin typeface="Calibri" panose="020F0502020204030204" pitchFamily="34" charset="0"/>
              <a:ea typeface="MS Mincho"/>
              <a:cs typeface="Times New Roman"/>
            </a:endParaRPr>
          </a:p>
          <a:p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68"/>
              </a:solidFill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3933056"/>
            <a:ext cx="8496944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400" b="1" i="1" dirty="0">
              <a:solidFill>
                <a:srgbClr val="000090"/>
              </a:solidFill>
              <a:latin typeface="Calibri" panose="020F0502020204030204" pitchFamily="34" charset="0"/>
              <a:ea typeface="MS Mincho"/>
              <a:cs typeface="Times New Roman"/>
            </a:endParaRPr>
          </a:p>
          <a:p>
            <a:r>
              <a:rPr lang="en-US" sz="1800" b="1" dirty="0" smtClean="0">
                <a:solidFill>
                  <a:srgbClr val="000090"/>
                </a:solidFill>
              </a:rPr>
              <a:t>Rosaleen Howard, Newcastle University</a:t>
            </a:r>
          </a:p>
          <a:p>
            <a:r>
              <a:rPr lang="en-US" sz="1800" b="1" dirty="0" smtClean="0">
                <a:solidFill>
                  <a:srgbClr val="000090"/>
                </a:solidFill>
              </a:rPr>
              <a:t>Raquel de Pedro, Heriot-Watt University</a:t>
            </a:r>
          </a:p>
          <a:p>
            <a:r>
              <a:rPr lang="en-US" sz="1800" b="1" dirty="0">
                <a:solidFill>
                  <a:srgbClr val="000090"/>
                </a:solidFill>
              </a:rPr>
              <a:t>Luis Andrade, PUCP</a:t>
            </a:r>
          </a:p>
          <a:p>
            <a:endParaRPr lang="en-US" sz="1800" b="1" dirty="0" smtClean="0">
              <a:solidFill>
                <a:srgbClr val="000090"/>
              </a:solidFill>
            </a:endParaRPr>
          </a:p>
          <a:p>
            <a:endParaRPr lang="en-US" sz="2400" b="1" dirty="0" smtClean="0">
              <a:solidFill>
                <a:srgbClr val="00009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banner version 2016-02-08 14.12.35 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586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875" y="548680"/>
            <a:ext cx="944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Traduciendo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Culturas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Perú</a:t>
            </a:r>
            <a:r>
              <a:rPr lang="en-US" sz="2800" b="1" dirty="0" smtClean="0">
                <a:solidFill>
                  <a:schemeClr val="bg1"/>
                </a:solidFill>
              </a:rPr>
              <a:t> / Translating Cultures Peru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Raquel\Downloads\image00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77267"/>
          <a:stretch/>
        </p:blipFill>
        <p:spPr bwMode="auto">
          <a:xfrm>
            <a:off x="2325643" y="5769947"/>
            <a:ext cx="878205" cy="827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6093296"/>
            <a:ext cx="1266825" cy="3702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02" y="6093296"/>
            <a:ext cx="1212850" cy="42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68" y="5780489"/>
            <a:ext cx="690880" cy="744855"/>
          </a:xfrm>
          <a:prstGeom prst="rect">
            <a:avLst/>
          </a:prstGeom>
          <a:solidFill>
            <a:sysClr val="windowText" lastClr="000000">
              <a:alpha val="0"/>
            </a:sysClr>
          </a:solidFill>
        </p:spPr>
      </p:pic>
    </p:spTree>
    <p:extLst>
      <p:ext uri="{BB962C8B-B14F-4D97-AF65-F5344CB8AC3E}">
        <p14:creationId xmlns:p14="http://schemas.microsoft.com/office/powerpoint/2010/main" val="389813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51216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Contributions by the research team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132856"/>
            <a:ext cx="6696744" cy="518457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0090"/>
                </a:solidFill>
              </a:rPr>
              <a:t>First National Encounter of Translators and Interpreters in Indigenous Languages, </a:t>
            </a:r>
            <a:r>
              <a:rPr lang="en-GB" sz="2400" b="1" dirty="0">
                <a:solidFill>
                  <a:srgbClr val="000090"/>
                </a:solidFill>
              </a:rPr>
              <a:t>Lima, 20-22 February </a:t>
            </a:r>
            <a:r>
              <a:rPr lang="en-GB" sz="2400" b="1" dirty="0" smtClean="0">
                <a:solidFill>
                  <a:srgbClr val="000090"/>
                </a:solidFill>
              </a:rPr>
              <a:t>2015, </a:t>
            </a:r>
            <a:r>
              <a:rPr lang="en-GB" sz="2400" b="1" dirty="0" smtClean="0">
                <a:solidFill>
                  <a:srgbClr val="000090"/>
                </a:solidFill>
              </a:rPr>
              <a:t>UNMSM</a:t>
            </a:r>
          </a:p>
          <a:p>
            <a:endParaRPr lang="en-GB" sz="2400" b="1" dirty="0" smtClean="0">
              <a:solidFill>
                <a:srgbClr val="00009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0090"/>
                </a:solidFill>
              </a:rPr>
              <a:t>Talk on community interpreting - Raquel</a:t>
            </a:r>
            <a:endParaRPr lang="en-GB" sz="2000" b="1" dirty="0">
              <a:solidFill>
                <a:srgbClr val="00009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0090"/>
                </a:solidFill>
              </a:rPr>
              <a:t>Talk on language policy in the UK – Rosaleen</a:t>
            </a:r>
            <a:endParaRPr lang="en-GB" sz="2000" b="1" dirty="0" smtClean="0">
              <a:solidFill>
                <a:srgbClr val="000090"/>
              </a:solidFill>
            </a:endParaRPr>
          </a:p>
          <a:p>
            <a:pPr lvl="1"/>
            <a:r>
              <a:rPr lang="en-GB" sz="2000" b="1" dirty="0" err="1" smtClean="0">
                <a:solidFill>
                  <a:srgbClr val="000090"/>
                </a:solidFill>
              </a:rPr>
              <a:t>Modertor</a:t>
            </a:r>
            <a:r>
              <a:rPr lang="en-GB" sz="2000" b="1" dirty="0" smtClean="0">
                <a:solidFill>
                  <a:srgbClr val="000090"/>
                </a:solidFill>
              </a:rPr>
              <a:t> on panel on community interpreting - Luis</a:t>
            </a:r>
            <a:endParaRPr lang="en-GB" sz="2000" b="1" dirty="0" smtClean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IMG_08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46" r="-76446"/>
          <a:stretch>
            <a:fillRect/>
          </a:stretch>
        </p:blipFill>
        <p:spPr bwMode="auto">
          <a:xfrm>
            <a:off x="-1500674" y="3310399"/>
            <a:ext cx="6072674" cy="321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30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Participation and observation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02216" cy="4176464"/>
          </a:xfrm>
        </p:spPr>
        <p:txBody>
          <a:bodyPr/>
          <a:lstStyle/>
          <a:p>
            <a:r>
              <a:rPr lang="es-PE" sz="2400" b="1" dirty="0" smtClean="0">
                <a:solidFill>
                  <a:srgbClr val="000090"/>
                </a:solidFill>
              </a:rPr>
              <a:t>8th Training Course in Interpretation </a:t>
            </a:r>
            <a:r>
              <a:rPr lang="es-PE" sz="2400" b="1" dirty="0" smtClean="0">
                <a:solidFill>
                  <a:srgbClr val="000090"/>
                </a:solidFill>
              </a:rPr>
              <a:t>and</a:t>
            </a:r>
            <a:r>
              <a:rPr lang="es-PE" sz="2400" b="1" dirty="0" smtClean="0">
                <a:solidFill>
                  <a:srgbClr val="000090"/>
                </a:solidFill>
              </a:rPr>
              <a:t> Translation in Indigenous Languages. </a:t>
            </a:r>
            <a:r>
              <a:rPr lang="es-PE" sz="2400" b="1" dirty="0">
                <a:solidFill>
                  <a:srgbClr val="000090"/>
                </a:solidFill>
              </a:rPr>
              <a:t>Quillabamba, Cuzco, 17 </a:t>
            </a:r>
            <a:r>
              <a:rPr lang="es-PE" sz="2400" b="1" dirty="0" smtClean="0">
                <a:solidFill>
                  <a:srgbClr val="000090"/>
                </a:solidFill>
              </a:rPr>
              <a:t>Aug – 4 Sept 2015, convened by the Indigenous Languages Division.</a:t>
            </a:r>
          </a:p>
          <a:p>
            <a:r>
              <a:rPr lang="es-PE" sz="2400" b="1" dirty="0" smtClean="0">
                <a:solidFill>
                  <a:srgbClr val="000090"/>
                </a:solidFill>
              </a:rPr>
              <a:t>Talk on interpreting ethics</a:t>
            </a:r>
          </a:p>
          <a:p>
            <a:r>
              <a:rPr lang="es-PE" sz="2400" b="1" dirty="0" smtClean="0">
                <a:solidFill>
                  <a:srgbClr val="000090"/>
                </a:solidFill>
              </a:rPr>
              <a:t>Workshop on translation</a:t>
            </a:r>
          </a:p>
          <a:p>
            <a:r>
              <a:rPr lang="es-PE" sz="2400" b="1" dirty="0" smtClean="0">
                <a:solidFill>
                  <a:srgbClr val="000090"/>
                </a:solidFill>
              </a:rPr>
              <a:t>Focus group on language rights</a:t>
            </a:r>
          </a:p>
          <a:p>
            <a:r>
              <a:rPr lang="es-PE" sz="2400" b="1" dirty="0" smtClean="0">
                <a:solidFill>
                  <a:srgbClr val="000090"/>
                </a:solidFill>
              </a:rPr>
              <a:t>Moderation of final debate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QuillabambaComite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9" y="4005064"/>
            <a:ext cx="3611893" cy="2708920"/>
          </a:xfrm>
          <a:prstGeom prst="rect">
            <a:avLst/>
          </a:prstGeom>
        </p:spPr>
      </p:pic>
      <p:pic>
        <p:nvPicPr>
          <p:cNvPr id="5" name="Picture 4" descr="pizarra-2-romul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6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22413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Main themes emerging from the project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965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The complex role and identity of the State trained translators and interpreters: combining linguistic and cultural activism with professional translation and </a:t>
            </a:r>
            <a:r>
              <a:rPr lang="en-US" b="1" dirty="0" err="1" smtClean="0">
                <a:solidFill>
                  <a:srgbClr val="000090"/>
                </a:solidFill>
              </a:rPr>
              <a:t>interpretayion</a:t>
            </a:r>
            <a:r>
              <a:rPr lang="en-US" b="1" dirty="0" smtClean="0">
                <a:solidFill>
                  <a:srgbClr val="000090"/>
                </a:solidFill>
              </a:rPr>
              <a:t> activity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The work of interpretation in Prior Consultation settings: realities of the case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Translations of the Languages Act: sociocultural processes, textual products, reception </a:t>
            </a:r>
          </a:p>
        </p:txBody>
      </p:sp>
    </p:spTree>
    <p:extLst>
      <p:ext uri="{BB962C8B-B14F-4D97-AF65-F5344CB8AC3E}">
        <p14:creationId xmlns:p14="http://schemas.microsoft.com/office/powerpoint/2010/main" val="166149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144016"/>
            <a:ext cx="3888432" cy="27089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Gracias</a:t>
            </a:r>
            <a:r>
              <a:rPr lang="en-US" b="1" dirty="0" smtClean="0">
                <a:solidFill>
                  <a:srgbClr val="000090"/>
                </a:solidFill>
              </a:rPr>
              <a:t>!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Thank you!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err="1" smtClean="0">
                <a:solidFill>
                  <a:srgbClr val="000090"/>
                </a:solidFill>
              </a:rPr>
              <a:t>Diospagarisunki</a:t>
            </a:r>
            <a:r>
              <a:rPr lang="en-US" b="1" dirty="0" smtClean="0">
                <a:solidFill>
                  <a:srgbClr val="000090"/>
                </a:solidFill>
              </a:rPr>
              <a:t>!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err="1" smtClean="0">
                <a:solidFill>
                  <a:srgbClr val="000090"/>
                </a:solidFill>
              </a:rPr>
              <a:t>Pasonki</a:t>
            </a:r>
            <a:r>
              <a:rPr lang="en-US" b="1" dirty="0" smtClean="0">
                <a:solidFill>
                  <a:srgbClr val="000090"/>
                </a:solidFill>
              </a:rPr>
              <a:t>!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IMG_082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46" r="-76446"/>
          <a:stretch>
            <a:fillRect/>
          </a:stretch>
        </p:blipFill>
        <p:spPr>
          <a:xfrm>
            <a:off x="-1980728" y="476672"/>
            <a:ext cx="7772400" cy="4114800"/>
          </a:xfrm>
        </p:spPr>
      </p:pic>
      <p:pic>
        <p:nvPicPr>
          <p:cNvPr id="5" name="Picture 4" descr="RaquelRosaleenVicentina.pd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72" b="756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83" t="8271" r="2483" b="-8271"/>
          <a:stretch/>
        </p:blipFill>
        <p:spPr>
          <a:xfrm>
            <a:off x="3923928" y="2073500"/>
            <a:ext cx="4774203" cy="67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3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413338"/>
            <a:ext cx="741682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“Una </a:t>
            </a:r>
            <a:r>
              <a:rPr lang="es-PE" sz="2800" b="1" dirty="0">
                <a:solidFill>
                  <a:schemeClr val="bg2">
                    <a:lumMod val="25000"/>
                  </a:schemeClr>
                </a:solidFill>
              </a:rPr>
              <a:t>palabra como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´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motín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´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PE" sz="2800" b="1" dirty="0">
                <a:solidFill>
                  <a:schemeClr val="bg2">
                    <a:lumMod val="25000"/>
                  </a:schemeClr>
                </a:solidFill>
              </a:rPr>
              <a:t>por ejemplo, carece de explicación en awajún o wampís. O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´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alevosía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´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PE" sz="2800" b="1" dirty="0">
                <a:solidFill>
                  <a:schemeClr val="bg2">
                    <a:lumMod val="25000"/>
                  </a:schemeClr>
                </a:solidFill>
              </a:rPr>
              <a:t>que no tiene ningún sentido, porque no existe la idea de mayor o menor gravedad en un delito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´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´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Si </a:t>
            </a:r>
            <a:r>
              <a:rPr lang="es-PE" sz="2800" b="1" dirty="0">
                <a:solidFill>
                  <a:schemeClr val="bg2">
                    <a:lumMod val="25000"/>
                  </a:schemeClr>
                </a:solidFill>
              </a:rPr>
              <a:t>robas, robas; y si matas,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matas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´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PE" sz="2800" b="1" dirty="0">
                <a:solidFill>
                  <a:schemeClr val="bg2">
                    <a:lumMod val="25000"/>
                  </a:schemeClr>
                </a:solidFill>
              </a:rPr>
              <a:t>explica Isaac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Paz.”</a:t>
            </a:r>
          </a:p>
          <a:p>
            <a:endParaRPr lang="es-PE" sz="2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s-PE" sz="2800" b="1" dirty="0">
                <a:solidFill>
                  <a:schemeClr val="bg2">
                    <a:lumMod val="25000"/>
                  </a:schemeClr>
                </a:solidFill>
              </a:rPr>
              <a:t>Roca Basadre 2014: 16)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8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560" y="1556792"/>
            <a:ext cx="820891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b="1" dirty="0" smtClean="0">
              <a:solidFill>
                <a:srgbClr val="000090"/>
              </a:solidFill>
            </a:endParaRPr>
          </a:p>
          <a:p>
            <a:pPr algn="l"/>
            <a:endParaRPr lang="en-US" sz="2400" b="1" i="1" dirty="0" smtClean="0">
              <a:solidFill>
                <a:srgbClr val="00009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b="1" dirty="0" err="1" smtClean="0">
                <a:solidFill>
                  <a:srgbClr val="000090"/>
                </a:solidFill>
              </a:rPr>
              <a:t>Viceministry</a:t>
            </a:r>
            <a:r>
              <a:rPr lang="en-US" sz="2400" b="1" dirty="0" smtClean="0">
                <a:solidFill>
                  <a:srgbClr val="000090"/>
                </a:solidFill>
              </a:rPr>
              <a:t> of </a:t>
            </a:r>
            <a:r>
              <a:rPr lang="en-US" sz="2400" b="1" dirty="0" err="1" smtClean="0">
                <a:solidFill>
                  <a:srgbClr val="000090"/>
                </a:solidFill>
              </a:rPr>
              <a:t>Interculturality</a:t>
            </a:r>
            <a:r>
              <a:rPr lang="en-US" sz="2400" b="1" dirty="0" smtClean="0">
                <a:solidFill>
                  <a:srgbClr val="000090"/>
                </a:solidFill>
              </a:rPr>
              <a:t>, Indigenous Rights Office, Indigenous Languages Division (DLI) -  Ministry of Culture, Peru</a:t>
            </a:r>
          </a:p>
          <a:p>
            <a:pPr marL="342900" indent="-342900" algn="l">
              <a:buFont typeface="Arial"/>
              <a:buChar char="•"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b="1" dirty="0" err="1" smtClean="0">
                <a:solidFill>
                  <a:srgbClr val="000090"/>
                </a:solidFill>
              </a:rPr>
              <a:t>Servicios</a:t>
            </a:r>
            <a:r>
              <a:rPr lang="en-US" sz="2400" b="1" dirty="0" smtClean="0">
                <a:solidFill>
                  <a:srgbClr val="000090"/>
                </a:solidFill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</a:rPr>
              <a:t>Educativos</a:t>
            </a:r>
            <a:r>
              <a:rPr lang="en-US" sz="2400" b="1" dirty="0" smtClean="0">
                <a:solidFill>
                  <a:srgbClr val="000090"/>
                </a:solidFill>
              </a:rPr>
              <a:t> Rurales (SER), Peru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Research </a:t>
            </a:r>
            <a:r>
              <a:rPr lang="en-US" b="1" dirty="0" smtClean="0">
                <a:solidFill>
                  <a:srgbClr val="000090"/>
                </a:solidFill>
              </a:rPr>
              <a:t>partners</a:t>
            </a:r>
            <a:endParaRPr lang="en-US" b="1" dirty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7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 descr="MAPA LINGÜISTICO DIGEIBIR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25882" y="44624"/>
            <a:ext cx="458262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4968552" cy="648072"/>
          </a:xfrm>
        </p:spPr>
        <p:txBody>
          <a:bodyPr>
            <a:normAutofit fontScale="90000"/>
          </a:bodyPr>
          <a:lstStyle/>
          <a:p>
            <a:r>
              <a:rPr lang="es-PE" sz="3600" b="1" dirty="0" smtClean="0">
                <a:solidFill>
                  <a:srgbClr val="000090"/>
                </a:solidFill>
              </a:rPr>
              <a:t>Sociolinguistic context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4248472" cy="585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90"/>
                </a:solidFill>
              </a:rPr>
              <a:t>Geographical distribution of Peru´s indigenous languages: Andes and Amazonia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47 languages</a:t>
            </a:r>
            <a:endParaRPr lang="en-US" sz="2400" b="1" dirty="0">
              <a:solidFill>
                <a:srgbClr val="000090"/>
              </a:solidFill>
            </a:endParaRPr>
          </a:p>
          <a:p>
            <a:r>
              <a:rPr lang="en-US" sz="2400" b="1" dirty="0" smtClean="0">
                <a:solidFill>
                  <a:srgbClr val="000090"/>
                </a:solidFill>
              </a:rPr>
              <a:t>16 language families</a:t>
            </a:r>
          </a:p>
          <a:p>
            <a:pPr lvl="1"/>
            <a:r>
              <a:rPr lang="es-PE" altLang="es-PE" sz="2400" b="1" dirty="0">
                <a:solidFill>
                  <a:srgbClr val="000090"/>
                </a:solidFill>
              </a:rPr>
              <a:t>26 </a:t>
            </a:r>
            <a:r>
              <a:rPr lang="es-PE" altLang="es-PE" sz="2400" b="1" dirty="0" smtClean="0">
                <a:solidFill>
                  <a:srgbClr val="000090"/>
                </a:solidFill>
              </a:rPr>
              <a:t>vital</a:t>
            </a:r>
            <a:endParaRPr lang="es-PE" altLang="es-PE" sz="2400" b="1" i="1" dirty="0">
              <a:solidFill>
                <a:srgbClr val="000090"/>
              </a:solidFill>
            </a:endParaRPr>
          </a:p>
          <a:p>
            <a:pPr lvl="1"/>
            <a:r>
              <a:rPr lang="es-PE" altLang="es-PE" sz="2400" b="1" dirty="0">
                <a:solidFill>
                  <a:srgbClr val="000090"/>
                </a:solidFill>
              </a:rPr>
              <a:t>3 </a:t>
            </a:r>
            <a:r>
              <a:rPr lang="es-PE" altLang="es-PE" sz="2400" b="1" dirty="0" smtClean="0">
                <a:solidFill>
                  <a:srgbClr val="000090"/>
                </a:solidFill>
              </a:rPr>
              <a:t>endangered</a:t>
            </a:r>
            <a:endParaRPr lang="es-PE" altLang="es-PE" sz="2400" b="1" dirty="0">
              <a:solidFill>
                <a:srgbClr val="000090"/>
              </a:solidFill>
            </a:endParaRPr>
          </a:p>
          <a:p>
            <a:pPr lvl="1"/>
            <a:r>
              <a:rPr lang="es-PE" altLang="es-PE" sz="2400" b="1" dirty="0">
                <a:solidFill>
                  <a:srgbClr val="000090"/>
                </a:solidFill>
              </a:rPr>
              <a:t>18 </a:t>
            </a:r>
            <a:r>
              <a:rPr lang="es-PE" altLang="es-PE" sz="2400" b="1" dirty="0" smtClean="0">
                <a:solidFill>
                  <a:srgbClr val="000090"/>
                </a:solidFill>
              </a:rPr>
              <a:t>seriously endangered</a:t>
            </a:r>
            <a:endParaRPr lang="es-PE" altLang="es-PE" sz="2400" b="1" dirty="0">
              <a:solidFill>
                <a:srgbClr val="000090"/>
              </a:solidFill>
            </a:endParaRPr>
          </a:p>
          <a:p>
            <a:pPr>
              <a:buFont typeface="Arial" charset="0"/>
              <a:buChar char="•"/>
            </a:pPr>
            <a:r>
              <a:rPr lang="es-PE" altLang="es-PE" sz="2400" b="1" dirty="0" smtClean="0">
                <a:solidFill>
                  <a:srgbClr val="000090"/>
                </a:solidFill>
              </a:rPr>
              <a:t>Official “in the zones where they predominate”</a:t>
            </a:r>
            <a:endParaRPr lang="es-PE" altLang="es-PE" sz="24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s-PE" altLang="es-PE" sz="2400" b="1" i="1" dirty="0" smtClean="0">
                <a:solidFill>
                  <a:srgbClr val="000090"/>
                </a:solidFill>
              </a:rPr>
              <a:t>Documento </a:t>
            </a:r>
            <a:r>
              <a:rPr lang="es-PE" altLang="es-PE" sz="2400" b="1" i="1" dirty="0">
                <a:solidFill>
                  <a:srgbClr val="000090"/>
                </a:solidFill>
              </a:rPr>
              <a:t>Nacional de Lenguas Originarias</a:t>
            </a:r>
            <a:r>
              <a:rPr lang="es-PE" altLang="es-PE" sz="2400" b="1" dirty="0">
                <a:solidFill>
                  <a:srgbClr val="000090"/>
                </a:solidFill>
              </a:rPr>
              <a:t> (</a:t>
            </a:r>
            <a:r>
              <a:rPr lang="es-PE" altLang="es-PE" sz="2400" b="1" dirty="0" smtClean="0">
                <a:solidFill>
                  <a:srgbClr val="000090"/>
                </a:solidFill>
              </a:rPr>
              <a:t>MINEDU, </a:t>
            </a:r>
            <a:r>
              <a:rPr lang="es-PE" altLang="es-PE" sz="2400" b="1" dirty="0">
                <a:solidFill>
                  <a:srgbClr val="000090"/>
                </a:solidFill>
              </a:rPr>
              <a:t>2013</a:t>
            </a:r>
            <a:r>
              <a:rPr lang="es-PE" altLang="es-PE" sz="2400" b="1" dirty="0" smtClean="0">
                <a:solidFill>
                  <a:srgbClr val="000090"/>
                </a:solidFill>
              </a:rPr>
              <a:t>)</a:t>
            </a:r>
            <a:endParaRPr lang="en-US" sz="2400" b="1" dirty="0" smtClean="0">
              <a:solidFill>
                <a:srgbClr val="000090"/>
              </a:solidFill>
            </a:endParaRPr>
          </a:p>
          <a:p>
            <a:endParaRPr lang="en-US" sz="2400" b="1" dirty="0" smtClean="0">
              <a:solidFill>
                <a:srgbClr val="000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96" y="-27384"/>
            <a:ext cx="9144000" cy="11521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Institutional and legislative context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84576"/>
          </a:xfrm>
        </p:spPr>
        <p:txBody>
          <a:bodyPr>
            <a:normAutofit lnSpcReduction="10000"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2010</a:t>
            </a:r>
            <a:r>
              <a:rPr lang="es-PE" sz="2400" b="1" dirty="0" smtClean="0">
                <a:solidFill>
                  <a:srgbClr val="000090"/>
                </a:solidFill>
              </a:rPr>
              <a:t> Creation of </a:t>
            </a:r>
            <a:r>
              <a:rPr lang="es-PE" sz="2400" b="1" i="1" dirty="0" smtClean="0">
                <a:solidFill>
                  <a:srgbClr val="000090"/>
                </a:solidFill>
              </a:rPr>
              <a:t>Ministerio de Cultura </a:t>
            </a:r>
            <a:r>
              <a:rPr lang="es-PE" sz="2400" b="1" dirty="0" smtClean="0">
                <a:solidFill>
                  <a:srgbClr val="000090"/>
                </a:solidFill>
              </a:rPr>
              <a:t>(</a:t>
            </a:r>
            <a:r>
              <a:rPr lang="es-ES_tradnl" sz="2400" b="1" dirty="0" smtClean="0">
                <a:solidFill>
                  <a:srgbClr val="000090"/>
                </a:solidFill>
              </a:rPr>
              <a:t>Ley </a:t>
            </a:r>
            <a:r>
              <a:rPr lang="es-ES_tradnl" sz="2400" b="1" dirty="0">
                <a:solidFill>
                  <a:srgbClr val="000090"/>
                </a:solidFill>
              </a:rPr>
              <a:t>Nº </a:t>
            </a:r>
            <a:r>
              <a:rPr lang="es-ES_tradnl" sz="2400" b="1" dirty="0" smtClean="0">
                <a:solidFill>
                  <a:srgbClr val="000090"/>
                </a:solidFill>
              </a:rPr>
              <a:t>29565)</a:t>
            </a:r>
            <a:r>
              <a:rPr lang="es-PE" sz="2400" b="1" dirty="0" smtClean="0">
                <a:solidFill>
                  <a:srgbClr val="000090"/>
                </a:solidFill>
              </a:rPr>
              <a:t>. </a:t>
            </a:r>
          </a:p>
          <a:p>
            <a:endParaRPr lang="es-PE" sz="2400" b="1" dirty="0">
              <a:solidFill>
                <a:srgbClr val="000090"/>
              </a:solidFill>
            </a:endParaRPr>
          </a:p>
          <a:p>
            <a:r>
              <a:rPr lang="es-PE" sz="2400" b="1" dirty="0">
                <a:solidFill>
                  <a:srgbClr val="FF0000"/>
                </a:solidFill>
              </a:rPr>
              <a:t>2011</a:t>
            </a:r>
            <a:r>
              <a:rPr lang="es-PE" sz="2400" b="1" dirty="0">
                <a:solidFill>
                  <a:srgbClr val="000090"/>
                </a:solidFill>
              </a:rPr>
              <a:t> </a:t>
            </a:r>
            <a:r>
              <a:rPr lang="es-PE" sz="2400" b="1" dirty="0" smtClean="0">
                <a:solidFill>
                  <a:srgbClr val="000090"/>
                </a:solidFill>
              </a:rPr>
              <a:t>Ley </a:t>
            </a:r>
            <a:r>
              <a:rPr lang="es-PE" sz="2400" b="1" dirty="0">
                <a:solidFill>
                  <a:srgbClr val="000090"/>
                </a:solidFill>
              </a:rPr>
              <a:t>de </a:t>
            </a:r>
            <a:r>
              <a:rPr lang="es-PE" sz="2400" b="1" dirty="0" smtClean="0">
                <a:solidFill>
                  <a:srgbClr val="000090"/>
                </a:solidFill>
              </a:rPr>
              <a:t>Lenguas (Languages Act) passed </a:t>
            </a:r>
            <a:r>
              <a:rPr lang="es-PE" sz="2400" b="1" dirty="0" smtClean="0">
                <a:solidFill>
                  <a:srgbClr val="000090"/>
                </a:solidFill>
              </a:rPr>
              <a:t>(Ley 29735 </a:t>
            </a:r>
            <a:r>
              <a:rPr lang="en-US" sz="2400" b="1" i="1" dirty="0">
                <a:solidFill>
                  <a:srgbClr val="000090"/>
                </a:solidFill>
              </a:rPr>
              <a:t>Ley </a:t>
            </a:r>
            <a:r>
              <a:rPr lang="en-US" sz="2400" b="1" i="1" dirty="0" err="1">
                <a:solidFill>
                  <a:srgbClr val="000090"/>
                </a:solidFill>
              </a:rPr>
              <a:t>que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regula</a:t>
            </a:r>
            <a:r>
              <a:rPr lang="en-US" sz="2400" b="1" i="1" dirty="0">
                <a:solidFill>
                  <a:srgbClr val="000090"/>
                </a:solidFill>
              </a:rPr>
              <a:t> el </a:t>
            </a:r>
            <a:r>
              <a:rPr lang="en-US" sz="2400" b="1" i="1" dirty="0" err="1">
                <a:solidFill>
                  <a:srgbClr val="000090"/>
                </a:solidFill>
              </a:rPr>
              <a:t>uso</a:t>
            </a:r>
            <a:r>
              <a:rPr lang="en-US" sz="2400" b="1" i="1" dirty="0">
                <a:solidFill>
                  <a:srgbClr val="000090"/>
                </a:solidFill>
              </a:rPr>
              <a:t>, </a:t>
            </a:r>
            <a:r>
              <a:rPr lang="en-US" sz="2400" b="1" i="1" dirty="0" err="1">
                <a:solidFill>
                  <a:srgbClr val="000090"/>
                </a:solidFill>
              </a:rPr>
              <a:t>preservación</a:t>
            </a:r>
            <a:r>
              <a:rPr lang="en-US" sz="2400" b="1" i="1" dirty="0">
                <a:solidFill>
                  <a:srgbClr val="000090"/>
                </a:solidFill>
              </a:rPr>
              <a:t>, </a:t>
            </a:r>
            <a:r>
              <a:rPr lang="en-US" sz="2400" b="1" i="1" dirty="0" err="1">
                <a:solidFill>
                  <a:srgbClr val="000090"/>
                </a:solidFill>
              </a:rPr>
              <a:t>desarrollo</a:t>
            </a:r>
            <a:r>
              <a:rPr lang="en-US" sz="2400" b="1" i="1" dirty="0">
                <a:solidFill>
                  <a:srgbClr val="000090"/>
                </a:solidFill>
              </a:rPr>
              <a:t>, </a:t>
            </a:r>
            <a:r>
              <a:rPr lang="en-US" sz="2400" b="1" i="1" dirty="0" err="1">
                <a:solidFill>
                  <a:srgbClr val="000090"/>
                </a:solidFill>
              </a:rPr>
              <a:t>recuperación</a:t>
            </a:r>
            <a:r>
              <a:rPr lang="en-US" sz="2400" b="1" i="1" dirty="0">
                <a:solidFill>
                  <a:srgbClr val="000090"/>
                </a:solidFill>
              </a:rPr>
              <a:t>, </a:t>
            </a:r>
            <a:r>
              <a:rPr lang="en-US" sz="2400" b="1" i="1" dirty="0" err="1">
                <a:solidFill>
                  <a:srgbClr val="000090"/>
                </a:solidFill>
              </a:rPr>
              <a:t>fomento</a:t>
            </a:r>
            <a:r>
              <a:rPr lang="en-US" sz="2400" b="1" i="1" dirty="0">
                <a:solidFill>
                  <a:srgbClr val="000090"/>
                </a:solidFill>
              </a:rPr>
              <a:t> y </a:t>
            </a:r>
            <a:r>
              <a:rPr lang="en-US" sz="2400" b="1" i="1" dirty="0" err="1">
                <a:solidFill>
                  <a:srgbClr val="000090"/>
                </a:solidFill>
              </a:rPr>
              <a:t>difusión</a:t>
            </a:r>
            <a:r>
              <a:rPr lang="en-US" sz="2400" b="1" i="1" dirty="0">
                <a:solidFill>
                  <a:srgbClr val="000090"/>
                </a:solidFill>
              </a:rPr>
              <a:t> de </a:t>
            </a:r>
            <a:r>
              <a:rPr lang="en-US" sz="2400" b="1" i="1" dirty="0" err="1">
                <a:solidFill>
                  <a:srgbClr val="000090"/>
                </a:solidFill>
              </a:rPr>
              <a:t>las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lenguas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originarias</a:t>
            </a:r>
            <a:r>
              <a:rPr lang="en-US" sz="2400" b="1" i="1" dirty="0">
                <a:solidFill>
                  <a:srgbClr val="000090"/>
                </a:solidFill>
              </a:rPr>
              <a:t> del </a:t>
            </a:r>
            <a:r>
              <a:rPr lang="en-US" sz="2400" b="1" i="1" dirty="0" err="1">
                <a:solidFill>
                  <a:srgbClr val="000090"/>
                </a:solidFill>
              </a:rPr>
              <a:t>Perú</a:t>
            </a:r>
            <a:r>
              <a:rPr lang="es-PE" sz="2400" b="1" dirty="0" smtClean="0">
                <a:solidFill>
                  <a:srgbClr val="000090"/>
                </a:solidFill>
              </a:rPr>
              <a:t>)</a:t>
            </a:r>
          </a:p>
          <a:p>
            <a:endParaRPr lang="es-PE" sz="2400" b="1" dirty="0" smtClean="0">
              <a:solidFill>
                <a:srgbClr val="000090"/>
              </a:solidFill>
            </a:endParaRPr>
          </a:p>
          <a:p>
            <a:r>
              <a:rPr lang="es-PE" sz="2400" b="1" dirty="0" smtClean="0">
                <a:solidFill>
                  <a:srgbClr val="FF0000"/>
                </a:solidFill>
              </a:rPr>
              <a:t>2012</a:t>
            </a:r>
            <a:r>
              <a:rPr lang="es-PE" sz="2400" b="1" dirty="0" smtClean="0">
                <a:solidFill>
                  <a:srgbClr val="000090"/>
                </a:solidFill>
              </a:rPr>
              <a:t> Creation of Indigenous Languages Division within the Viceministry of Interculturality, Ministry of </a:t>
            </a:r>
            <a:r>
              <a:rPr lang="es-PE" sz="2400" b="1" dirty="0" smtClean="0">
                <a:solidFill>
                  <a:srgbClr val="000090"/>
                </a:solidFill>
              </a:rPr>
              <a:t>Culture</a:t>
            </a:r>
            <a:endParaRPr lang="es-PE" sz="2400" b="1" dirty="0" smtClean="0">
              <a:solidFill>
                <a:srgbClr val="000090"/>
              </a:solidFill>
            </a:endParaRPr>
          </a:p>
          <a:p>
            <a:pPr lvl="1"/>
            <a:r>
              <a:rPr lang="es-PE" sz="2000" b="1" dirty="0" smtClean="0">
                <a:solidFill>
                  <a:srgbClr val="000090"/>
                </a:solidFill>
              </a:rPr>
              <a:t>Language policy responsibilities extended from Ministry of Education to Ministry of Culture</a:t>
            </a:r>
          </a:p>
          <a:p>
            <a:pPr marL="457200" lvl="1" indent="0">
              <a:buNone/>
            </a:pPr>
            <a:endParaRPr lang="es-PE" sz="2400" b="1" dirty="0" smtClean="0">
              <a:solidFill>
                <a:srgbClr val="000090"/>
              </a:solidFill>
            </a:endParaRPr>
          </a:p>
          <a:p>
            <a:r>
              <a:rPr lang="es-PE" sz="2400" b="1" dirty="0" smtClean="0">
                <a:solidFill>
                  <a:srgbClr val="FF0000"/>
                </a:solidFill>
              </a:rPr>
              <a:t>2012</a:t>
            </a:r>
            <a:r>
              <a:rPr lang="es-PE" sz="2400" b="1" dirty="0" smtClean="0">
                <a:solidFill>
                  <a:srgbClr val="000090"/>
                </a:solidFill>
              </a:rPr>
              <a:t> Launch of training courses in Translating and Interpreting in Indigenous Languages, for </a:t>
            </a:r>
            <a:r>
              <a:rPr lang="es-PE" sz="2400" b="1" i="1" dirty="0" smtClean="0">
                <a:solidFill>
                  <a:srgbClr val="000090"/>
                </a:solidFill>
              </a:rPr>
              <a:t>Consulta Previa </a:t>
            </a:r>
            <a:r>
              <a:rPr lang="es-PE" sz="2400" b="1" dirty="0" smtClean="0">
                <a:solidFill>
                  <a:srgbClr val="000090"/>
                </a:solidFill>
              </a:rPr>
              <a:t>in first instance; 8 courses have run to </a:t>
            </a:r>
            <a:r>
              <a:rPr lang="es-PE" sz="2400" b="1" dirty="0" smtClean="0">
                <a:solidFill>
                  <a:srgbClr val="000090"/>
                </a:solidFill>
              </a:rPr>
              <a:t>date</a:t>
            </a:r>
            <a:endParaRPr lang="es-PE" sz="24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5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9500" y="1079500"/>
            <a:ext cx="7342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3600">
              <a:solidFill>
                <a:srgbClr val="000068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79500" y="2159000"/>
            <a:ext cx="73421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ts val="3000"/>
              </a:lnSpc>
              <a:spcAft>
                <a:spcPts val="1500"/>
              </a:spcAft>
            </a:pPr>
            <a:endParaRPr lang="en-US">
              <a:solidFill>
                <a:srgbClr val="000068"/>
              </a:solidFill>
            </a:endParaRPr>
          </a:p>
        </p:txBody>
      </p:sp>
      <p:pic>
        <p:nvPicPr>
          <p:cNvPr id="2052" name="Picture 5" descr="CMYK LScap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5650687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Translating Cultures.jpg"/>
          <p:cNvPicPr>
            <a:picLocks noChangeAspect="1"/>
          </p:cNvPicPr>
          <p:nvPr/>
        </p:nvPicPr>
        <p:blipFill>
          <a:blip r:embed="rId4" cstate="print"/>
          <a:srcRect t="851" b="10001"/>
          <a:stretch>
            <a:fillRect/>
          </a:stretch>
        </p:blipFill>
        <p:spPr bwMode="auto">
          <a:xfrm>
            <a:off x="214312" y="214313"/>
            <a:ext cx="442969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779912" y="571500"/>
            <a:ext cx="4786313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 dirty="0" smtClean="0">
              <a:solidFill>
                <a:schemeClr val="accent2"/>
              </a:solidFill>
            </a:endParaRPr>
          </a:p>
          <a:p>
            <a:endParaRPr lang="en-GB" b="1" dirty="0">
              <a:solidFill>
                <a:schemeClr val="accent2"/>
              </a:solidFill>
            </a:endParaRPr>
          </a:p>
          <a:p>
            <a:endParaRPr lang="en-GB" b="1" dirty="0" smtClean="0">
              <a:solidFill>
                <a:schemeClr val="accent2"/>
              </a:solidFill>
            </a:endParaRPr>
          </a:p>
          <a:p>
            <a:endParaRPr lang="en-GB" b="1" dirty="0">
              <a:solidFill>
                <a:schemeClr val="accent2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AHRC </a:t>
            </a:r>
            <a:r>
              <a:rPr lang="en-GB" sz="2400" b="1" dirty="0">
                <a:solidFill>
                  <a:srgbClr val="FF0000"/>
                </a:solidFill>
              </a:rPr>
              <a:t>Translating Cultures theme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/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altLang="en-US" sz="2400" b="1" dirty="0">
                <a:solidFill>
                  <a:srgbClr val="FF0000"/>
                </a:solidFill>
              </a:rPr>
              <a:t/>
            </a:r>
            <a:br>
              <a:rPr lang="en-GB" altLang="en-US" sz="2400" b="1" dirty="0">
                <a:solidFill>
                  <a:srgbClr val="FF0000"/>
                </a:solidFill>
              </a:rPr>
            </a:br>
            <a:r>
              <a:rPr lang="en-GB" altLang="en-US" sz="2000" b="1" dirty="0">
                <a:solidFill>
                  <a:schemeClr val="accent2"/>
                </a:solidFill>
              </a:rPr>
              <a:t/>
            </a:r>
            <a:br>
              <a:rPr lang="en-GB" altLang="en-US" sz="2000" b="1" dirty="0">
                <a:solidFill>
                  <a:schemeClr val="accent2"/>
                </a:solidFill>
              </a:rPr>
            </a:br>
            <a:r>
              <a:rPr lang="en-GB" altLang="en-US" sz="3600" dirty="0">
                <a:solidFill>
                  <a:schemeClr val="accent2"/>
                </a:solidFill>
              </a:rPr>
              <a:t/>
            </a:r>
            <a:br>
              <a:rPr lang="en-GB" altLang="en-US" sz="3600" dirty="0">
                <a:solidFill>
                  <a:schemeClr val="accent2"/>
                </a:solidFill>
              </a:rPr>
            </a:br>
            <a:endParaRPr lang="en-GB" b="1" dirty="0">
              <a:solidFill>
                <a:schemeClr val="accent2"/>
              </a:solidFill>
            </a:endParaRPr>
          </a:p>
          <a:p>
            <a:endParaRPr lang="en-GB" sz="2800" b="1" dirty="0"/>
          </a:p>
          <a:p>
            <a:pPr algn="ctr" eaLnBrk="0" hangingPunct="0"/>
            <a:endParaRPr lang="en-US" sz="2800" b="1" dirty="0">
              <a:solidFill>
                <a:srgbClr val="000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3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General aims 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90"/>
                </a:solidFill>
              </a:rPr>
              <a:t>Within the context of actions taken by the Peruvian State and civil society organizations to implement the 2011 Languages Act … </a:t>
            </a:r>
            <a:endParaRPr lang="en-US" sz="2800" b="1" dirty="0" smtClean="0">
              <a:solidFill>
                <a:srgbClr val="000090"/>
              </a:solidFill>
            </a:endParaRPr>
          </a:p>
          <a:p>
            <a:endParaRPr lang="en-US" sz="2800" b="1" dirty="0">
              <a:solidFill>
                <a:srgbClr val="000090"/>
              </a:solidFill>
            </a:endParaRPr>
          </a:p>
          <a:p>
            <a:r>
              <a:rPr lang="en-US" sz="2800" b="1" dirty="0" smtClean="0">
                <a:solidFill>
                  <a:srgbClr val="000090"/>
                </a:solidFill>
              </a:rPr>
              <a:t>To examine and to interpret the processes of translation and interpreting between Spanish and the indigenous languages that are taking place in public service and prior consultation settings in Peru</a:t>
            </a:r>
          </a:p>
        </p:txBody>
      </p:sp>
    </p:spTree>
    <p:extLst>
      <p:ext uri="{BB962C8B-B14F-4D97-AF65-F5344CB8AC3E}">
        <p14:creationId xmlns:p14="http://schemas.microsoft.com/office/powerpoint/2010/main" val="314499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Basic premises 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5112568"/>
          </a:xfrm>
        </p:spPr>
        <p:txBody>
          <a:bodyPr>
            <a:noAutofit/>
          </a:bodyPr>
          <a:lstStyle/>
          <a:p>
            <a:pPr marL="457200" indent="-457200">
              <a:buNone/>
              <a:defRPr/>
            </a:pPr>
            <a:r>
              <a:rPr lang="en-GB" sz="2800" b="1" dirty="0" smtClean="0">
                <a:solidFill>
                  <a:srgbClr val="000090"/>
                </a:solidFill>
              </a:rPr>
              <a:t>That translation and interpretation are not merely processes of linguistic transference</a:t>
            </a:r>
          </a:p>
          <a:p>
            <a:pPr marL="457200" indent="-457200">
              <a:buNone/>
              <a:defRPr/>
            </a:pPr>
            <a:r>
              <a:rPr lang="en-GB" sz="2800" b="1" dirty="0" smtClean="0">
                <a:solidFill>
                  <a:srgbClr val="000090"/>
                </a:solidFill>
              </a:rPr>
              <a:t>The analysis of translation and interpretation processes needs to take account of the particular social dynamic in which they arise, and in which they are both </a:t>
            </a:r>
            <a:r>
              <a:rPr lang="en-GB" sz="2800" b="1" dirty="0">
                <a:solidFill>
                  <a:srgbClr val="000090"/>
                </a:solidFill>
              </a:rPr>
              <a:t>culturally and politically rooted </a:t>
            </a:r>
            <a:endParaRPr lang="en-GB" sz="2800" b="1" dirty="0" smtClean="0">
              <a:solidFill>
                <a:srgbClr val="000090"/>
              </a:solidFill>
            </a:endParaRPr>
          </a:p>
          <a:p>
            <a:pPr marL="457200" indent="-457200">
              <a:buNone/>
              <a:defRPr/>
            </a:pPr>
            <a:r>
              <a:rPr lang="en-GB" sz="2800" b="1" dirty="0" smtClean="0">
                <a:solidFill>
                  <a:srgbClr val="000090"/>
                </a:solidFill>
              </a:rPr>
              <a:t>Further particularities emerge in Peru, due to the inequalities between indigenous and non-indigenous sectors of the population arising from a long and deep history of colonization</a:t>
            </a:r>
          </a:p>
        </p:txBody>
      </p:sp>
    </p:spTree>
    <p:extLst>
      <p:ext uri="{BB962C8B-B14F-4D97-AF65-F5344CB8AC3E}">
        <p14:creationId xmlns:p14="http://schemas.microsoft.com/office/powerpoint/2010/main" val="207461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Initial questions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49311" cy="59046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What is the nature of the </a:t>
            </a:r>
            <a:r>
              <a:rPr lang="en-US" sz="2400" b="1" dirty="0" smtClean="0">
                <a:solidFill>
                  <a:srgbClr val="000090"/>
                </a:solidFill>
              </a:rPr>
              <a:t>translation </a:t>
            </a:r>
            <a:r>
              <a:rPr lang="en-US" sz="2400" b="1" dirty="0">
                <a:solidFill>
                  <a:srgbClr val="000090"/>
                </a:solidFill>
              </a:rPr>
              <a:t>and interpreting training </a:t>
            </a:r>
            <a:r>
              <a:rPr lang="en-US" sz="2400" b="1" dirty="0" err="1">
                <a:solidFill>
                  <a:srgbClr val="000090"/>
                </a:solidFill>
              </a:rPr>
              <a:t>programme</a:t>
            </a:r>
            <a:r>
              <a:rPr lang="en-US" sz="2400" b="1" dirty="0">
                <a:solidFill>
                  <a:srgbClr val="000090"/>
                </a:solidFill>
              </a:rPr>
              <a:t> for speakers of indigenous languages </a:t>
            </a:r>
            <a:r>
              <a:rPr lang="en-US" sz="2400" b="1" dirty="0" smtClean="0">
                <a:solidFill>
                  <a:srgbClr val="000090"/>
                </a:solidFill>
              </a:rPr>
              <a:t>in </a:t>
            </a:r>
            <a:r>
              <a:rPr lang="en-US" sz="2400" b="1" dirty="0">
                <a:solidFill>
                  <a:srgbClr val="000090"/>
                </a:solidFill>
              </a:rPr>
              <a:t>Peru?</a:t>
            </a:r>
          </a:p>
          <a:p>
            <a:pPr lvl="1">
              <a:buFont typeface="Arial"/>
              <a:buChar char="•"/>
            </a:pPr>
            <a:r>
              <a:rPr lang="en-US" sz="2400" b="1" dirty="0">
                <a:solidFill>
                  <a:srgbClr val="000090"/>
                </a:solidFill>
              </a:rPr>
              <a:t>Who are the trainees?</a:t>
            </a:r>
          </a:p>
          <a:p>
            <a:pPr lvl="1">
              <a:buFont typeface="Arial"/>
              <a:buChar char="•"/>
            </a:pPr>
            <a:r>
              <a:rPr lang="en-US" sz="2400" b="1" dirty="0">
                <a:solidFill>
                  <a:srgbClr val="000090"/>
                </a:solidFill>
              </a:rPr>
              <a:t>A</a:t>
            </a:r>
            <a:r>
              <a:rPr lang="en-US" sz="2400" b="1" dirty="0" smtClean="0">
                <a:solidFill>
                  <a:srgbClr val="000090"/>
                </a:solidFill>
              </a:rPr>
              <a:t>fter graduation </a:t>
            </a:r>
            <a:r>
              <a:rPr lang="en-US" sz="2400" b="1" dirty="0">
                <a:solidFill>
                  <a:srgbClr val="000090"/>
                </a:solidFill>
              </a:rPr>
              <a:t>from the </a:t>
            </a:r>
            <a:r>
              <a:rPr lang="en-US" sz="2400" b="1" dirty="0" err="1" smtClean="0">
                <a:solidFill>
                  <a:srgbClr val="000090"/>
                </a:solidFill>
              </a:rPr>
              <a:t>programme</a:t>
            </a:r>
            <a:r>
              <a:rPr lang="en-US" sz="2400" b="1" dirty="0" smtClean="0">
                <a:solidFill>
                  <a:srgbClr val="000090"/>
                </a:solidFill>
              </a:rPr>
              <a:t> how </a:t>
            </a:r>
            <a:r>
              <a:rPr lang="en-US" sz="2400" b="1" dirty="0">
                <a:solidFill>
                  <a:srgbClr val="000090"/>
                </a:solidFill>
              </a:rPr>
              <a:t>do they exercise their professional </a:t>
            </a:r>
            <a:r>
              <a:rPr lang="en-US" sz="2400" b="1" dirty="0" smtClean="0">
                <a:solidFill>
                  <a:srgbClr val="000090"/>
                </a:solidFill>
              </a:rPr>
              <a:t>skills?</a:t>
            </a:r>
            <a:endParaRPr lang="en-US" sz="2400" b="1" dirty="0">
              <a:solidFill>
                <a:srgbClr val="000090"/>
              </a:solidFill>
            </a:endParaRPr>
          </a:p>
          <a:p>
            <a:r>
              <a:rPr lang="en-US" sz="2400" b="1" dirty="0">
                <a:solidFill>
                  <a:srgbClr val="000090"/>
                </a:solidFill>
              </a:rPr>
              <a:t>How does interpretation work as a means to overcome communication difficulties in public service and prior consultation settings?</a:t>
            </a:r>
          </a:p>
          <a:p>
            <a:r>
              <a:rPr lang="en-US" sz="2400" b="1" dirty="0">
                <a:solidFill>
                  <a:srgbClr val="000090"/>
                </a:solidFill>
              </a:rPr>
              <a:t>What conceptual difficulties arose in the process of translating the Languages Act from Spanish into the indigenous languages?</a:t>
            </a:r>
          </a:p>
          <a:p>
            <a:r>
              <a:rPr lang="en-US" sz="2400" b="1" dirty="0">
                <a:solidFill>
                  <a:srgbClr val="000090"/>
                </a:solidFill>
              </a:rPr>
              <a:t>How are these translations disseminated to and received by the communities where the languages are spoken</a:t>
            </a:r>
            <a:r>
              <a:rPr lang="en-US" sz="2400" b="1" dirty="0" smtClean="0">
                <a:solidFill>
                  <a:srgbClr val="000090"/>
                </a:solidFill>
              </a:rPr>
              <a:t>?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2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92" y="44624"/>
            <a:ext cx="8278688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Research methods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56" y="1124744"/>
            <a:ext cx="881824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90"/>
                </a:solidFill>
              </a:rPr>
              <a:t>Activity facilitated </a:t>
            </a:r>
            <a:r>
              <a:rPr lang="en-US" b="1" i="1" dirty="0" smtClean="0">
                <a:solidFill>
                  <a:srgbClr val="000090"/>
                </a:solidFill>
              </a:rPr>
              <a:t>by </a:t>
            </a:r>
            <a:r>
              <a:rPr lang="en-US" b="1" i="1" dirty="0">
                <a:solidFill>
                  <a:srgbClr val="000090"/>
                </a:solidFill>
              </a:rPr>
              <a:t>the Indigenous Languages Division team as Project Partners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Observation and participation in government sponsored events and activities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Interviews and focus groups with interpreter trainees, trainers, </a:t>
            </a:r>
            <a:r>
              <a:rPr lang="en-US" b="1" dirty="0" smtClean="0">
                <a:solidFill>
                  <a:srgbClr val="000090"/>
                </a:solidFill>
              </a:rPr>
              <a:t>policy makers, and </a:t>
            </a:r>
            <a:r>
              <a:rPr lang="en-US" b="1" dirty="0" smtClean="0">
                <a:solidFill>
                  <a:srgbClr val="000090"/>
                </a:solidFill>
              </a:rPr>
              <a:t>indigenous leaders – in Lima, Cuzco, Puno, </a:t>
            </a:r>
            <a:r>
              <a:rPr lang="en-US" b="1" dirty="0" err="1" smtClean="0">
                <a:solidFill>
                  <a:srgbClr val="000090"/>
                </a:solidFill>
              </a:rPr>
              <a:t>Huaraz</a:t>
            </a:r>
            <a:r>
              <a:rPr lang="en-US" b="1" dirty="0" smtClean="0">
                <a:solidFill>
                  <a:srgbClr val="000090"/>
                </a:solidFill>
              </a:rPr>
              <a:t>, Puerto Maldonado and Pucallpa 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Participation and consultation in internal meetings of the Indigenous Languages Division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Analysis of the translations they made of the Ley de </a:t>
            </a:r>
            <a:r>
              <a:rPr lang="en-US" b="1" dirty="0" err="1" smtClean="0">
                <a:solidFill>
                  <a:srgbClr val="000090"/>
                </a:solidFill>
              </a:rPr>
              <a:t>Lenguas</a:t>
            </a:r>
            <a:r>
              <a:rPr lang="en-US" b="1" dirty="0" smtClean="0">
                <a:solidFill>
                  <a:srgbClr val="000090"/>
                </a:solidFill>
              </a:rPr>
              <a:t> into </a:t>
            </a:r>
            <a:r>
              <a:rPr lang="en-US" b="1" dirty="0" err="1" smtClean="0">
                <a:solidFill>
                  <a:srgbClr val="000090"/>
                </a:solidFill>
              </a:rPr>
              <a:t>Aymara</a:t>
            </a:r>
            <a:r>
              <a:rPr lang="en-US" b="1" dirty="0" smtClean="0">
                <a:solidFill>
                  <a:srgbClr val="000090"/>
                </a:solidFill>
              </a:rPr>
              <a:t>, Quechua x 2, </a:t>
            </a:r>
            <a:r>
              <a:rPr lang="en-US" b="1" dirty="0" err="1" smtClean="0">
                <a:solidFill>
                  <a:srgbClr val="000090"/>
                </a:solidFill>
              </a:rPr>
              <a:t>Ashaninka</a:t>
            </a:r>
            <a:r>
              <a:rPr lang="en-US" b="1" dirty="0" smtClean="0">
                <a:solidFill>
                  <a:srgbClr val="000090"/>
                </a:solidFill>
              </a:rPr>
              <a:t>, </a:t>
            </a:r>
            <a:r>
              <a:rPr lang="en-US" b="1" dirty="0" err="1" smtClean="0">
                <a:solidFill>
                  <a:srgbClr val="000090"/>
                </a:solidFill>
              </a:rPr>
              <a:t>Shipibo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</a:rPr>
              <a:t>– with the respective translators</a:t>
            </a:r>
          </a:p>
        </p:txBody>
      </p:sp>
    </p:spTree>
    <p:extLst>
      <p:ext uri="{BB962C8B-B14F-4D97-AF65-F5344CB8AC3E}">
        <p14:creationId xmlns:p14="http://schemas.microsoft.com/office/powerpoint/2010/main" val="301080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822</Words>
  <Application>Microsoft Macintosh PowerPoint</Application>
  <PresentationFormat>On-screen Show (4:3)</PresentationFormat>
  <Paragraphs>82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PowerPoint Presentation</vt:lpstr>
      <vt:lpstr>PowerPoint Presentation</vt:lpstr>
      <vt:lpstr>Sociolinguistic context </vt:lpstr>
      <vt:lpstr>Institutional and legislative context</vt:lpstr>
      <vt:lpstr>PowerPoint Presentation</vt:lpstr>
      <vt:lpstr>General aims </vt:lpstr>
      <vt:lpstr>Basic premises </vt:lpstr>
      <vt:lpstr>Initial questions</vt:lpstr>
      <vt:lpstr>Research methods</vt:lpstr>
      <vt:lpstr>Contributions by the research team </vt:lpstr>
      <vt:lpstr>Participation and observation</vt:lpstr>
      <vt:lpstr>Main themes emerging from the project</vt:lpstr>
      <vt:lpstr>Gracias! Thank you! Diospagarisunki! Pasonki!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profesorvisitante</dc:creator>
  <cp:lastModifiedBy>Rosaleen Howard</cp:lastModifiedBy>
  <cp:revision>159</cp:revision>
  <dcterms:created xsi:type="dcterms:W3CDTF">2015-11-24T14:00:17Z</dcterms:created>
  <dcterms:modified xsi:type="dcterms:W3CDTF">2016-04-12T12:15:37Z</dcterms:modified>
</cp:coreProperties>
</file>