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4D75F-D290-9644-9965-DD231F8B693A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61795-A103-FD49-A6D2-76FA6DA05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65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FB76F-0C9D-4AD8-8484-BF4935C012E3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6576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A20B1A-B0AD-4267-A44D-8F1EC7FD145B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2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9533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6DE0-2199-934B-8106-1B8140414BC0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E473-FC2E-B149-9F37-C062D46FB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46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6DE0-2199-934B-8106-1B8140414BC0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E473-FC2E-B149-9F37-C062D46FB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6DE0-2199-934B-8106-1B8140414BC0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E473-FC2E-B149-9F37-C062D46FB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6DE0-2199-934B-8106-1B8140414BC0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E473-FC2E-B149-9F37-C062D46FB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84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6DE0-2199-934B-8106-1B8140414BC0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E473-FC2E-B149-9F37-C062D46FB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89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6DE0-2199-934B-8106-1B8140414BC0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E473-FC2E-B149-9F37-C062D46FB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6DE0-2199-934B-8106-1B8140414BC0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E473-FC2E-B149-9F37-C062D46FB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2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6DE0-2199-934B-8106-1B8140414BC0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E473-FC2E-B149-9F37-C062D46FB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85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6DE0-2199-934B-8106-1B8140414BC0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E473-FC2E-B149-9F37-C062D46FB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00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6DE0-2199-934B-8106-1B8140414BC0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E473-FC2E-B149-9F37-C062D46FB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4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6DE0-2199-934B-8106-1B8140414BC0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E473-FC2E-B149-9F37-C062D46FB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4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86DE0-2199-934B-8106-1B8140414BC0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8E473-FC2E-B149-9F37-C062D46FB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3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772816"/>
            <a:ext cx="8884568" cy="2952328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000090"/>
              </a:solidFill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3000" b="1" dirty="0" smtClean="0">
                <a:solidFill>
                  <a:srgbClr val="000090"/>
                </a:solidFill>
                <a:latin typeface="Calibri" panose="020F0502020204030204" pitchFamily="34" charset="0"/>
                <a:ea typeface="MS Mincho"/>
                <a:cs typeface="Times New Roman"/>
              </a:rPr>
              <a:t>“Translating </a:t>
            </a:r>
            <a:r>
              <a:rPr lang="en-US" sz="3000" b="1" dirty="0">
                <a:solidFill>
                  <a:srgbClr val="000090"/>
                </a:solidFill>
                <a:latin typeface="Calibri" panose="020F0502020204030204" pitchFamily="34" charset="0"/>
                <a:ea typeface="MS Mincho"/>
                <a:cs typeface="Times New Roman"/>
              </a:rPr>
              <a:t>Cultures: The legislated mediation of </a:t>
            </a:r>
            <a:r>
              <a:rPr lang="en-US" sz="3000" b="1" dirty="0" smtClean="0">
                <a:solidFill>
                  <a:srgbClr val="000090"/>
                </a:solidFill>
                <a:latin typeface="Calibri" panose="020F0502020204030204" pitchFamily="34" charset="0"/>
                <a:ea typeface="MS Mincho"/>
                <a:cs typeface="Times New Roman"/>
              </a:rPr>
              <a:t>indigenous rights </a:t>
            </a:r>
            <a:r>
              <a:rPr lang="en-US" sz="3000" b="1" dirty="0">
                <a:solidFill>
                  <a:srgbClr val="000090"/>
                </a:solidFill>
                <a:latin typeface="Calibri" panose="020F0502020204030204" pitchFamily="34" charset="0"/>
                <a:ea typeface="MS Mincho"/>
                <a:cs typeface="Times New Roman"/>
              </a:rPr>
              <a:t>in Peru”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es-ES_tradnl" sz="4000" b="1" dirty="0" smtClean="0">
              <a:solidFill>
                <a:srgbClr val="000090"/>
              </a:solidFill>
              <a:effectLst/>
              <a:latin typeface="Calibri" panose="020F0502020204030204" pitchFamily="34" charset="0"/>
              <a:ea typeface="MS Mincho"/>
              <a:cs typeface="Times New Roman"/>
            </a:endParaRPr>
          </a:p>
          <a:p>
            <a:endParaRPr lang="en-US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68"/>
              </a:solidFill>
              <a:effectLst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23528" y="3933056"/>
            <a:ext cx="8496944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2400" b="1" i="1" dirty="0">
              <a:solidFill>
                <a:srgbClr val="000090"/>
              </a:solidFill>
              <a:latin typeface="Calibri" panose="020F0502020204030204" pitchFamily="34" charset="0"/>
              <a:ea typeface="MS Mincho"/>
              <a:cs typeface="Times New Roman"/>
            </a:endParaRPr>
          </a:p>
          <a:p>
            <a:r>
              <a:rPr lang="en-US" sz="1800" b="1" dirty="0" smtClean="0">
                <a:solidFill>
                  <a:srgbClr val="000090"/>
                </a:solidFill>
              </a:rPr>
              <a:t>Rosaleen Howard, Newcastle University</a:t>
            </a:r>
          </a:p>
          <a:p>
            <a:r>
              <a:rPr lang="en-US" sz="1800" b="1" dirty="0" smtClean="0">
                <a:solidFill>
                  <a:srgbClr val="000090"/>
                </a:solidFill>
              </a:rPr>
              <a:t>Raquel de Pedro, Heriot-Watt University</a:t>
            </a:r>
          </a:p>
          <a:p>
            <a:r>
              <a:rPr lang="en-US" sz="1800" b="1" dirty="0">
                <a:solidFill>
                  <a:srgbClr val="000090"/>
                </a:solidFill>
              </a:rPr>
              <a:t>Luis Andrade, </a:t>
            </a:r>
            <a:r>
              <a:rPr lang="en-US" sz="1800" b="1" dirty="0" err="1" smtClean="0">
                <a:solidFill>
                  <a:srgbClr val="000090"/>
                </a:solidFill>
              </a:rPr>
              <a:t>Pontificia</a:t>
            </a:r>
            <a:r>
              <a:rPr lang="en-US" sz="1800" b="1" dirty="0" smtClean="0">
                <a:solidFill>
                  <a:srgbClr val="000090"/>
                </a:solidFill>
              </a:rPr>
              <a:t> Universidad </a:t>
            </a:r>
            <a:r>
              <a:rPr lang="en-US" sz="1800" b="1" dirty="0" err="1" smtClean="0">
                <a:solidFill>
                  <a:srgbClr val="000090"/>
                </a:solidFill>
              </a:rPr>
              <a:t>Católica</a:t>
            </a:r>
            <a:r>
              <a:rPr lang="en-US" sz="1800" b="1" dirty="0" smtClean="0">
                <a:solidFill>
                  <a:srgbClr val="000090"/>
                </a:solidFill>
              </a:rPr>
              <a:t> del </a:t>
            </a:r>
            <a:r>
              <a:rPr lang="en-US" sz="1800" b="1" dirty="0" err="1" smtClean="0">
                <a:solidFill>
                  <a:srgbClr val="000090"/>
                </a:solidFill>
              </a:rPr>
              <a:t>Perú</a:t>
            </a:r>
            <a:endParaRPr lang="en-US" sz="1800" b="1" dirty="0">
              <a:solidFill>
                <a:srgbClr val="000090"/>
              </a:solidFill>
            </a:endParaRPr>
          </a:p>
          <a:p>
            <a:endParaRPr lang="en-US" sz="1800" b="1" dirty="0" smtClean="0">
              <a:solidFill>
                <a:srgbClr val="000090"/>
              </a:solidFill>
            </a:endParaRPr>
          </a:p>
          <a:p>
            <a:endParaRPr lang="en-US" sz="2400" b="1" dirty="0" smtClean="0">
              <a:solidFill>
                <a:srgbClr val="000090"/>
              </a:solidFill>
            </a:endParaRPr>
          </a:p>
          <a:p>
            <a:endParaRPr lang="en-US" sz="2400" b="1" dirty="0" smtClean="0">
              <a:solidFill>
                <a:srgbClr val="002060"/>
              </a:solidFill>
            </a:endParaRPr>
          </a:p>
        </p:txBody>
      </p:sp>
      <p:pic>
        <p:nvPicPr>
          <p:cNvPr id="5" name="Picture 4" descr="banner version 2016-02-08 14.12.35 -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5862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875" y="548680"/>
            <a:ext cx="9442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Traduciendo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Culturas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Perú</a:t>
            </a:r>
            <a:r>
              <a:rPr lang="en-US" sz="2800" b="1" dirty="0" smtClean="0">
                <a:solidFill>
                  <a:schemeClr val="bg1"/>
                </a:solidFill>
              </a:rPr>
              <a:t> / Translating Cultures Peru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 descr="C:\Users\Raquel\Downloads\image001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77267"/>
          <a:stretch/>
        </p:blipFill>
        <p:spPr bwMode="auto">
          <a:xfrm>
            <a:off x="2325643" y="5769947"/>
            <a:ext cx="878205" cy="827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6093296"/>
            <a:ext cx="1266825" cy="37020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302" y="6093296"/>
            <a:ext cx="1212850" cy="42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368" y="5780489"/>
            <a:ext cx="690880" cy="744855"/>
          </a:xfrm>
          <a:prstGeom prst="rect">
            <a:avLst/>
          </a:prstGeom>
          <a:solidFill>
            <a:sysClr val="windowText" lastClr="000000">
              <a:alpha val="0"/>
            </a:sysClr>
          </a:solidFill>
        </p:spPr>
      </p:pic>
    </p:spTree>
    <p:extLst>
      <p:ext uri="{BB962C8B-B14F-4D97-AF65-F5344CB8AC3E}">
        <p14:creationId xmlns:p14="http://schemas.microsoft.com/office/powerpoint/2010/main" val="11933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079500" y="1079500"/>
            <a:ext cx="7342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3600">
              <a:solidFill>
                <a:srgbClr val="000068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079500" y="2159000"/>
            <a:ext cx="734218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ts val="3000"/>
              </a:lnSpc>
              <a:spcAft>
                <a:spcPts val="1500"/>
              </a:spcAft>
            </a:pPr>
            <a:endParaRPr lang="en-US">
              <a:solidFill>
                <a:srgbClr val="000068"/>
              </a:solidFill>
            </a:endParaRPr>
          </a:p>
        </p:txBody>
      </p:sp>
      <p:pic>
        <p:nvPicPr>
          <p:cNvPr id="2052" name="Picture 5" descr="CMYK LScape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5650687"/>
            <a:ext cx="2714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Translating Cultures.jpg"/>
          <p:cNvPicPr>
            <a:picLocks noChangeAspect="1"/>
          </p:cNvPicPr>
          <p:nvPr/>
        </p:nvPicPr>
        <p:blipFill>
          <a:blip r:embed="rId4" cstate="print"/>
          <a:srcRect t="851" b="10001"/>
          <a:stretch>
            <a:fillRect/>
          </a:stretch>
        </p:blipFill>
        <p:spPr bwMode="auto">
          <a:xfrm>
            <a:off x="214312" y="214313"/>
            <a:ext cx="4429695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3779912" y="571500"/>
            <a:ext cx="4786313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b="1" dirty="0" smtClean="0">
              <a:solidFill>
                <a:schemeClr val="accent2"/>
              </a:solidFill>
            </a:endParaRPr>
          </a:p>
          <a:p>
            <a:endParaRPr lang="en-GB" b="1" dirty="0">
              <a:solidFill>
                <a:schemeClr val="accent2"/>
              </a:solidFill>
            </a:endParaRPr>
          </a:p>
          <a:p>
            <a:endParaRPr lang="en-GB" b="1" dirty="0" smtClean="0">
              <a:solidFill>
                <a:schemeClr val="accent2"/>
              </a:solidFill>
            </a:endParaRPr>
          </a:p>
          <a:p>
            <a:endParaRPr lang="en-GB" b="1" dirty="0">
              <a:solidFill>
                <a:schemeClr val="accent2"/>
              </a:solidFill>
            </a:endParaRPr>
          </a:p>
          <a:p>
            <a:r>
              <a:rPr lang="en-GB" sz="2400" b="1" dirty="0" smtClean="0">
                <a:solidFill>
                  <a:srgbClr val="FF0000"/>
                </a:solidFill>
              </a:rPr>
              <a:t>AHRC </a:t>
            </a:r>
            <a:r>
              <a:rPr lang="en-GB" sz="2400" b="1" dirty="0">
                <a:solidFill>
                  <a:srgbClr val="FF0000"/>
                </a:solidFill>
              </a:rPr>
              <a:t>Translating Cultures theme</a:t>
            </a:r>
            <a:br>
              <a:rPr lang="en-GB" sz="2400" b="1" dirty="0">
                <a:solidFill>
                  <a:srgbClr val="FF0000"/>
                </a:solidFill>
              </a:rPr>
            </a:br>
            <a:r>
              <a:rPr lang="en-GB" sz="2400" dirty="0">
                <a:solidFill>
                  <a:srgbClr val="FF0000"/>
                </a:solidFill>
              </a:rPr>
              <a:t/>
            </a:r>
            <a:br>
              <a:rPr lang="en-GB" sz="2400" dirty="0">
                <a:solidFill>
                  <a:srgbClr val="FF0000"/>
                </a:solidFill>
              </a:rPr>
            </a:br>
            <a:r>
              <a:rPr lang="en-GB" altLang="en-US" sz="2400" b="1" dirty="0">
                <a:solidFill>
                  <a:srgbClr val="FF0000"/>
                </a:solidFill>
              </a:rPr>
              <a:t/>
            </a:r>
            <a:br>
              <a:rPr lang="en-GB" altLang="en-US" sz="2400" b="1" dirty="0">
                <a:solidFill>
                  <a:srgbClr val="FF0000"/>
                </a:solidFill>
              </a:rPr>
            </a:br>
            <a:r>
              <a:rPr lang="en-GB" altLang="en-US" sz="2000" b="1" dirty="0">
                <a:solidFill>
                  <a:schemeClr val="accent2"/>
                </a:solidFill>
              </a:rPr>
              <a:t/>
            </a:r>
            <a:br>
              <a:rPr lang="en-GB" altLang="en-US" sz="2000" b="1" dirty="0">
                <a:solidFill>
                  <a:schemeClr val="accent2"/>
                </a:solidFill>
              </a:rPr>
            </a:br>
            <a:r>
              <a:rPr lang="en-GB" altLang="en-US" sz="3600" dirty="0">
                <a:solidFill>
                  <a:schemeClr val="accent2"/>
                </a:solidFill>
              </a:rPr>
              <a:t/>
            </a:r>
            <a:br>
              <a:rPr lang="en-GB" altLang="en-US" sz="3600" dirty="0">
                <a:solidFill>
                  <a:schemeClr val="accent2"/>
                </a:solidFill>
              </a:rPr>
            </a:br>
            <a:endParaRPr lang="en-GB" b="1" dirty="0">
              <a:solidFill>
                <a:schemeClr val="accent2"/>
              </a:solidFill>
            </a:endParaRPr>
          </a:p>
          <a:p>
            <a:endParaRPr lang="en-GB" sz="2800" b="1" dirty="0"/>
          </a:p>
          <a:p>
            <a:pPr algn="ctr" eaLnBrk="0" hangingPunct="0"/>
            <a:endParaRPr lang="en-US" sz="2800" b="1" dirty="0">
              <a:solidFill>
                <a:srgbClr val="000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74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11560" y="1556792"/>
            <a:ext cx="8208912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400" b="1" dirty="0" smtClean="0">
              <a:solidFill>
                <a:srgbClr val="000090"/>
              </a:solidFill>
            </a:endParaRPr>
          </a:p>
          <a:p>
            <a:pPr algn="l"/>
            <a:endParaRPr lang="en-US" sz="2400" b="1" i="1" dirty="0" smtClean="0">
              <a:solidFill>
                <a:srgbClr val="00009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b="1" dirty="0" err="1" smtClean="0">
                <a:solidFill>
                  <a:srgbClr val="000090"/>
                </a:solidFill>
              </a:rPr>
              <a:t>Viceministry</a:t>
            </a:r>
            <a:r>
              <a:rPr lang="en-US" sz="2400" b="1" dirty="0" smtClean="0">
                <a:solidFill>
                  <a:srgbClr val="000090"/>
                </a:solidFill>
              </a:rPr>
              <a:t> of </a:t>
            </a:r>
            <a:r>
              <a:rPr lang="en-US" sz="2400" b="1" dirty="0" err="1" smtClean="0">
                <a:solidFill>
                  <a:srgbClr val="000090"/>
                </a:solidFill>
              </a:rPr>
              <a:t>Interculturality</a:t>
            </a:r>
            <a:r>
              <a:rPr lang="en-US" sz="2400" b="1" dirty="0" smtClean="0">
                <a:solidFill>
                  <a:srgbClr val="000090"/>
                </a:solidFill>
              </a:rPr>
              <a:t>, Indigenous Rights Office, Indigenous Languages Division (DLI) -  Ministry of Culture, Peru</a:t>
            </a:r>
          </a:p>
          <a:p>
            <a:pPr marL="342900" indent="-342900" algn="l">
              <a:buFont typeface="Arial"/>
              <a:buChar char="•"/>
            </a:pPr>
            <a:endParaRPr lang="en-US" sz="2400" b="1" dirty="0" smtClean="0">
              <a:solidFill>
                <a:srgbClr val="00009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b="1" dirty="0" err="1" smtClean="0">
                <a:solidFill>
                  <a:srgbClr val="000090"/>
                </a:solidFill>
              </a:rPr>
              <a:t>Servicios</a:t>
            </a:r>
            <a:r>
              <a:rPr lang="en-US" sz="2400" b="1" dirty="0" smtClean="0">
                <a:solidFill>
                  <a:srgbClr val="000090"/>
                </a:solidFill>
              </a:rPr>
              <a:t> </a:t>
            </a:r>
            <a:r>
              <a:rPr lang="en-US" sz="2400" b="1" dirty="0" err="1" smtClean="0">
                <a:solidFill>
                  <a:srgbClr val="000090"/>
                </a:solidFill>
              </a:rPr>
              <a:t>Educativos</a:t>
            </a:r>
            <a:r>
              <a:rPr lang="en-US" sz="2400" b="1" dirty="0" smtClean="0">
                <a:solidFill>
                  <a:srgbClr val="000090"/>
                </a:solidFill>
              </a:rPr>
              <a:t> Rurales (SER), Peru</a:t>
            </a:r>
            <a:endParaRPr lang="en-US" sz="2400" b="1" dirty="0">
              <a:solidFill>
                <a:srgbClr val="00009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1196752"/>
            <a:ext cx="6400800" cy="1752600"/>
          </a:xfrm>
        </p:spPr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Research </a:t>
            </a:r>
            <a:r>
              <a:rPr lang="en-US" b="1" dirty="0" smtClean="0">
                <a:solidFill>
                  <a:srgbClr val="000090"/>
                </a:solidFill>
              </a:rPr>
              <a:t>partners</a:t>
            </a:r>
            <a:endParaRPr lang="en-US" b="1" dirty="0">
              <a:solidFill>
                <a:srgbClr val="00009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1224136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Main themes emerging from the project</a:t>
            </a:r>
            <a:endParaRPr lang="en-US" sz="36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89654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The complex role and identity of the State trained translators and interpreters: combining linguistic and cultural activism with professional translation and interpretation activity </a:t>
            </a:r>
          </a:p>
          <a:p>
            <a:r>
              <a:rPr lang="en-US" b="1" dirty="0">
                <a:solidFill>
                  <a:srgbClr val="000090"/>
                </a:solidFill>
              </a:rPr>
              <a:t>C</a:t>
            </a:r>
            <a:r>
              <a:rPr lang="en-US" b="1" dirty="0" smtClean="0">
                <a:solidFill>
                  <a:srgbClr val="000090"/>
                </a:solidFill>
              </a:rPr>
              <a:t>ommunity interpreting in public </a:t>
            </a:r>
            <a:r>
              <a:rPr lang="en-US" b="1" dirty="0" smtClean="0">
                <a:solidFill>
                  <a:srgbClr val="000090"/>
                </a:solidFill>
              </a:rPr>
              <a:t>service and </a:t>
            </a:r>
            <a:r>
              <a:rPr lang="en-US" b="1" dirty="0" smtClean="0">
                <a:solidFill>
                  <a:srgbClr val="000090"/>
                </a:solidFill>
              </a:rPr>
              <a:t>Prior </a:t>
            </a:r>
            <a:r>
              <a:rPr lang="en-US" b="1" smtClean="0">
                <a:solidFill>
                  <a:srgbClr val="000090"/>
                </a:solidFill>
              </a:rPr>
              <a:t>Consultation </a:t>
            </a:r>
            <a:r>
              <a:rPr lang="en-US" b="1" smtClean="0">
                <a:solidFill>
                  <a:srgbClr val="000090"/>
                </a:solidFill>
              </a:rPr>
              <a:t>settings</a:t>
            </a:r>
            <a:endParaRPr lang="en-US" b="1" dirty="0" smtClean="0">
              <a:solidFill>
                <a:srgbClr val="000090"/>
              </a:solidFill>
            </a:endParaRPr>
          </a:p>
          <a:p>
            <a:r>
              <a:rPr lang="en-US" b="1" dirty="0" smtClean="0">
                <a:solidFill>
                  <a:srgbClr val="000090"/>
                </a:solidFill>
              </a:rPr>
              <a:t>Translations of the Languages Act: sociocultural processes, textual products, reception </a:t>
            </a:r>
          </a:p>
        </p:txBody>
      </p:sp>
    </p:spTree>
    <p:extLst>
      <p:ext uri="{BB962C8B-B14F-4D97-AF65-F5344CB8AC3E}">
        <p14:creationId xmlns:p14="http://schemas.microsoft.com/office/powerpoint/2010/main" val="420419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126</Words>
  <Application>Microsoft Office PowerPoint</Application>
  <PresentationFormat>On-screen Show (4:3)</PresentationFormat>
  <Paragraphs>25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MS Mincho</vt:lpstr>
      <vt:lpstr>ＭＳ Ｐゴシック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Main themes emerging from the project</vt:lpstr>
    </vt:vector>
  </TitlesOfParts>
  <Company>Newcastle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Rosaleen Howard</dc:creator>
  <cp:lastModifiedBy>Rosaleen Howard</cp:lastModifiedBy>
  <cp:revision>2</cp:revision>
  <dcterms:created xsi:type="dcterms:W3CDTF">2016-04-14T07:10:34Z</dcterms:created>
  <dcterms:modified xsi:type="dcterms:W3CDTF">2016-04-14T12:08:53Z</dcterms:modified>
</cp:coreProperties>
</file>