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9" r:id="rId4"/>
    <p:sldId id="260" r:id="rId5"/>
    <p:sldId id="261" r:id="rId6"/>
    <p:sldId id="267" r:id="rId7"/>
    <p:sldId id="262" r:id="rId8"/>
    <p:sldId id="263" r:id="rId9"/>
    <p:sldId id="264" r:id="rId10"/>
    <p:sldId id="268" r:id="rId11"/>
    <p:sldId id="269" r:id="rId12"/>
    <p:sldId id="270" r:id="rId13"/>
    <p:sldId id="271" r:id="rId14"/>
    <p:sldId id="257" r:id="rId15"/>
    <p:sldId id="258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y%20Documents\Enerjon\Enerjon\Proctor%20&amp;%20gamble\Measures\Site%20elec,%20gas%20&amp;%20water%20measure%2005%20to%20012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y%20Documents\Enerjon\Energy%20NPIL\Site%20energy%20usage%20-%20targets%202008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dirty="0"/>
              <a:t>Site gas consumption KW </a:t>
            </a:r>
            <a:r>
              <a:rPr lang="en-US" dirty="0" smtClean="0"/>
              <a:t>2008 </a:t>
            </a:r>
            <a:r>
              <a:rPr lang="en-US" dirty="0"/>
              <a:t>to 2013
</a:t>
            </a:r>
          </a:p>
        </c:rich>
      </c:tx>
      <c:layout>
        <c:manualLayout>
          <c:xMode val="edge"/>
          <c:yMode val="edge"/>
          <c:x val="0.3347301395632255"/>
          <c:y val="2.8571402801453996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9.0914601776473092E-2"/>
          <c:y val="0.13559830794346606"/>
          <c:w val="0.86756756756756759"/>
          <c:h val="0.78044303740383081"/>
        </c:manualLayout>
      </c:layout>
      <c:lineChart>
        <c:grouping val="standard"/>
        <c:ser>
          <c:idx val="1"/>
          <c:order val="0"/>
          <c:tx>
            <c:strRef>
              <c:f>'Gas summary'!$C$5</c:f>
              <c:strCache>
                <c:ptCount val="1"/>
                <c:pt idx="0">
                  <c:v>2007 - 2008</c:v>
                </c:pt>
              </c:strCache>
            </c:strRef>
          </c:tx>
          <c:spPr>
            <a:ln w="12700">
              <a:solidFill>
                <a:srgbClr val="FFFF00"/>
              </a:solidFill>
              <a:prstDash val="sysDash"/>
            </a:ln>
          </c:spPr>
          <c:marker>
            <c:symbol val="square"/>
            <c:size val="5"/>
            <c:spPr>
              <a:solidFill>
                <a:srgbClr val="FFFF00"/>
              </a:solidFill>
              <a:ln>
                <a:solidFill>
                  <a:srgbClr val="FFFF00"/>
                </a:solidFill>
                <a:prstDash val="solid"/>
              </a:ln>
            </c:spPr>
          </c:marker>
          <c:cat>
            <c:strRef>
              <c:f>'Gas summary'!$A$6:$A$17</c:f>
              <c:strCache>
                <c:ptCount val="12"/>
                <c:pt idx="0">
                  <c:v>Jul</c:v>
                </c:pt>
                <c:pt idx="1">
                  <c:v>Aug</c:v>
                </c:pt>
                <c:pt idx="2">
                  <c:v>Sep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</c:v>
                </c:pt>
              </c:strCache>
            </c:strRef>
          </c:cat>
          <c:val>
            <c:numRef>
              <c:f>'Gas summary'!$C$6:$C$17</c:f>
            </c:numRef>
          </c:val>
        </c:ser>
        <c:ser>
          <c:idx val="3"/>
          <c:order val="1"/>
          <c:tx>
            <c:strRef>
              <c:f>'Gas summary'!$D$5</c:f>
              <c:strCache>
                <c:ptCount val="1"/>
                <c:pt idx="0">
                  <c:v>2008 - 2009</c:v>
                </c:pt>
              </c:strCache>
            </c:strRef>
          </c:tx>
          <c:spPr>
            <a:ln w="25400">
              <a:solidFill>
                <a:srgbClr val="00FFFF"/>
              </a:solidFill>
              <a:prstDash val="sysDash"/>
            </a:ln>
          </c:spPr>
          <c:cat>
            <c:strRef>
              <c:f>'Gas summary'!$A$6:$A$17</c:f>
              <c:strCache>
                <c:ptCount val="12"/>
                <c:pt idx="0">
                  <c:v>Jul</c:v>
                </c:pt>
                <c:pt idx="1">
                  <c:v>Aug</c:v>
                </c:pt>
                <c:pt idx="2">
                  <c:v>Sep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</c:v>
                </c:pt>
              </c:strCache>
            </c:strRef>
          </c:cat>
          <c:val>
            <c:numRef>
              <c:f>'Gas summary'!$D$6:$D$17</c:f>
              <c:numCache>
                <c:formatCode>#,##0</c:formatCode>
                <c:ptCount val="12"/>
                <c:pt idx="0">
                  <c:v>316610</c:v>
                </c:pt>
                <c:pt idx="1">
                  <c:v>278513</c:v>
                </c:pt>
                <c:pt idx="2">
                  <c:v>272427</c:v>
                </c:pt>
                <c:pt idx="3">
                  <c:v>743835</c:v>
                </c:pt>
                <c:pt idx="4">
                  <c:v>725791</c:v>
                </c:pt>
                <c:pt idx="5">
                  <c:v>800980</c:v>
                </c:pt>
                <c:pt idx="6">
                  <c:v>1276496</c:v>
                </c:pt>
                <c:pt idx="7">
                  <c:v>898928</c:v>
                </c:pt>
                <c:pt idx="8">
                  <c:v>675908</c:v>
                </c:pt>
                <c:pt idx="9">
                  <c:v>710210</c:v>
                </c:pt>
                <c:pt idx="10">
                  <c:v>349463</c:v>
                </c:pt>
                <c:pt idx="11">
                  <c:v>206041</c:v>
                </c:pt>
              </c:numCache>
            </c:numRef>
          </c:val>
        </c:ser>
        <c:ser>
          <c:idx val="0"/>
          <c:order val="2"/>
          <c:tx>
            <c:strRef>
              <c:f>'Gas summary'!$E$5</c:f>
              <c:strCache>
                <c:ptCount val="1"/>
                <c:pt idx="0">
                  <c:v>2009-2010</c:v>
                </c:pt>
              </c:strCache>
            </c:strRef>
          </c:tx>
          <c:spPr>
            <a:ln w="25400">
              <a:solidFill>
                <a:schemeClr val="accent6">
                  <a:lumMod val="60000"/>
                  <a:lumOff val="40000"/>
                </a:schemeClr>
              </a:solidFill>
              <a:prstDash val="sysDash"/>
            </a:ln>
          </c:spPr>
          <c:marker>
            <c:spPr>
              <a:solidFill>
                <a:schemeClr val="accent6">
                  <a:lumMod val="60000"/>
                  <a:lumOff val="40000"/>
                </a:schemeClr>
              </a:solidFill>
            </c:spPr>
          </c:marker>
          <c:cat>
            <c:strRef>
              <c:f>'Gas summary'!$A$6:$A$17</c:f>
              <c:strCache>
                <c:ptCount val="12"/>
                <c:pt idx="0">
                  <c:v>Jul</c:v>
                </c:pt>
                <c:pt idx="1">
                  <c:v>Aug</c:v>
                </c:pt>
                <c:pt idx="2">
                  <c:v>Sep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</c:v>
                </c:pt>
              </c:strCache>
            </c:strRef>
          </c:cat>
          <c:val>
            <c:numRef>
              <c:f>'Gas summary'!$E$6:$E$17</c:f>
              <c:numCache>
                <c:formatCode>#,##0</c:formatCode>
                <c:ptCount val="12"/>
                <c:pt idx="0">
                  <c:v>209435</c:v>
                </c:pt>
                <c:pt idx="1">
                  <c:v>182213</c:v>
                </c:pt>
                <c:pt idx="2">
                  <c:v>234914</c:v>
                </c:pt>
                <c:pt idx="3">
                  <c:v>448778</c:v>
                </c:pt>
                <c:pt idx="4">
                  <c:v>637863</c:v>
                </c:pt>
                <c:pt idx="5">
                  <c:v>596821</c:v>
                </c:pt>
                <c:pt idx="6">
                  <c:v>1288195</c:v>
                </c:pt>
                <c:pt idx="7">
                  <c:v>950120</c:v>
                </c:pt>
                <c:pt idx="8">
                  <c:v>843825</c:v>
                </c:pt>
                <c:pt idx="9">
                  <c:v>669747</c:v>
                </c:pt>
                <c:pt idx="10">
                  <c:v>529224</c:v>
                </c:pt>
                <c:pt idx="11">
                  <c:v>226468</c:v>
                </c:pt>
              </c:numCache>
            </c:numRef>
          </c:val>
        </c:ser>
        <c:ser>
          <c:idx val="4"/>
          <c:order val="3"/>
          <c:tx>
            <c:strRef>
              <c:f>'Gas summary'!$F$5</c:f>
              <c:strCache>
                <c:ptCount val="1"/>
                <c:pt idx="0">
                  <c:v>2010-2011</c:v>
                </c:pt>
              </c:strCache>
            </c:strRef>
          </c:tx>
          <c:spPr>
            <a:ln w="25400">
              <a:prstDash val="sysDash"/>
            </a:ln>
          </c:spPr>
          <c:cat>
            <c:strRef>
              <c:f>'Gas summary'!$A$6:$A$17</c:f>
              <c:strCache>
                <c:ptCount val="12"/>
                <c:pt idx="0">
                  <c:v>Jul</c:v>
                </c:pt>
                <c:pt idx="1">
                  <c:v>Aug</c:v>
                </c:pt>
                <c:pt idx="2">
                  <c:v>Sep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</c:v>
                </c:pt>
              </c:strCache>
            </c:strRef>
          </c:cat>
          <c:val>
            <c:numRef>
              <c:f>'Gas summary'!$F$6:$F$17</c:f>
              <c:numCache>
                <c:formatCode>#,##0</c:formatCode>
                <c:ptCount val="12"/>
                <c:pt idx="0">
                  <c:v>212165</c:v>
                </c:pt>
                <c:pt idx="1">
                  <c:v>250865</c:v>
                </c:pt>
                <c:pt idx="2">
                  <c:v>241642</c:v>
                </c:pt>
                <c:pt idx="3">
                  <c:v>429621</c:v>
                </c:pt>
                <c:pt idx="4">
                  <c:v>662670</c:v>
                </c:pt>
                <c:pt idx="5">
                  <c:v>1020514</c:v>
                </c:pt>
                <c:pt idx="6">
                  <c:v>1297840</c:v>
                </c:pt>
                <c:pt idx="7">
                  <c:v>749775</c:v>
                </c:pt>
                <c:pt idx="8">
                  <c:v>748000</c:v>
                </c:pt>
                <c:pt idx="9">
                  <c:v>474262</c:v>
                </c:pt>
                <c:pt idx="10">
                  <c:v>290000</c:v>
                </c:pt>
                <c:pt idx="11">
                  <c:v>257747</c:v>
                </c:pt>
              </c:numCache>
            </c:numRef>
          </c:val>
        </c:ser>
        <c:ser>
          <c:idx val="5"/>
          <c:order val="4"/>
          <c:tx>
            <c:strRef>
              <c:f>'Gas summary'!$G$5</c:f>
              <c:strCache>
                <c:ptCount val="1"/>
                <c:pt idx="0">
                  <c:v>2011-2012</c:v>
                </c:pt>
              </c:strCache>
            </c:strRef>
          </c:tx>
          <c:spPr>
            <a:ln w="25400">
              <a:solidFill>
                <a:srgbClr val="FF0000"/>
              </a:solidFill>
              <a:prstDash val="solid"/>
            </a:ln>
          </c:spPr>
          <c:marker>
            <c:spPr>
              <a:solidFill>
                <a:srgbClr val="FF0000"/>
              </a:solidFill>
            </c:spPr>
          </c:marker>
          <c:cat>
            <c:strRef>
              <c:f>'Gas summary'!$A$6:$A$17</c:f>
              <c:strCache>
                <c:ptCount val="12"/>
                <c:pt idx="0">
                  <c:v>Jul</c:v>
                </c:pt>
                <c:pt idx="1">
                  <c:v>Aug</c:v>
                </c:pt>
                <c:pt idx="2">
                  <c:v>Sep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</c:v>
                </c:pt>
              </c:strCache>
            </c:strRef>
          </c:cat>
          <c:val>
            <c:numRef>
              <c:f>'Gas summary'!$G$6:$G$17</c:f>
              <c:numCache>
                <c:formatCode>#,##0</c:formatCode>
                <c:ptCount val="12"/>
                <c:pt idx="0">
                  <c:v>247604</c:v>
                </c:pt>
                <c:pt idx="1">
                  <c:v>257504</c:v>
                </c:pt>
                <c:pt idx="2">
                  <c:v>254000</c:v>
                </c:pt>
                <c:pt idx="3">
                  <c:v>307988</c:v>
                </c:pt>
                <c:pt idx="4">
                  <c:v>408620</c:v>
                </c:pt>
                <c:pt idx="5">
                  <c:v>501007</c:v>
                </c:pt>
                <c:pt idx="6">
                  <c:v>435686</c:v>
                </c:pt>
                <c:pt idx="7">
                  <c:v>448855</c:v>
                </c:pt>
                <c:pt idx="8">
                  <c:v>335901</c:v>
                </c:pt>
                <c:pt idx="9">
                  <c:v>337969</c:v>
                </c:pt>
                <c:pt idx="10">
                  <c:v>337433</c:v>
                </c:pt>
                <c:pt idx="11">
                  <c:v>229226</c:v>
                </c:pt>
              </c:numCache>
            </c:numRef>
          </c:val>
        </c:ser>
        <c:marker val="1"/>
        <c:axId val="86538112"/>
        <c:axId val="86548480"/>
      </c:lineChart>
      <c:catAx>
        <c:axId val="86538112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548480"/>
        <c:crosses val="autoZero"/>
        <c:auto val="1"/>
        <c:lblAlgn val="ctr"/>
        <c:lblOffset val="100"/>
        <c:tickLblSkip val="1"/>
        <c:tickMarkSkip val="1"/>
      </c:catAx>
      <c:valAx>
        <c:axId val="8654848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538112"/>
        <c:crosses val="autoZero"/>
        <c:crossBetween val="between"/>
      </c:valAx>
      <c:spPr>
        <a:solidFill>
          <a:srgbClr val="92D05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5540539860632461"/>
          <c:y val="0.10850619758703282"/>
          <c:w val="0.21521396096387094"/>
          <c:h val="0.3416102965282005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82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en-US"/>
              <a:t>Cumulative Site Electricity Usage KWHr</a:t>
            </a:r>
          </a:p>
        </c:rich>
      </c:tx>
      <c:layout>
        <c:manualLayout>
          <c:xMode val="edge"/>
          <c:yMode val="edge"/>
          <c:x val="0.3349340220087168"/>
          <c:y val="2.77324632952692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9.3637454981993079E-2"/>
          <c:y val="0.1272431682389123"/>
          <c:w val="0.85834333733493395"/>
          <c:h val="0.79934810816752599"/>
        </c:manualLayout>
      </c:layout>
      <c:lineChart>
        <c:grouping val="standard"/>
        <c:ser>
          <c:idx val="0"/>
          <c:order val="0"/>
          <c:tx>
            <c:strRef>
              <c:f>Electricity!$I$4</c:f>
              <c:strCache>
                <c:ptCount val="1"/>
                <c:pt idx="0">
                  <c:v>2004</c:v>
                </c:pt>
              </c:strCache>
            </c:strRef>
          </c:tx>
          <c:spPr>
            <a:ln w="12700">
              <a:solidFill>
                <a:srgbClr val="000080"/>
              </a:solidFill>
              <a:prstDash val="sysDash"/>
            </a:ln>
          </c:spPr>
          <c:marker>
            <c:symbol val="diamond"/>
            <c:size val="5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cat>
            <c:strRef>
              <c:f>Electricity!$A$5:$A$16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Electricity!$I$5:$I$16</c:f>
              <c:numCache>
                <c:formatCode>General</c:formatCode>
                <c:ptCount val="12"/>
                <c:pt idx="0">
                  <c:v>1683300</c:v>
                </c:pt>
                <c:pt idx="1">
                  <c:v>3050100</c:v>
                </c:pt>
                <c:pt idx="2">
                  <c:v>4916300</c:v>
                </c:pt>
                <c:pt idx="3">
                  <c:v>6764100</c:v>
                </c:pt>
                <c:pt idx="4">
                  <c:v>8624600</c:v>
                </c:pt>
                <c:pt idx="5">
                  <c:v>10706100</c:v>
                </c:pt>
                <c:pt idx="6">
                  <c:v>12731800</c:v>
                </c:pt>
                <c:pt idx="7">
                  <c:v>15059300</c:v>
                </c:pt>
                <c:pt idx="8">
                  <c:v>17126300</c:v>
                </c:pt>
                <c:pt idx="9">
                  <c:v>19020600</c:v>
                </c:pt>
                <c:pt idx="10">
                  <c:v>20928600</c:v>
                </c:pt>
                <c:pt idx="11">
                  <c:v>22754800</c:v>
                </c:pt>
              </c:numCache>
            </c:numRef>
          </c:val>
        </c:ser>
        <c:ser>
          <c:idx val="1"/>
          <c:order val="1"/>
          <c:tx>
            <c:strRef>
              <c:f>Electricity!$J$4</c:f>
              <c:strCache>
                <c:ptCount val="1"/>
                <c:pt idx="0">
                  <c:v>2005</c:v>
                </c:pt>
              </c:strCache>
            </c:strRef>
          </c:tx>
          <c:spPr>
            <a:ln w="12700">
              <a:solidFill>
                <a:srgbClr val="FF00FF"/>
              </a:solidFill>
              <a:prstDash val="sysDash"/>
            </a:ln>
          </c:spPr>
          <c:marker>
            <c:symbol val="square"/>
            <c:size val="5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cat>
            <c:strRef>
              <c:f>Electricity!$A$5:$A$16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Electricity!$J$5:$J$16</c:f>
              <c:numCache>
                <c:formatCode>General</c:formatCode>
                <c:ptCount val="12"/>
                <c:pt idx="0">
                  <c:v>1765000</c:v>
                </c:pt>
                <c:pt idx="1">
                  <c:v>3304000</c:v>
                </c:pt>
                <c:pt idx="2">
                  <c:v>5221000</c:v>
                </c:pt>
                <c:pt idx="3">
                  <c:v>6896000</c:v>
                </c:pt>
                <c:pt idx="4">
                  <c:v>8760000</c:v>
                </c:pt>
                <c:pt idx="5">
                  <c:v>10815000</c:v>
                </c:pt>
                <c:pt idx="6">
                  <c:v>12944000</c:v>
                </c:pt>
                <c:pt idx="7">
                  <c:v>15057000</c:v>
                </c:pt>
                <c:pt idx="8">
                  <c:v>17030000</c:v>
                </c:pt>
                <c:pt idx="9">
                  <c:v>18970000</c:v>
                </c:pt>
                <c:pt idx="10">
                  <c:v>20751000</c:v>
                </c:pt>
                <c:pt idx="11">
                  <c:v>21916000</c:v>
                </c:pt>
              </c:numCache>
            </c:numRef>
          </c:val>
        </c:ser>
        <c:ser>
          <c:idx val="2"/>
          <c:order val="2"/>
          <c:tx>
            <c:strRef>
              <c:f>Electricity!$K$4</c:f>
              <c:strCache>
                <c:ptCount val="1"/>
                <c:pt idx="0">
                  <c:v>2006</c:v>
                </c:pt>
              </c:strCache>
            </c:strRef>
          </c:tx>
          <c:spPr>
            <a:ln w="12700">
              <a:solidFill>
                <a:srgbClr val="FFFF00"/>
              </a:solidFill>
              <a:prstDash val="sysDash"/>
            </a:ln>
          </c:spPr>
          <c:marker>
            <c:symbol val="triangle"/>
            <c:size val="5"/>
            <c:spPr>
              <a:solidFill>
                <a:srgbClr val="FFFF00"/>
              </a:solidFill>
              <a:ln>
                <a:solidFill>
                  <a:srgbClr val="FFFF00"/>
                </a:solidFill>
                <a:prstDash val="solid"/>
              </a:ln>
            </c:spPr>
          </c:marker>
          <c:cat>
            <c:strRef>
              <c:f>Electricity!$A$5:$A$16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Electricity!$K$5:$K$16</c:f>
              <c:numCache>
                <c:formatCode>General</c:formatCode>
                <c:ptCount val="12"/>
                <c:pt idx="0">
                  <c:v>1765453</c:v>
                </c:pt>
                <c:pt idx="1">
                  <c:v>3404540</c:v>
                </c:pt>
                <c:pt idx="2">
                  <c:v>5225624</c:v>
                </c:pt>
                <c:pt idx="3">
                  <c:v>6959424</c:v>
                </c:pt>
                <c:pt idx="4">
                  <c:v>8767056</c:v>
                </c:pt>
                <c:pt idx="5">
                  <c:v>10628235</c:v>
                </c:pt>
                <c:pt idx="6">
                  <c:v>12690390</c:v>
                </c:pt>
                <c:pt idx="7">
                  <c:v>14630428</c:v>
                </c:pt>
                <c:pt idx="8">
                  <c:v>16521796</c:v>
                </c:pt>
                <c:pt idx="9">
                  <c:v>18347796</c:v>
                </c:pt>
                <c:pt idx="10">
                  <c:v>19933754</c:v>
                </c:pt>
                <c:pt idx="11">
                  <c:v>21203154</c:v>
                </c:pt>
              </c:numCache>
            </c:numRef>
          </c:val>
        </c:ser>
        <c:ser>
          <c:idx val="3"/>
          <c:order val="3"/>
          <c:tx>
            <c:strRef>
              <c:f>Electricity!$L$4</c:f>
              <c:strCache>
                <c:ptCount val="1"/>
                <c:pt idx="0">
                  <c:v>2007</c:v>
                </c:pt>
              </c:strCache>
            </c:strRef>
          </c:tx>
          <c:spPr>
            <a:ln w="3175">
              <a:solidFill>
                <a:srgbClr val="00FFFF"/>
              </a:solidFill>
              <a:prstDash val="solid"/>
            </a:ln>
          </c:spPr>
          <c:marker>
            <c:symbol val="x"/>
            <c:size val="7"/>
            <c:spPr>
              <a:noFill/>
              <a:ln>
                <a:solidFill>
                  <a:srgbClr val="00FFFF"/>
                </a:solidFill>
                <a:prstDash val="solid"/>
              </a:ln>
            </c:spPr>
          </c:marker>
          <c:cat>
            <c:strRef>
              <c:f>Electricity!$A$5:$A$16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Electricity!$L$5:$L$16</c:f>
              <c:numCache>
                <c:formatCode>General</c:formatCode>
                <c:ptCount val="12"/>
                <c:pt idx="0">
                  <c:v>1485265</c:v>
                </c:pt>
                <c:pt idx="1">
                  <c:v>2851939</c:v>
                </c:pt>
                <c:pt idx="2">
                  <c:v>4341925</c:v>
                </c:pt>
                <c:pt idx="3">
                  <c:v>5802222</c:v>
                </c:pt>
                <c:pt idx="4">
                  <c:v>7304150</c:v>
                </c:pt>
                <c:pt idx="5">
                  <c:v>8913474</c:v>
                </c:pt>
                <c:pt idx="6">
                  <c:v>10546597</c:v>
                </c:pt>
                <c:pt idx="7">
                  <c:v>12159177</c:v>
                </c:pt>
                <c:pt idx="8">
                  <c:v>13643977</c:v>
                </c:pt>
                <c:pt idx="9">
                  <c:v>15190077</c:v>
                </c:pt>
                <c:pt idx="10">
                  <c:v>16550622</c:v>
                </c:pt>
                <c:pt idx="11">
                  <c:v>17637522</c:v>
                </c:pt>
              </c:numCache>
            </c:numRef>
          </c:val>
        </c:ser>
        <c:ser>
          <c:idx val="4"/>
          <c:order val="4"/>
          <c:tx>
            <c:strRef>
              <c:f>Electricity!$N$4</c:f>
              <c:strCache>
                <c:ptCount val="1"/>
                <c:pt idx="0">
                  <c:v>Target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star"/>
            <c:size val="9"/>
            <c:spPr>
              <a:noFill/>
              <a:ln w="9525">
                <a:noFill/>
              </a:ln>
            </c:spPr>
          </c:marker>
          <c:cat>
            <c:strRef>
              <c:f>Electricity!$A$5:$A$16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Electricity!$N$5:$N$16</c:f>
              <c:numCache>
                <c:formatCode>0</c:formatCode>
                <c:ptCount val="12"/>
                <c:pt idx="0">
                  <c:v>1188212</c:v>
                </c:pt>
                <c:pt idx="1">
                  <c:v>2363035.1714285715</c:v>
                </c:pt>
                <c:pt idx="2">
                  <c:v>3473540</c:v>
                </c:pt>
                <c:pt idx="3">
                  <c:v>5221999.8</c:v>
                </c:pt>
                <c:pt idx="4">
                  <c:v>6573735</c:v>
                </c:pt>
                <c:pt idx="5">
                  <c:v>8022126.6000000006</c:v>
                </c:pt>
                <c:pt idx="6">
                  <c:v>9491937.3000000007</c:v>
                </c:pt>
                <c:pt idx="7">
                  <c:v>10943259.300000004</c:v>
                </c:pt>
                <c:pt idx="8">
                  <c:v>12279579.300000004</c:v>
                </c:pt>
                <c:pt idx="9">
                  <c:v>13671069.300000004</c:v>
                </c:pt>
                <c:pt idx="10">
                  <c:v>14895559.800000004</c:v>
                </c:pt>
                <c:pt idx="11">
                  <c:v>15873769.800000004</c:v>
                </c:pt>
              </c:numCache>
            </c:numRef>
          </c:val>
        </c:ser>
        <c:ser>
          <c:idx val="5"/>
          <c:order val="5"/>
          <c:tx>
            <c:v>2008</c:v>
          </c:tx>
          <c:spPr>
            <a:ln w="25400">
              <a:solidFill>
                <a:srgbClr val="800000"/>
              </a:solidFill>
              <a:prstDash val="solid"/>
            </a:ln>
          </c:spPr>
          <c:marker>
            <c:symbol val="circle"/>
            <c:size val="5"/>
            <c:spPr>
              <a:solidFill>
                <a:srgbClr val="800000"/>
              </a:solidFill>
              <a:ln>
                <a:solidFill>
                  <a:srgbClr val="800000"/>
                </a:solidFill>
                <a:prstDash val="solid"/>
              </a:ln>
            </c:spPr>
          </c:marker>
          <c:val>
            <c:numRef>
              <c:f>Electricity!$M$5:$M$16</c:f>
              <c:numCache>
                <c:formatCode>General</c:formatCode>
                <c:ptCount val="12"/>
                <c:pt idx="0">
                  <c:v>1238600</c:v>
                </c:pt>
                <c:pt idx="1">
                  <c:v>2503445</c:v>
                </c:pt>
                <c:pt idx="2">
                  <c:v>3775618</c:v>
                </c:pt>
                <c:pt idx="3">
                  <c:v>5254810</c:v>
                </c:pt>
                <c:pt idx="4">
                  <c:v>6603058</c:v>
                </c:pt>
                <c:pt idx="5">
                  <c:v>8029644</c:v>
                </c:pt>
                <c:pt idx="6">
                  <c:v>9596469</c:v>
                </c:pt>
                <c:pt idx="7">
                  <c:v>11157874.4</c:v>
                </c:pt>
                <c:pt idx="8">
                  <c:v>12726485.1</c:v>
                </c:pt>
                <c:pt idx="9">
                  <c:v>14140720.1</c:v>
                </c:pt>
                <c:pt idx="10">
                  <c:v>15470651.799999988</c:v>
                </c:pt>
                <c:pt idx="11">
                  <c:v>16648284.499999993</c:v>
                </c:pt>
              </c:numCache>
            </c:numRef>
          </c:val>
        </c:ser>
        <c:marker val="1"/>
        <c:axId val="86215296"/>
        <c:axId val="86229760"/>
      </c:lineChart>
      <c:catAx>
        <c:axId val="86215296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229760"/>
        <c:crosses val="autoZero"/>
        <c:auto val="1"/>
        <c:lblAlgn val="ctr"/>
        <c:lblOffset val="100"/>
        <c:tickLblSkip val="1"/>
        <c:tickMarkSkip val="1"/>
      </c:catAx>
      <c:valAx>
        <c:axId val="8622976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215296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044414746321868"/>
          <c:y val="0.17944552200143046"/>
          <c:w val="0.12484998434828674"/>
          <c:h val="0.23654176996227841"/>
        </c:manualLayout>
      </c:layout>
      <c:spPr>
        <a:solidFill>
          <a:srgbClr val="FFFFFF"/>
        </a:solidFill>
        <a:ln w="12700">
          <a:solidFill>
            <a:srgbClr val="000000"/>
          </a:solidFill>
          <a:prstDash val="solid"/>
        </a:ln>
      </c:spPr>
      <c:txPr>
        <a:bodyPr/>
        <a:lstStyle/>
        <a:p>
          <a:pPr>
            <a:defRPr sz="108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4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91DCC-0773-49C3-8224-86BEE1484864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CE74-3B1E-4E58-8D5A-893B53CAA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91DCC-0773-49C3-8224-86BEE1484864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CE74-3B1E-4E58-8D5A-893B53CAA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91DCC-0773-49C3-8224-86BEE1484864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CE74-3B1E-4E58-8D5A-893B53CAA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91DCC-0773-49C3-8224-86BEE1484864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CE74-3B1E-4E58-8D5A-893B53CAA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91DCC-0773-49C3-8224-86BEE1484864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CE74-3B1E-4E58-8D5A-893B53CAA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91DCC-0773-49C3-8224-86BEE1484864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CE74-3B1E-4E58-8D5A-893B53CAA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91DCC-0773-49C3-8224-86BEE1484864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CE74-3B1E-4E58-8D5A-893B53CAA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91DCC-0773-49C3-8224-86BEE1484864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CE74-3B1E-4E58-8D5A-893B53CAA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91DCC-0773-49C3-8224-86BEE1484864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CE74-3B1E-4E58-8D5A-893B53CAA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91DCC-0773-49C3-8224-86BEE1484864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CE74-3B1E-4E58-8D5A-893B53CAA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91DCC-0773-49C3-8224-86BEE1484864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CE74-3B1E-4E58-8D5A-893B53CAA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91DCC-0773-49C3-8224-86BEE1484864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1CE74-3B1E-4E58-8D5A-893B53CAA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PG%20Seaton%20lighting%20detail%20survey%20Nov12.xlsx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hyperlink" Target="Case%20study%201%20-%20LED%20retrofit.pd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Case%20study%202%20-%20Warehouse%20heating%20project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hyperlink" Target="Case%20study%206%20-%20Multi%20fan%20VSD%20installation%20&amp;%20switch%20off%20route.pd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Case%20study%203%20-%2030KW%20CHW%20pump%20VSD%20installation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Case%20study%207%20-%20compressed%20air%201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2043658"/>
          </a:xfrm>
        </p:spPr>
        <p:txBody>
          <a:bodyPr>
            <a:normAutofit fontScale="90000"/>
          </a:bodyPr>
          <a:lstStyle/>
          <a:p>
            <a:r>
              <a:rPr lang="en-GB" sz="4900" b="1" dirty="0" smtClean="0"/>
              <a:t>Facility Energy Efficiency</a:t>
            </a: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 </a:t>
            </a:r>
            <a:r>
              <a:rPr lang="en-US" sz="3100" b="1" dirty="0" smtClean="0"/>
              <a:t>Switch it Off   -   Turn it Down   -   Reuse it 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64088" y="4293096"/>
            <a:ext cx="3488432" cy="1752600"/>
          </a:xfrm>
        </p:spPr>
        <p:txBody>
          <a:bodyPr>
            <a:normAutofit fontScale="92500" lnSpcReduction="10000"/>
          </a:bodyPr>
          <a:lstStyle/>
          <a:p>
            <a:pPr algn="l"/>
            <a:endParaRPr lang="en-GB" sz="2400" b="1" dirty="0" smtClean="0"/>
          </a:p>
          <a:p>
            <a:pPr algn="l"/>
            <a:r>
              <a:rPr lang="en-GB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Jon Barker </a:t>
            </a:r>
            <a:r>
              <a:rPr lang="en-GB" sz="17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CEng MEI</a:t>
            </a:r>
          </a:p>
          <a:p>
            <a:pPr algn="l"/>
            <a:r>
              <a:rPr lang="en-GB" sz="19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Chartered Energy Engineer</a:t>
            </a:r>
          </a:p>
          <a:p>
            <a:pPr algn="l"/>
            <a:r>
              <a:rPr lang="en-GB" sz="19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Enerjon</a:t>
            </a:r>
            <a:endParaRPr lang="en-GB" sz="19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en-GB" sz="17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www.enerjon.co.uk</a:t>
            </a:r>
            <a:endParaRPr lang="en-US" sz="17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5517232"/>
            <a:ext cx="1080120" cy="823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5229200"/>
            <a:ext cx="2669679" cy="1180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Lighting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Check each areas actual requirement &amp; occupancy..... Challenge / use CIBSE guide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Compile light survey by area.....</a:t>
            </a:r>
            <a:r>
              <a:rPr lang="en-GB" dirty="0" smtClean="0">
                <a:hlinkClick r:id="rId3" action="ppaction://hlinkfile"/>
              </a:rPr>
              <a:t>example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Explore options for high efficiency LED..... Typically saves between 50% - 90%.... +extended life / reduced maintenance.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Trial fittings / lamps until acceptable solution found......many LEDs avail, vary in light colour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Roll out across areas......</a:t>
            </a:r>
            <a:r>
              <a:rPr lang="en-GB" dirty="0" smtClean="0">
                <a:hlinkClick r:id="rId4" action="ppaction://hlinkfile"/>
              </a:rPr>
              <a:t>Case Study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HVAC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Check each area heating and ventilation actual requirements.......what do you really need? – Air change rates, % Fresh air, humidity etc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Set your HVAC to achieve what’s required.....seasonal setting!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Modern gas kit very efficient....also heat pumps and biomass to be considered - RHI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Examples – </a:t>
            </a:r>
            <a:r>
              <a:rPr lang="en-GB" dirty="0" smtClean="0">
                <a:hlinkClick r:id="rId3" action="ppaction://hlinkfile"/>
              </a:rPr>
              <a:t>Warehouse</a:t>
            </a:r>
            <a:r>
              <a:rPr lang="en-GB" dirty="0" smtClean="0"/>
              <a:t> &amp; </a:t>
            </a:r>
            <a:r>
              <a:rPr lang="en-GB" dirty="0" smtClean="0">
                <a:hlinkClick r:id="rId4" action="ppaction://hlinkfile"/>
              </a:rPr>
              <a:t>Packing</a:t>
            </a:r>
            <a:r>
              <a:rPr lang="en-GB" dirty="0" smtClean="0"/>
              <a:t> areas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Pump, Fans &amp; VSD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Check fan and pump actual requirement.... HVAC air change etc, liquid flows....what do you really need to do?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Walk the ducts and lines.....find dampers &amp; flow control valves.....</a:t>
            </a:r>
            <a:r>
              <a:rPr lang="en-GB" u="sng" dirty="0" smtClean="0"/>
              <a:t>driving with your brakes on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Investigate variable speed drive (VSD) to set flow / pressure to required and </a:t>
            </a:r>
            <a:r>
              <a:rPr lang="en-GB" u="sng" dirty="0" smtClean="0"/>
              <a:t>remove the brakes!!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Very small motor speed reduction required to achieve significant savings.....</a:t>
            </a:r>
            <a:r>
              <a:rPr lang="en-GB" dirty="0" smtClean="0">
                <a:hlinkClick r:id="rId3" action="ppaction://hlinkfile"/>
              </a:rPr>
              <a:t>Case Study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Compressed 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Check site requirement for pressure and dryness....what do you really need?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Do air leak survey...and fix them £££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Check compressors ability to supply to actual requirement....too big? Too small? Time / </a:t>
            </a:r>
            <a:r>
              <a:rPr lang="en-GB" dirty="0" err="1" smtClean="0"/>
              <a:t>Datalog</a:t>
            </a:r>
            <a:r>
              <a:rPr lang="en-GB" dirty="0" smtClean="0"/>
              <a:t>......VSD.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Multi compressors – set via sequencer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Heat recovery....90% waste.....</a:t>
            </a:r>
            <a:r>
              <a:rPr lang="en-GB" dirty="0" smtClean="0">
                <a:hlinkClick r:id="rId3" action="ppaction://hlinkfile"/>
              </a:rPr>
              <a:t>Case Study</a:t>
            </a:r>
            <a:endParaRPr lang="en-GB" dirty="0" smtClean="0"/>
          </a:p>
          <a:p>
            <a:pPr>
              <a:buNone/>
            </a:pPr>
            <a:endParaRPr lang="en-GB" dirty="0" smtClean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GB" sz="3200" b="1" dirty="0" smtClean="0"/>
              <a:t>Bottled Water - Process Wash – Energy Overview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lvl="1"/>
            <a:r>
              <a:rPr lang="en-GB" sz="2000" dirty="0" smtClean="0"/>
              <a:t>Each process wash uses approx 5,300 litres of water per cycle</a:t>
            </a:r>
          </a:p>
          <a:p>
            <a:pPr lvl="1"/>
            <a:r>
              <a:rPr lang="en-GB" sz="2000" dirty="0" smtClean="0"/>
              <a:t>This requires approx 430KWH to heat up 70 Deg C per cycle.</a:t>
            </a:r>
            <a:endParaRPr lang="en-GB" sz="2400" dirty="0" smtClean="0"/>
          </a:p>
          <a:p>
            <a:pPr lvl="1"/>
            <a:r>
              <a:rPr lang="en-GB" sz="2000" dirty="0" smtClean="0"/>
              <a:t>Steam to heat the wash water is generated in an 88% efficient Cochran fire tube boiler, with 1.5t/hr capacity.</a:t>
            </a:r>
          </a:p>
          <a:p>
            <a:pPr lvl="1"/>
            <a:r>
              <a:rPr lang="en-GB" sz="2000" dirty="0" smtClean="0"/>
              <a:t>The steam boiler takes approx 807KWH of gas / wash cycle.</a:t>
            </a:r>
          </a:p>
          <a:p>
            <a:pPr lvl="1"/>
            <a:endParaRPr lang="en-GB" sz="2000" dirty="0" smtClean="0"/>
          </a:p>
          <a:p>
            <a:r>
              <a:rPr lang="en-GB" sz="2400" b="1" dirty="0" smtClean="0"/>
              <a:t>The overall process efficiency is a poor 52%</a:t>
            </a:r>
          </a:p>
          <a:p>
            <a:pPr lvl="1"/>
            <a:r>
              <a:rPr lang="en-GB" sz="2000" dirty="0" smtClean="0"/>
              <a:t>This is mainly due to the heat required to heat up the cold boiler metal, boiler water and feed water (approx 360KWH).  Zero impact of hot condensate return.</a:t>
            </a:r>
          </a:p>
          <a:p>
            <a:pPr lvl="1"/>
            <a:r>
              <a:rPr lang="en-GB" sz="2000" dirty="0" smtClean="0"/>
              <a:t>However, process annual costs are very low as v low use process, circa £1.3k or 25% of site gas.....waste cost </a:t>
            </a:r>
            <a:r>
              <a:rPr lang="en-GB" sz="2000" dirty="0" err="1" smtClean="0"/>
              <a:t>ic</a:t>
            </a:r>
            <a:r>
              <a:rPr lang="en-GB" sz="2000" dirty="0" smtClean="0"/>
              <a:t> circa £600/yr.</a:t>
            </a:r>
          </a:p>
          <a:p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/>
              <a:t>Improvement Options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400" dirty="0" smtClean="0"/>
              <a:t>+35% (310KWH) save - Install high efficiency steam generator</a:t>
            </a:r>
          </a:p>
          <a:p>
            <a:pPr lvl="2"/>
            <a:r>
              <a:rPr lang="en-GB" sz="1800" dirty="0" smtClean="0"/>
              <a:t>By reducing boiler metal by 60% &amp; reducing boiler water by over 75%.</a:t>
            </a:r>
          </a:p>
          <a:p>
            <a:pPr lvl="2"/>
            <a:r>
              <a:rPr lang="en-GB" sz="1800" dirty="0" smtClean="0"/>
              <a:t>2 min heat up, circ 97% efficient.</a:t>
            </a:r>
          </a:p>
          <a:p>
            <a:pPr lvl="2"/>
            <a:r>
              <a:rPr lang="en-GB" sz="1800" dirty="0" smtClean="0"/>
              <a:t>Cost circa £70k!....</a:t>
            </a:r>
          </a:p>
          <a:p>
            <a:pPr lvl="2"/>
            <a:endParaRPr lang="en-GB" sz="1600" dirty="0" smtClean="0"/>
          </a:p>
          <a:p>
            <a:r>
              <a:rPr lang="en-GB" sz="2400" dirty="0" smtClean="0"/>
              <a:t>+10% save – Turn off the boiler earlier...just before end of process wash to avoid last heat up cycle gas.  Free.</a:t>
            </a:r>
          </a:p>
          <a:p>
            <a:r>
              <a:rPr lang="en-GB" sz="2400" dirty="0" smtClean="0"/>
              <a:t>+ 10% save - Investigate reducing the length of wash water flush, each 5 min reduction will reduce energy input by 10% (89KWH).  Free.</a:t>
            </a:r>
          </a:p>
          <a:p>
            <a:r>
              <a:rPr lang="en-GB" sz="2400" dirty="0" smtClean="0"/>
              <a:t>1% to 2% Save, isolate off unused steam lines.  Free.</a:t>
            </a:r>
          </a:p>
          <a:p>
            <a:r>
              <a:rPr lang="en-GB" sz="2400" dirty="0" smtClean="0"/>
              <a:t>Others / view report.</a:t>
            </a:r>
          </a:p>
          <a:p>
            <a:pPr lvl="2"/>
            <a:endParaRPr lang="en-GB" sz="1600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2952327"/>
          </a:xfrm>
        </p:spPr>
        <p:txBody>
          <a:bodyPr>
            <a:normAutofit fontScale="90000"/>
          </a:bodyPr>
          <a:lstStyle/>
          <a:p>
            <a:r>
              <a:rPr lang="en-GB" sz="4900" b="1" dirty="0" smtClean="0"/>
              <a:t>Thanks for listening!</a:t>
            </a:r>
            <a:br>
              <a:rPr lang="en-GB" sz="4900" b="1" dirty="0" smtClean="0"/>
            </a:br>
            <a:r>
              <a:rPr lang="en-GB" sz="4900" b="1" dirty="0" smtClean="0"/>
              <a:t/>
            </a:r>
            <a:br>
              <a:rPr lang="en-GB" sz="4900" b="1" dirty="0" smtClean="0"/>
            </a:br>
            <a:r>
              <a:rPr lang="en-GB" sz="4900" b="1" dirty="0" smtClean="0"/>
              <a:t>Any Questions?</a:t>
            </a: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64088" y="4293096"/>
            <a:ext cx="3488432" cy="1752600"/>
          </a:xfrm>
        </p:spPr>
        <p:txBody>
          <a:bodyPr>
            <a:normAutofit fontScale="92500" lnSpcReduction="10000"/>
          </a:bodyPr>
          <a:lstStyle/>
          <a:p>
            <a:pPr algn="l"/>
            <a:endParaRPr lang="en-GB" sz="2400" b="1" dirty="0" smtClean="0"/>
          </a:p>
          <a:p>
            <a:pPr algn="l"/>
            <a:r>
              <a:rPr lang="en-GB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Jon Barker </a:t>
            </a:r>
            <a:r>
              <a:rPr lang="en-GB" sz="17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CEng MEI</a:t>
            </a:r>
          </a:p>
          <a:p>
            <a:pPr algn="l"/>
            <a:r>
              <a:rPr lang="en-GB" sz="19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Chartered Energy Engineer</a:t>
            </a:r>
          </a:p>
          <a:p>
            <a:pPr algn="l"/>
            <a:r>
              <a:rPr lang="en-GB" sz="19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Enerjon</a:t>
            </a:r>
            <a:endParaRPr lang="en-GB" sz="19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en-GB" sz="17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www.enerjon.co.uk</a:t>
            </a:r>
            <a:endParaRPr lang="en-US" sz="17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5517232"/>
            <a:ext cx="1080120" cy="823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5229200"/>
            <a:ext cx="2669679" cy="1180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5118" y="188640"/>
            <a:ext cx="1954753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3600" dirty="0" smtClean="0"/>
              <a:t>   </a:t>
            </a:r>
            <a:r>
              <a:rPr lang="en-GB" sz="3600" b="1" dirty="0" smtClean="0"/>
              <a:t>Summary of Presentation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 brief overview of the basic system I use to achieve energy efficiency in any production facility.</a:t>
            </a:r>
          </a:p>
          <a:p>
            <a:r>
              <a:rPr lang="en-GB" dirty="0" smtClean="0"/>
              <a:t>A review of the big energy using systems found in practically all production facilities followed by actual </a:t>
            </a:r>
            <a:r>
              <a:rPr lang="en-GB" dirty="0" err="1" smtClean="0"/>
              <a:t>Enerjon</a:t>
            </a:r>
            <a:r>
              <a:rPr lang="en-GB" dirty="0" smtClean="0"/>
              <a:t> case study review of each.</a:t>
            </a:r>
          </a:p>
          <a:p>
            <a:pPr lvl="2"/>
            <a:r>
              <a:rPr lang="en-GB" dirty="0" smtClean="0"/>
              <a:t>Heating &amp; Ventilation (HVAC)</a:t>
            </a:r>
          </a:p>
          <a:p>
            <a:pPr lvl="2"/>
            <a:r>
              <a:rPr lang="en-GB" dirty="0" smtClean="0"/>
              <a:t>Lighting</a:t>
            </a:r>
          </a:p>
          <a:p>
            <a:pPr lvl="2"/>
            <a:r>
              <a:rPr lang="en-GB" dirty="0" smtClean="0"/>
              <a:t>Compressed air</a:t>
            </a:r>
          </a:p>
          <a:p>
            <a:pPr lvl="2"/>
            <a:r>
              <a:rPr lang="en-GB" dirty="0" smtClean="0"/>
              <a:t>Pumps, Fans and variable speed drives</a:t>
            </a:r>
          </a:p>
          <a:p>
            <a:r>
              <a:rPr lang="en-GB" dirty="0" smtClean="0"/>
              <a:t>Questions</a:t>
            </a:r>
          </a:p>
          <a:p>
            <a:pPr lvl="2">
              <a:buNone/>
            </a:pPr>
            <a:endParaRPr lang="en-GB" dirty="0" smtClean="0"/>
          </a:p>
          <a:p>
            <a:pPr lvl="1"/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Wet your appetite!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Savings </a:t>
            </a:r>
            <a:r>
              <a:rPr lang="en-GB" b="1" u="sng" dirty="0" smtClean="0"/>
              <a:t>can</a:t>
            </a:r>
            <a:r>
              <a:rPr lang="en-GB" dirty="0" smtClean="0"/>
              <a:t> be achieved – big &amp; small.....</a:t>
            </a:r>
            <a:r>
              <a:rPr lang="en-GB" sz="2400" dirty="0" smtClean="0"/>
              <a:t>gas+30%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467544" y="2132856"/>
          <a:ext cx="7856363" cy="3995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And power!.....</a:t>
            </a:r>
            <a:r>
              <a:rPr lang="en-GB" sz="2400" dirty="0" smtClean="0"/>
              <a:t>20%</a:t>
            </a:r>
            <a:endParaRPr lang="en-GB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467544" y="980728"/>
          <a:ext cx="7537276" cy="4935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Where to start?  5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b="1" dirty="0" smtClean="0"/>
              <a:t>1. Resource &amp; make Responsible...plan, network / get help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b="1" dirty="0" smtClean="0"/>
              <a:t>2. Build up the site energy picture / map</a:t>
            </a:r>
          </a:p>
          <a:p>
            <a:pPr lvl="1"/>
            <a:r>
              <a:rPr lang="en-GB" dirty="0" smtClean="0"/>
              <a:t>Walk it, meters, energy surveys, data-loggers, HH data, kit consumption data, makers info, assumptions, ISO 50001....</a:t>
            </a:r>
            <a:endParaRPr lang="en-GB" b="1" dirty="0" smtClean="0"/>
          </a:p>
          <a:p>
            <a:pPr lvl="1"/>
            <a:r>
              <a:rPr lang="en-GB" dirty="0" smtClean="0"/>
              <a:t>Where do you use your energy?</a:t>
            </a:r>
          </a:p>
          <a:p>
            <a:pPr lvl="1"/>
            <a:r>
              <a:rPr lang="en-GB" dirty="0" smtClean="0"/>
              <a:t>When do you use your energy?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dirty="0" smtClean="0"/>
              <a:t>Bank holiday - no production - check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ph idx="1"/>
          </p:nvPr>
        </p:nvGraphicFramePr>
        <p:xfrm>
          <a:off x="468313" y="2420938"/>
          <a:ext cx="7848600" cy="3929062"/>
        </p:xfrm>
        <a:graphic>
          <a:graphicData uri="http://schemas.openxmlformats.org/presentationml/2006/ole">
            <p:oleObj spid="_x0000_s3074" name="Chart" r:id="rId3" imgW="4810049" imgH="2628900" progId="Excel.Sheet.8">
              <p:embed/>
            </p:oleObj>
          </a:graphicData>
        </a:graphic>
      </p:graphicFrame>
      <p:sp>
        <p:nvSpPr>
          <p:cNvPr id="2052" name="Line 7"/>
          <p:cNvSpPr>
            <a:spLocks noChangeShapeType="1"/>
          </p:cNvSpPr>
          <p:nvPr/>
        </p:nvSpPr>
        <p:spPr bwMode="auto">
          <a:xfrm>
            <a:off x="2627784" y="3501008"/>
            <a:ext cx="2087563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3" name="Line 8"/>
          <p:cNvSpPr>
            <a:spLocks noChangeShapeType="1"/>
          </p:cNvSpPr>
          <p:nvPr/>
        </p:nvSpPr>
        <p:spPr bwMode="auto">
          <a:xfrm>
            <a:off x="1908175" y="2997200"/>
            <a:ext cx="4608513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>
            <a:off x="4356100" y="3573463"/>
            <a:ext cx="0" cy="2087562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5" name="Text Box 11"/>
          <p:cNvSpPr txBox="1">
            <a:spLocks noChangeArrowheads="1"/>
          </p:cNvSpPr>
          <p:nvPr/>
        </p:nvSpPr>
        <p:spPr bwMode="auto">
          <a:xfrm>
            <a:off x="4500563" y="4221163"/>
            <a:ext cx="2087562" cy="6413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/>
              <a:t>No Production Load = 84</a:t>
            </a:r>
            <a:r>
              <a:rPr lang="en-GB" dirty="0" smtClean="0"/>
              <a:t>% </a:t>
            </a:r>
            <a:endParaRPr lang="en-GB" dirty="0"/>
          </a:p>
        </p:txBody>
      </p:sp>
      <p:sp>
        <p:nvSpPr>
          <p:cNvPr id="2056" name="Text Box 13"/>
          <p:cNvSpPr txBox="1">
            <a:spLocks noChangeArrowheads="1"/>
          </p:cNvSpPr>
          <p:nvPr/>
        </p:nvSpPr>
        <p:spPr bwMode="auto">
          <a:xfrm>
            <a:off x="3708400" y="1989138"/>
            <a:ext cx="2087563" cy="77946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Production Load </a:t>
            </a:r>
          </a:p>
          <a:p>
            <a:pPr>
              <a:spcBef>
                <a:spcPct val="50000"/>
              </a:spcBef>
            </a:pPr>
            <a:r>
              <a:rPr lang="en-GB"/>
              <a:t>= 16%</a:t>
            </a:r>
          </a:p>
        </p:txBody>
      </p:sp>
      <p:sp>
        <p:nvSpPr>
          <p:cNvPr id="2057" name="Line 14"/>
          <p:cNvSpPr>
            <a:spLocks noChangeShapeType="1"/>
          </p:cNvSpPr>
          <p:nvPr/>
        </p:nvSpPr>
        <p:spPr bwMode="auto">
          <a:xfrm flipH="1">
            <a:off x="2987675" y="2708275"/>
            <a:ext cx="86360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8" name="Line 15"/>
          <p:cNvSpPr>
            <a:spLocks noChangeShapeType="1"/>
          </p:cNvSpPr>
          <p:nvPr/>
        </p:nvSpPr>
        <p:spPr bwMode="auto">
          <a:xfrm>
            <a:off x="2916238" y="30686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9" name="Line 16"/>
          <p:cNvSpPr>
            <a:spLocks noChangeShapeType="1"/>
          </p:cNvSpPr>
          <p:nvPr/>
        </p:nvSpPr>
        <p:spPr bwMode="auto">
          <a:xfrm flipH="1">
            <a:off x="4427538" y="4797425"/>
            <a:ext cx="64928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Remember 3 basic options to save energy.....</a:t>
            </a:r>
          </a:p>
          <a:p>
            <a:pPr>
              <a:buNone/>
            </a:pPr>
            <a:r>
              <a:rPr lang="en-GB" b="1" dirty="0" smtClean="0"/>
              <a:t>		Turn off - Turn down - Reuse</a:t>
            </a:r>
          </a:p>
          <a:p>
            <a:pPr>
              <a:buNone/>
            </a:pPr>
            <a:endParaRPr lang="en-GB" b="1" dirty="0" smtClean="0"/>
          </a:p>
          <a:p>
            <a:pPr>
              <a:buNone/>
            </a:pPr>
            <a:r>
              <a:rPr lang="en-GB" b="1" dirty="0" smtClean="0"/>
              <a:t>3. Review your energy map &amp; survey notes</a:t>
            </a:r>
          </a:p>
          <a:p>
            <a:pPr lvl="2"/>
            <a:r>
              <a:rPr lang="en-GB" dirty="0" smtClean="0"/>
              <a:t>Identify wastes &amp; simply categorise – low cost easy fix </a:t>
            </a:r>
            <a:r>
              <a:rPr lang="en-GB" dirty="0" err="1" smtClean="0"/>
              <a:t>upto</a:t>
            </a:r>
            <a:r>
              <a:rPr lang="en-GB" dirty="0" smtClean="0"/>
              <a:t> high cost hard fix.</a:t>
            </a:r>
          </a:p>
          <a:p>
            <a:pPr lvl="2"/>
            <a:r>
              <a:rPr lang="en-GB" dirty="0" smtClean="0"/>
              <a:t>Identify the options that will give you the best returns &amp; fit with site plan</a:t>
            </a:r>
            <a:r>
              <a:rPr lang="en-US" dirty="0" smtClean="0"/>
              <a:t>.</a:t>
            </a:r>
          </a:p>
          <a:p>
            <a:pPr lvl="2">
              <a:buNone/>
            </a:pPr>
            <a:endParaRPr lang="en-GB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Implement Improvements &amp; Check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4.  Create improvement plan and implement</a:t>
            </a:r>
          </a:p>
          <a:p>
            <a:pPr lvl="1"/>
            <a:r>
              <a:rPr lang="en-GB" dirty="0" smtClean="0"/>
              <a:t>Check after changes introduced to ensure they are working to plan.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5.  Repeat...Keep building the energy map for the site &amp; repeating the improvements</a:t>
            </a:r>
          </a:p>
          <a:p>
            <a:endParaRPr lang="en-GB" dirty="0" smtClean="0"/>
          </a:p>
          <a:p>
            <a:endParaRPr lang="en-GB" dirty="0" smtClean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Energy Efficiency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following examples of energy efficiency areas are similar across practically all facilities</a:t>
            </a:r>
          </a:p>
          <a:p>
            <a:pPr lvl="2"/>
            <a:r>
              <a:rPr lang="en-GB" dirty="0" smtClean="0"/>
              <a:t>Lighting</a:t>
            </a:r>
          </a:p>
          <a:p>
            <a:pPr lvl="2"/>
            <a:r>
              <a:rPr lang="en-GB" dirty="0" smtClean="0"/>
              <a:t>HVAC</a:t>
            </a:r>
          </a:p>
          <a:p>
            <a:pPr lvl="2"/>
            <a:r>
              <a:rPr lang="en-GB" dirty="0" smtClean="0"/>
              <a:t>Compressed Air</a:t>
            </a:r>
          </a:p>
          <a:p>
            <a:pPr lvl="2"/>
            <a:r>
              <a:rPr lang="en-GB" dirty="0" smtClean="0"/>
              <a:t>Steam &amp; Hot water boilers</a:t>
            </a:r>
          </a:p>
          <a:p>
            <a:pPr lvl="2"/>
            <a:r>
              <a:rPr lang="en-GB" dirty="0" smtClean="0"/>
              <a:t>Pumps &amp; fans</a:t>
            </a:r>
          </a:p>
          <a:p>
            <a:pPr lvl="2"/>
            <a:r>
              <a:rPr lang="en-GB" dirty="0" smtClean="0"/>
              <a:t>Process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5.1|6.2|8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8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21.2|34.9|9.5|6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11.7|23.7|4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25.5|4.2|20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3.2|3.1|21.5|1.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3276</TotalTime>
  <Words>808</Words>
  <Application>Microsoft Office PowerPoint</Application>
  <PresentationFormat>On-screen Show (4:3)</PresentationFormat>
  <Paragraphs>100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Chart</vt:lpstr>
      <vt:lpstr>Facility Energy Efficiency   Switch it Off   -   Turn it Down   -   Reuse it </vt:lpstr>
      <vt:lpstr>   Summary of Presentation</vt:lpstr>
      <vt:lpstr>Wet your appetite!</vt:lpstr>
      <vt:lpstr>Slide 4</vt:lpstr>
      <vt:lpstr>Where to start?  5 Steps</vt:lpstr>
      <vt:lpstr>Bank holiday - no production - check</vt:lpstr>
      <vt:lpstr>Slide 7</vt:lpstr>
      <vt:lpstr>Implement Improvements &amp; Check </vt:lpstr>
      <vt:lpstr>Energy Efficiency examples</vt:lpstr>
      <vt:lpstr>Lighting</vt:lpstr>
      <vt:lpstr>HVAC</vt:lpstr>
      <vt:lpstr>Pump, Fans &amp; VSD</vt:lpstr>
      <vt:lpstr>Compressed air</vt:lpstr>
      <vt:lpstr>Bottled Water - Process Wash – Energy Overview</vt:lpstr>
      <vt:lpstr>Improvement Options</vt:lpstr>
      <vt:lpstr>Thanks for listening!  Any Questions?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CCE Process wash energy study</dc:title>
  <dc:creator>Admin</dc:creator>
  <cp:lastModifiedBy>Admin</cp:lastModifiedBy>
  <cp:revision>14</cp:revision>
  <dcterms:created xsi:type="dcterms:W3CDTF">2013-01-20T20:10:39Z</dcterms:created>
  <dcterms:modified xsi:type="dcterms:W3CDTF">2015-02-01T19:45:31Z</dcterms:modified>
</cp:coreProperties>
</file>