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261" r:id="rId4"/>
    <p:sldId id="262" r:id="rId5"/>
    <p:sldId id="263" r:id="rId6"/>
    <p:sldId id="266" r:id="rId7"/>
    <p:sldId id="269" r:id="rId8"/>
    <p:sldId id="275" r:id="rId9"/>
    <p:sldId id="258" r:id="rId10"/>
    <p:sldId id="270" r:id="rId11"/>
    <p:sldId id="271" r:id="rId12"/>
    <p:sldId id="273" r:id="rId13"/>
    <p:sldId id="265" r:id="rId14"/>
    <p:sldId id="281" r:id="rId15"/>
    <p:sldId id="282" r:id="rId16"/>
    <p:sldId id="284" r:id="rId17"/>
    <p:sldId id="280" r:id="rId18"/>
    <p:sldId id="285" r:id="rId19"/>
    <p:sldId id="293" r:id="rId20"/>
    <p:sldId id="294" r:id="rId21"/>
    <p:sldId id="276" r:id="rId22"/>
    <p:sldId id="278" r:id="rId23"/>
    <p:sldId id="277" r:id="rId24"/>
    <p:sldId id="286" r:id="rId25"/>
    <p:sldId id="287" r:id="rId26"/>
    <p:sldId id="289" r:id="rId27"/>
    <p:sldId id="292" r:id="rId28"/>
    <p:sldId id="290" r:id="rId29"/>
    <p:sldId id="29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4"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4FECAC-A1FD-411F-A2FD-50AF49A67F9F}" type="datetimeFigureOut">
              <a:rPr lang="en-GB" smtClean="0"/>
              <a:pPr/>
              <a:t>17/03/2014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890D0-5D48-42A8-AE29-22F84F33B20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Neonatal dominated by ‘endogenous’ causes – prematurity, accidents in birth, genetic or </a:t>
            </a:r>
            <a:r>
              <a:rPr lang="en-GB" i="1" dirty="0" smtClean="0"/>
              <a:t>in </a:t>
            </a:r>
            <a:r>
              <a:rPr lang="en-GB" i="1" dirty="0" err="1" smtClean="0"/>
              <a:t>utero</a:t>
            </a:r>
            <a:r>
              <a:rPr lang="en-GB" dirty="0" smtClean="0"/>
              <a:t> problems</a:t>
            </a:r>
          </a:p>
          <a:p>
            <a:r>
              <a:rPr lang="en-GB" dirty="0" smtClean="0"/>
              <a:t>Post-neonatal dominated by infectious diseases</a:t>
            </a:r>
            <a:endParaRPr lang="en-GB" dirty="0"/>
          </a:p>
        </p:txBody>
      </p:sp>
      <p:sp>
        <p:nvSpPr>
          <p:cNvPr id="4" name="Slide Number Placeholder 3"/>
          <p:cNvSpPr>
            <a:spLocks noGrp="1"/>
          </p:cNvSpPr>
          <p:nvPr>
            <p:ph type="sldNum" sz="quarter" idx="10"/>
          </p:nvPr>
        </p:nvSpPr>
        <p:spPr/>
        <p:txBody>
          <a:bodyPr/>
          <a:lstStyle/>
          <a:p>
            <a:fld id="{492BBAAC-2152-4EF1-B994-3FD776C0D5A7}" type="slidenum">
              <a:rPr lang="en-GB" smtClean="0"/>
              <a:pPr/>
              <a:t>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Wealthy West</a:t>
            </a:r>
            <a:r>
              <a:rPr lang="en-GB" baseline="0" dirty="0" smtClean="0"/>
              <a:t> End parish of c.25k pop. Larger than most English towns in this period and with a corresponding social diversity. One of the largest workhouses in London. Wealthier residents concentrated on main thoroughfares but in close proximity to poor living in courts and lanes off main streets.  </a:t>
            </a:r>
            <a:endParaRPr lang="en-GB" dirty="0"/>
          </a:p>
        </p:txBody>
      </p:sp>
      <p:sp>
        <p:nvSpPr>
          <p:cNvPr id="4" name="Slide Number Placeholder 3"/>
          <p:cNvSpPr>
            <a:spLocks noGrp="1"/>
          </p:cNvSpPr>
          <p:nvPr>
            <p:ph type="sldNum" sz="quarter" idx="10"/>
          </p:nvPr>
        </p:nvSpPr>
        <p:spPr/>
        <p:txBody>
          <a:bodyPr/>
          <a:lstStyle/>
          <a:p>
            <a:fld id="{492BBAAC-2152-4EF1-B994-3FD776C0D5A7}"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Partial reconstitution</a:t>
            </a:r>
            <a:r>
              <a:rPr lang="en-GB" baseline="0" dirty="0" smtClean="0"/>
              <a:t> of population aged under two years. C.23% of families identified through baptisms could be linked to a marriage. High rates of ‘private’ baptisms, that seem in recon families to have been registered eventually if burial did not intervene.  </a:t>
            </a:r>
            <a:endParaRPr lang="en-GB" dirty="0"/>
          </a:p>
        </p:txBody>
      </p:sp>
      <p:sp>
        <p:nvSpPr>
          <p:cNvPr id="4" name="Slide Number Placeholder 3"/>
          <p:cNvSpPr>
            <a:spLocks noGrp="1"/>
          </p:cNvSpPr>
          <p:nvPr>
            <p:ph type="sldNum" sz="quarter" idx="10"/>
          </p:nvPr>
        </p:nvSpPr>
        <p:spPr/>
        <p:txBody>
          <a:bodyPr/>
          <a:lstStyle/>
          <a:p>
            <a:fld id="{492BBAAC-2152-4EF1-B994-3FD776C0D5A7}"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Biometric analyses</a:t>
            </a:r>
            <a:endParaRPr lang="en-GB" dirty="0"/>
          </a:p>
        </p:txBody>
      </p:sp>
      <p:sp>
        <p:nvSpPr>
          <p:cNvPr id="4" name="Slide Number Placeholder 3"/>
          <p:cNvSpPr>
            <a:spLocks noGrp="1"/>
          </p:cNvSpPr>
          <p:nvPr>
            <p:ph type="sldNum" sz="quarter" idx="10"/>
          </p:nvPr>
        </p:nvSpPr>
        <p:spPr/>
        <p:txBody>
          <a:bodyPr/>
          <a:lstStyle/>
          <a:p>
            <a:fld id="{492BBAAC-2152-4EF1-B994-3FD776C0D5A7}"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92BBAAC-2152-4EF1-B994-3FD776C0D5A7}"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24C61-0718-4D58-8351-72950E061536}" type="datetimeFigureOut">
              <a:rPr lang="en-GB" smtClean="0"/>
              <a:pPr/>
              <a:t>17/03/2014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C05A3-DB9C-49BC-B6B4-D18A2840C36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24C61-0718-4D58-8351-72950E061536}" type="datetimeFigureOut">
              <a:rPr lang="en-GB" smtClean="0"/>
              <a:pPr/>
              <a:t>17/03/2014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C05A3-DB9C-49BC-B6B4-D18A2840C36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source=images&amp;cd=&amp;cad=rja&amp;docid=xShGtjeL0AxlGM&amp;tbnid=neJDSjH27qMA_M:&amp;ved=0CAgQjRwwAA&amp;url=http://www.surrey.ac.uk/features/faculty-celebrates-esrc-studentship-successes&amp;ei=di1nUs78Fqqu0QW08YCACQ&amp;psig=AFQjCNFvsHSPSYIXI6PTixduQY86MRXHnA&amp;ust=1382579958445891" TargetMode="External"/><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2.jpeg"/><Relationship Id="rId4" Type="http://schemas.openxmlformats.org/officeDocument/2006/relationships/hyperlink" Target="http://www.wellcome.ac.uk/index.ht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48680"/>
            <a:ext cx="7772400" cy="1470025"/>
          </a:xfrm>
        </p:spPr>
        <p:txBody>
          <a:bodyPr/>
          <a:lstStyle/>
          <a:p>
            <a:r>
              <a:rPr lang="en-GB" dirty="0" smtClean="0">
                <a:solidFill>
                  <a:srgbClr val="0070C0"/>
                </a:solidFill>
              </a:rPr>
              <a:t>Infant mortality by social status in Georgian London</a:t>
            </a:r>
            <a:endParaRPr lang="en-GB" dirty="0">
              <a:solidFill>
                <a:srgbClr val="0070C0"/>
              </a:solidFill>
            </a:endParaRPr>
          </a:p>
        </p:txBody>
      </p:sp>
      <p:sp>
        <p:nvSpPr>
          <p:cNvPr id="3" name="Subtitle 2"/>
          <p:cNvSpPr>
            <a:spLocks noGrp="1"/>
          </p:cNvSpPr>
          <p:nvPr>
            <p:ph type="subTitle" idx="1"/>
          </p:nvPr>
        </p:nvSpPr>
        <p:spPr>
          <a:xfrm>
            <a:off x="1115616" y="2132856"/>
            <a:ext cx="6400800" cy="1752600"/>
          </a:xfrm>
        </p:spPr>
        <p:txBody>
          <a:bodyPr>
            <a:noAutofit/>
          </a:bodyPr>
          <a:lstStyle/>
          <a:p>
            <a:r>
              <a:rPr lang="en-GB" sz="2000" b="1" dirty="0" err="1" smtClean="0">
                <a:solidFill>
                  <a:schemeClr val="tx1"/>
                </a:solidFill>
              </a:rPr>
              <a:t>Romola</a:t>
            </a:r>
            <a:r>
              <a:rPr lang="en-GB" sz="2000" b="1" dirty="0" smtClean="0">
                <a:solidFill>
                  <a:schemeClr val="tx1"/>
                </a:solidFill>
              </a:rPr>
              <a:t> Davenport </a:t>
            </a:r>
          </a:p>
          <a:p>
            <a:r>
              <a:rPr lang="en-GB" sz="2000" dirty="0" smtClean="0">
                <a:solidFill>
                  <a:schemeClr val="tx1"/>
                </a:solidFill>
              </a:rPr>
              <a:t>(Cambridge Group for the History of Population and Social Structure) </a:t>
            </a:r>
          </a:p>
          <a:p>
            <a:r>
              <a:rPr lang="en-GB" sz="2000" b="1" dirty="0" smtClean="0">
                <a:solidFill>
                  <a:schemeClr val="tx1"/>
                </a:solidFill>
              </a:rPr>
              <a:t>Jeremy </a:t>
            </a:r>
            <a:r>
              <a:rPr lang="en-GB" sz="2000" b="1" dirty="0" err="1" smtClean="0">
                <a:solidFill>
                  <a:schemeClr val="tx1"/>
                </a:solidFill>
              </a:rPr>
              <a:t>Boulton</a:t>
            </a:r>
            <a:r>
              <a:rPr lang="en-GB" sz="2000" b="1" dirty="0" smtClean="0">
                <a:solidFill>
                  <a:schemeClr val="tx1"/>
                </a:solidFill>
              </a:rPr>
              <a:t> </a:t>
            </a:r>
          </a:p>
          <a:p>
            <a:r>
              <a:rPr lang="en-GB" sz="2000" dirty="0" smtClean="0">
                <a:solidFill>
                  <a:schemeClr val="tx1"/>
                </a:solidFill>
              </a:rPr>
              <a:t>(University of Newcastle)</a:t>
            </a:r>
          </a:p>
          <a:p>
            <a:r>
              <a:rPr lang="en-GB" sz="2000" b="1" dirty="0" smtClean="0">
                <a:solidFill>
                  <a:schemeClr val="tx1"/>
                </a:solidFill>
              </a:rPr>
              <a:t>John Black</a:t>
            </a:r>
          </a:p>
          <a:p>
            <a:r>
              <a:rPr lang="en-GB" sz="2000" dirty="0" smtClean="0">
                <a:solidFill>
                  <a:schemeClr val="tx1"/>
                </a:solidFill>
              </a:rPr>
              <a:t>(Cambridge)</a:t>
            </a:r>
            <a:endParaRPr lang="en-GB" sz="2000" dirty="0">
              <a:solidFill>
                <a:schemeClr val="tx1"/>
              </a:solidFill>
            </a:endParaRPr>
          </a:p>
        </p:txBody>
      </p:sp>
      <p:pic>
        <p:nvPicPr>
          <p:cNvPr id="19458" name="Picture 2" descr="http://www.surrey.ac.uk/sites/default/files/ESRC-Logo.jpg">
            <a:hlinkClick r:id="rId2"/>
          </p:cNvPr>
          <p:cNvPicPr>
            <a:picLocks noChangeAspect="1" noChangeArrowheads="1"/>
          </p:cNvPicPr>
          <p:nvPr/>
        </p:nvPicPr>
        <p:blipFill>
          <a:blip r:embed="rId3" cstate="print"/>
          <a:srcRect/>
          <a:stretch>
            <a:fillRect/>
          </a:stretch>
        </p:blipFill>
        <p:spPr bwMode="auto">
          <a:xfrm>
            <a:off x="1384358" y="4941168"/>
            <a:ext cx="2267744" cy="1898338"/>
          </a:xfrm>
          <a:prstGeom prst="rect">
            <a:avLst/>
          </a:prstGeom>
          <a:noFill/>
        </p:spPr>
      </p:pic>
      <p:pic>
        <p:nvPicPr>
          <p:cNvPr id="19466" name="Picture 10" descr="Wellcome Trust">
            <a:hlinkClick r:id="rId4" tooltip="Link to the Wellcome Trust website's home page"/>
          </p:cNvPr>
          <p:cNvPicPr>
            <a:picLocks noChangeAspect="1" noChangeArrowheads="1"/>
          </p:cNvPicPr>
          <p:nvPr/>
        </p:nvPicPr>
        <p:blipFill>
          <a:blip r:embed="rId5" cstate="print"/>
          <a:srcRect/>
          <a:stretch>
            <a:fillRect/>
          </a:stretch>
        </p:blipFill>
        <p:spPr bwMode="auto">
          <a:xfrm>
            <a:off x="3688614" y="4797152"/>
            <a:ext cx="11324546" cy="936104"/>
          </a:xfrm>
          <a:prstGeom prst="rect">
            <a:avLst/>
          </a:prstGeom>
          <a:noFill/>
        </p:spPr>
      </p:pic>
      <p:pic>
        <p:nvPicPr>
          <p:cNvPr id="19468" name="Picture 12" descr="University of Cambridge"/>
          <p:cNvPicPr>
            <a:picLocks noChangeAspect="1" noChangeArrowheads="1"/>
          </p:cNvPicPr>
          <p:nvPr/>
        </p:nvPicPr>
        <p:blipFill>
          <a:blip r:embed="rId6" cstate="print"/>
          <a:srcRect/>
          <a:stretch>
            <a:fillRect/>
          </a:stretch>
        </p:blipFill>
        <p:spPr bwMode="auto">
          <a:xfrm>
            <a:off x="3976646" y="5949280"/>
            <a:ext cx="2843808" cy="68133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Birth interval analysis can give some indication of missing burials and possibly missing births</a:t>
            </a:r>
            <a:endParaRPr lang="en-GB" sz="2800" dirty="0">
              <a:solidFill>
                <a:srgbClr val="0070C0"/>
              </a:solidFill>
            </a:endParaRPr>
          </a:p>
        </p:txBody>
      </p:sp>
      <p:pic>
        <p:nvPicPr>
          <p:cNvPr id="3" name="Picture 2" descr="birth intervals0001.jpg"/>
          <p:cNvPicPr>
            <a:picLocks noChangeAspect="1"/>
          </p:cNvPicPr>
          <p:nvPr/>
        </p:nvPicPr>
        <p:blipFill>
          <a:blip r:embed="rId2" cstate="print"/>
          <a:srcRect l="40659" t="9051" r="9966" b="67849"/>
          <a:stretch>
            <a:fillRect/>
          </a:stretch>
        </p:blipFill>
        <p:spPr>
          <a:xfrm rot="10800000">
            <a:off x="1105797" y="1992731"/>
            <a:ext cx="7138611" cy="4244580"/>
          </a:xfrm>
          <a:prstGeom prst="rect">
            <a:avLst/>
          </a:prstGeom>
        </p:spPr>
      </p:pic>
      <p:sp>
        <p:nvSpPr>
          <p:cNvPr id="4" name="TextBox 3"/>
          <p:cNvSpPr txBox="1"/>
          <p:nvPr/>
        </p:nvSpPr>
        <p:spPr>
          <a:xfrm>
            <a:off x="529733" y="1556792"/>
            <a:ext cx="2602507" cy="369332"/>
          </a:xfrm>
          <a:prstGeom prst="rect">
            <a:avLst/>
          </a:prstGeom>
          <a:noFill/>
        </p:spPr>
        <p:txBody>
          <a:bodyPr wrap="none" rtlCol="0">
            <a:spAutoFit/>
          </a:bodyPr>
          <a:lstStyle/>
          <a:p>
            <a:r>
              <a:rPr lang="en-GB" dirty="0" smtClean="0"/>
              <a:t>First infant died in infancy</a:t>
            </a:r>
            <a:endParaRPr lang="en-GB" dirty="0"/>
          </a:p>
        </p:txBody>
      </p:sp>
      <p:sp>
        <p:nvSpPr>
          <p:cNvPr id="5" name="TextBox 4"/>
          <p:cNvSpPr txBox="1"/>
          <p:nvPr/>
        </p:nvSpPr>
        <p:spPr>
          <a:xfrm>
            <a:off x="4562181" y="3140968"/>
            <a:ext cx="2664296" cy="923330"/>
          </a:xfrm>
          <a:prstGeom prst="rect">
            <a:avLst/>
          </a:prstGeom>
          <a:noFill/>
        </p:spPr>
        <p:txBody>
          <a:bodyPr wrap="square" rtlCol="0">
            <a:spAutoFit/>
          </a:bodyPr>
          <a:lstStyle/>
          <a:p>
            <a:r>
              <a:rPr lang="en-GB" dirty="0" smtClean="0"/>
              <a:t>First infant survived infancy – fate known (solid line)</a:t>
            </a:r>
            <a:endParaRPr lang="en-GB" dirty="0"/>
          </a:p>
        </p:txBody>
      </p:sp>
      <p:sp>
        <p:nvSpPr>
          <p:cNvPr id="6" name="TextBox 5"/>
          <p:cNvSpPr txBox="1"/>
          <p:nvPr/>
        </p:nvSpPr>
        <p:spPr>
          <a:xfrm>
            <a:off x="4994229" y="4149080"/>
            <a:ext cx="2531014" cy="369332"/>
          </a:xfrm>
          <a:prstGeom prst="rect">
            <a:avLst/>
          </a:prstGeom>
          <a:noFill/>
        </p:spPr>
        <p:txBody>
          <a:bodyPr wrap="none" rtlCol="0">
            <a:spAutoFit/>
          </a:bodyPr>
          <a:lstStyle/>
          <a:p>
            <a:r>
              <a:rPr lang="en-GB" dirty="0" smtClean="0"/>
              <a:t>First infant fate unknown</a:t>
            </a:r>
            <a:endParaRPr lang="en-GB" dirty="0"/>
          </a:p>
        </p:txBody>
      </p:sp>
      <p:cxnSp>
        <p:nvCxnSpPr>
          <p:cNvPr id="8" name="Straight Arrow Connector 7"/>
          <p:cNvCxnSpPr/>
          <p:nvPr/>
        </p:nvCxnSpPr>
        <p:spPr>
          <a:xfrm>
            <a:off x="2113909" y="1988840"/>
            <a:ext cx="801907"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5" idx="1"/>
          </p:cNvCxnSpPr>
          <p:nvPr/>
        </p:nvCxnSpPr>
        <p:spPr>
          <a:xfrm flipH="1">
            <a:off x="4283969" y="3602633"/>
            <a:ext cx="278212" cy="4239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67544" y="6381328"/>
            <a:ext cx="6811224" cy="369332"/>
          </a:xfrm>
          <a:prstGeom prst="rect">
            <a:avLst/>
          </a:prstGeom>
          <a:noFill/>
        </p:spPr>
        <p:txBody>
          <a:bodyPr wrap="none" rtlCol="0">
            <a:spAutoFit/>
          </a:bodyPr>
          <a:lstStyle/>
          <a:p>
            <a:r>
              <a:rPr lang="en-GB" dirty="0" smtClean="0"/>
              <a:t>Wrigley et al. (1997) </a:t>
            </a:r>
            <a:r>
              <a:rPr lang="en-GB" i="1" dirty="0" smtClean="0"/>
              <a:t>Population history from family reconstitution</a:t>
            </a:r>
            <a:r>
              <a:rPr lang="en-GB" dirty="0" smtClean="0"/>
              <a:t>: 104</a:t>
            </a:r>
            <a:endParaRPr lang="en-GB" dirty="0"/>
          </a:p>
        </p:txBody>
      </p:sp>
      <p:cxnSp>
        <p:nvCxnSpPr>
          <p:cNvPr id="11" name="Straight Arrow Connector 10"/>
          <p:cNvCxnSpPr/>
          <p:nvPr/>
        </p:nvCxnSpPr>
        <p:spPr>
          <a:xfrm flipH="1">
            <a:off x="4797844" y="4365104"/>
            <a:ext cx="278212" cy="4239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Birth intervals were short in St. Martin’s</a:t>
            </a:r>
            <a:endParaRPr lang="en-GB" sz="2800" dirty="0">
              <a:solidFill>
                <a:srgbClr val="0070C0"/>
              </a:solidFill>
            </a:endParaRPr>
          </a:p>
        </p:txBody>
      </p:sp>
      <p:pic>
        <p:nvPicPr>
          <p:cNvPr id="5123" name="Picture 3"/>
          <p:cNvPicPr>
            <a:picLocks noChangeAspect="1" noChangeArrowheads="1"/>
          </p:cNvPicPr>
          <p:nvPr/>
        </p:nvPicPr>
        <p:blipFill>
          <a:blip r:embed="rId2" cstate="print"/>
          <a:srcRect/>
          <a:stretch>
            <a:fillRect/>
          </a:stretch>
        </p:blipFill>
        <p:spPr bwMode="auto">
          <a:xfrm>
            <a:off x="888170" y="2013341"/>
            <a:ext cx="7140214" cy="4295979"/>
          </a:xfrm>
          <a:prstGeom prst="rect">
            <a:avLst/>
          </a:prstGeom>
          <a:noFill/>
          <a:ln w="9525">
            <a:noFill/>
            <a:miter lim="800000"/>
            <a:headEnd/>
            <a:tailEnd/>
          </a:ln>
        </p:spPr>
      </p:pic>
      <p:sp>
        <p:nvSpPr>
          <p:cNvPr id="5" name="TextBox 4"/>
          <p:cNvSpPr txBox="1"/>
          <p:nvPr/>
        </p:nvSpPr>
        <p:spPr>
          <a:xfrm>
            <a:off x="1043608" y="1628800"/>
            <a:ext cx="1212191" cy="461665"/>
          </a:xfrm>
          <a:prstGeom prst="rect">
            <a:avLst/>
          </a:prstGeom>
          <a:noFill/>
        </p:spPr>
        <p:txBody>
          <a:bodyPr wrap="none" rtlCol="0">
            <a:spAutoFit/>
          </a:bodyPr>
          <a:lstStyle/>
          <a:p>
            <a:r>
              <a:rPr lang="en-GB" sz="2400" dirty="0" smtClean="0"/>
              <a:t>1752-74</a:t>
            </a:r>
            <a:endParaRPr lang="en-GB" sz="2400" dirty="0"/>
          </a:p>
        </p:txBody>
      </p:sp>
      <p:sp>
        <p:nvSpPr>
          <p:cNvPr id="6" name="Oval 5"/>
          <p:cNvSpPr/>
          <p:nvPr/>
        </p:nvSpPr>
        <p:spPr>
          <a:xfrm>
            <a:off x="2411760" y="3429000"/>
            <a:ext cx="1440160" cy="2016224"/>
          </a:xfrm>
          <a:prstGeom prst="ellipse">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Birth intervals lengthened in the late eighteenth century in St. Martin’s</a:t>
            </a:r>
            <a:endParaRPr lang="en-GB" sz="2800" dirty="0">
              <a:solidFill>
                <a:srgbClr val="0070C0"/>
              </a:solidFill>
            </a:endParaRPr>
          </a:p>
        </p:txBody>
      </p:sp>
      <p:pic>
        <p:nvPicPr>
          <p:cNvPr id="6147" name="Picture 3"/>
          <p:cNvPicPr>
            <a:picLocks noChangeAspect="1" noChangeArrowheads="1"/>
          </p:cNvPicPr>
          <p:nvPr/>
        </p:nvPicPr>
        <p:blipFill>
          <a:blip r:embed="rId2" cstate="print"/>
          <a:srcRect/>
          <a:stretch>
            <a:fillRect/>
          </a:stretch>
        </p:blipFill>
        <p:spPr bwMode="auto">
          <a:xfrm>
            <a:off x="1115616" y="2266175"/>
            <a:ext cx="6286251" cy="4115153"/>
          </a:xfrm>
          <a:prstGeom prst="rect">
            <a:avLst/>
          </a:prstGeom>
          <a:noFill/>
          <a:ln w="9525">
            <a:noFill/>
            <a:miter lim="800000"/>
            <a:headEnd/>
            <a:tailEnd/>
          </a:ln>
        </p:spPr>
      </p:pic>
      <p:sp>
        <p:nvSpPr>
          <p:cNvPr id="6" name="TextBox 5"/>
          <p:cNvSpPr txBox="1"/>
          <p:nvPr/>
        </p:nvSpPr>
        <p:spPr>
          <a:xfrm>
            <a:off x="827584" y="1700808"/>
            <a:ext cx="7028463" cy="461665"/>
          </a:xfrm>
          <a:prstGeom prst="rect">
            <a:avLst/>
          </a:prstGeom>
          <a:noFill/>
        </p:spPr>
        <p:txBody>
          <a:bodyPr wrap="none" rtlCol="0">
            <a:spAutoFit/>
          </a:bodyPr>
          <a:lstStyle/>
          <a:p>
            <a:r>
              <a:rPr lang="en-GB" sz="2400" dirty="0" smtClean="0"/>
              <a:t>Interval to next birth where first child survived to age 1</a:t>
            </a:r>
            <a:endParaRPr lang="en-GB"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Autofit/>
          </a:bodyPr>
          <a:lstStyle/>
          <a:p>
            <a:r>
              <a:rPr lang="en-GB" sz="2800" dirty="0" smtClean="0">
                <a:solidFill>
                  <a:srgbClr val="0070C0"/>
                </a:solidFill>
              </a:rPr>
              <a:t>Social status groups defined by baptism fees overlapped but represented a distinct gradient in wealth and status  </a:t>
            </a:r>
            <a:endParaRPr lang="en-GB" sz="2800" dirty="0">
              <a:solidFill>
                <a:srgbClr val="0070C0"/>
              </a:solidFill>
            </a:endParaRPr>
          </a:p>
        </p:txBody>
      </p:sp>
      <p:pic>
        <p:nvPicPr>
          <p:cNvPr id="4098" name="Picture 2"/>
          <p:cNvPicPr>
            <a:picLocks noChangeAspect="1" noChangeArrowheads="1"/>
          </p:cNvPicPr>
          <p:nvPr/>
        </p:nvPicPr>
        <p:blipFill>
          <a:blip r:embed="rId2" cstate="print"/>
          <a:srcRect t="13298"/>
          <a:stretch>
            <a:fillRect/>
          </a:stretch>
        </p:blipFill>
        <p:spPr bwMode="auto">
          <a:xfrm>
            <a:off x="815911" y="1916832"/>
            <a:ext cx="7068457" cy="4441279"/>
          </a:xfrm>
          <a:prstGeom prst="rect">
            <a:avLst/>
          </a:prstGeom>
          <a:noFill/>
          <a:ln w="9525">
            <a:noFill/>
            <a:miter lim="800000"/>
            <a:headEnd/>
            <a:tailEnd/>
          </a:ln>
        </p:spPr>
      </p:pic>
      <p:sp>
        <p:nvSpPr>
          <p:cNvPr id="5" name="TextBox 4"/>
          <p:cNvSpPr txBox="1"/>
          <p:nvPr/>
        </p:nvSpPr>
        <p:spPr>
          <a:xfrm>
            <a:off x="611560" y="1887215"/>
            <a:ext cx="3134191" cy="461665"/>
          </a:xfrm>
          <a:prstGeom prst="rect">
            <a:avLst/>
          </a:prstGeom>
          <a:noFill/>
        </p:spPr>
        <p:txBody>
          <a:bodyPr wrap="none" rtlCol="0">
            <a:spAutoFit/>
          </a:bodyPr>
          <a:lstStyle/>
          <a:p>
            <a:r>
              <a:rPr lang="en-GB" sz="2400" dirty="0" smtClean="0"/>
              <a:t>Male rate-payers, 1784</a:t>
            </a:r>
            <a:endParaRPr lang="en-GB"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en-GB" sz="2800" dirty="0" smtClean="0">
                <a:solidFill>
                  <a:srgbClr val="0070C0"/>
                </a:solidFill>
              </a:rPr>
              <a:t>Amongst the poorer half of the population relatively short maternal breastfeeding appears to have been the norm (mid-C18th)</a:t>
            </a:r>
            <a:endParaRPr lang="en-GB" sz="2800" dirty="0">
              <a:solidFill>
                <a:srgbClr val="0070C0"/>
              </a:solidFill>
            </a:endParaRPr>
          </a:p>
        </p:txBody>
      </p:sp>
      <p:pic>
        <p:nvPicPr>
          <p:cNvPr id="18436" name="Picture 4"/>
          <p:cNvPicPr>
            <a:picLocks noChangeAspect="1" noChangeArrowheads="1"/>
          </p:cNvPicPr>
          <p:nvPr/>
        </p:nvPicPr>
        <p:blipFill>
          <a:blip r:embed="rId2" cstate="print"/>
          <a:srcRect/>
          <a:stretch>
            <a:fillRect/>
          </a:stretch>
        </p:blipFill>
        <p:spPr bwMode="auto">
          <a:xfrm>
            <a:off x="1090584" y="2047875"/>
            <a:ext cx="6289728" cy="4117429"/>
          </a:xfrm>
          <a:prstGeom prst="rect">
            <a:avLst/>
          </a:prstGeom>
          <a:noFill/>
          <a:ln w="9525">
            <a:noFill/>
            <a:miter lim="800000"/>
            <a:headEnd/>
            <a:tailEnd/>
          </a:ln>
        </p:spPr>
      </p:pic>
      <p:sp>
        <p:nvSpPr>
          <p:cNvPr id="6" name="TextBox 5"/>
          <p:cNvSpPr txBox="1"/>
          <p:nvPr/>
        </p:nvSpPr>
        <p:spPr>
          <a:xfrm>
            <a:off x="5220072" y="2020778"/>
            <a:ext cx="2455929" cy="400110"/>
          </a:xfrm>
          <a:prstGeom prst="rect">
            <a:avLst/>
          </a:prstGeom>
          <a:noFill/>
        </p:spPr>
        <p:txBody>
          <a:bodyPr wrap="none" rtlCol="0">
            <a:spAutoFit/>
          </a:bodyPr>
          <a:lstStyle/>
          <a:p>
            <a:r>
              <a:rPr lang="en-GB" sz="2000" dirty="0" smtClean="0"/>
              <a:t>First infant in interval </a:t>
            </a:r>
            <a:endParaRPr lang="en-GB" sz="2000" dirty="0"/>
          </a:p>
        </p:txBody>
      </p:sp>
      <p:sp>
        <p:nvSpPr>
          <p:cNvPr id="5" name="TextBox 4"/>
          <p:cNvSpPr txBox="1"/>
          <p:nvPr/>
        </p:nvSpPr>
        <p:spPr>
          <a:xfrm>
            <a:off x="827584" y="5949280"/>
            <a:ext cx="1042273" cy="400110"/>
          </a:xfrm>
          <a:prstGeom prst="rect">
            <a:avLst/>
          </a:prstGeom>
          <a:noFill/>
        </p:spPr>
        <p:txBody>
          <a:bodyPr wrap="none" rtlCol="0">
            <a:spAutoFit/>
          </a:bodyPr>
          <a:lstStyle/>
          <a:p>
            <a:r>
              <a:rPr lang="en-GB" sz="2000" dirty="0" smtClean="0"/>
              <a:t>1752-74</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en-GB" sz="2800" dirty="0" smtClean="0">
                <a:solidFill>
                  <a:srgbClr val="0070C0"/>
                </a:solidFill>
              </a:rPr>
              <a:t>Amongst the wealthier half of the population maternal breastfeeding was mainly very brief or absent (mid-C18th)</a:t>
            </a:r>
            <a:endParaRPr lang="en-GB" sz="2800" dirty="0">
              <a:solidFill>
                <a:srgbClr val="0070C0"/>
              </a:solidFill>
            </a:endParaRPr>
          </a:p>
        </p:txBody>
      </p:sp>
      <p:sp>
        <p:nvSpPr>
          <p:cNvPr id="5" name="TextBox 4"/>
          <p:cNvSpPr txBox="1"/>
          <p:nvPr/>
        </p:nvSpPr>
        <p:spPr>
          <a:xfrm>
            <a:off x="827584" y="5949280"/>
            <a:ext cx="1042273" cy="400110"/>
          </a:xfrm>
          <a:prstGeom prst="rect">
            <a:avLst/>
          </a:prstGeom>
          <a:noFill/>
        </p:spPr>
        <p:txBody>
          <a:bodyPr wrap="none" rtlCol="0">
            <a:spAutoFit/>
          </a:bodyPr>
          <a:lstStyle/>
          <a:p>
            <a:r>
              <a:rPr lang="en-GB" sz="2000" dirty="0" smtClean="0"/>
              <a:t>1752-74</a:t>
            </a:r>
            <a:endParaRPr lang="en-GB" sz="2000" dirty="0"/>
          </a:p>
        </p:txBody>
      </p:sp>
      <p:pic>
        <p:nvPicPr>
          <p:cNvPr id="19458" name="Picture 2"/>
          <p:cNvPicPr>
            <a:picLocks noChangeAspect="1" noChangeArrowheads="1"/>
          </p:cNvPicPr>
          <p:nvPr/>
        </p:nvPicPr>
        <p:blipFill>
          <a:blip r:embed="rId2" cstate="print"/>
          <a:srcRect t="5437"/>
          <a:stretch>
            <a:fillRect/>
          </a:stretch>
        </p:blipFill>
        <p:spPr bwMode="auto">
          <a:xfrm>
            <a:off x="899840" y="2204864"/>
            <a:ext cx="6768504" cy="3757389"/>
          </a:xfrm>
          <a:prstGeom prst="rect">
            <a:avLst/>
          </a:prstGeom>
          <a:noFill/>
          <a:ln w="9525">
            <a:noFill/>
            <a:miter lim="800000"/>
            <a:headEnd/>
            <a:tailEnd/>
          </a:ln>
        </p:spPr>
      </p:pic>
      <p:sp>
        <p:nvSpPr>
          <p:cNvPr id="6" name="TextBox 5"/>
          <p:cNvSpPr txBox="1"/>
          <p:nvPr/>
        </p:nvSpPr>
        <p:spPr>
          <a:xfrm>
            <a:off x="5220072" y="2020778"/>
            <a:ext cx="2455929" cy="400110"/>
          </a:xfrm>
          <a:prstGeom prst="rect">
            <a:avLst/>
          </a:prstGeom>
          <a:noFill/>
        </p:spPr>
        <p:txBody>
          <a:bodyPr wrap="none" rtlCol="0">
            <a:spAutoFit/>
          </a:bodyPr>
          <a:lstStyle/>
          <a:p>
            <a:r>
              <a:rPr lang="en-GB" sz="2000" dirty="0" smtClean="0"/>
              <a:t>First infant in interval </a:t>
            </a:r>
            <a:endParaRPr lang="en-GB"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noAutofit/>
          </a:bodyPr>
          <a:lstStyle/>
          <a:p>
            <a:r>
              <a:rPr lang="en-GB" sz="2800" dirty="0" smtClean="0">
                <a:solidFill>
                  <a:srgbClr val="0070C0"/>
                </a:solidFill>
              </a:rPr>
              <a:t>By the last quarter of the C18th maternal breastfeeding was apparently common in all status groups </a:t>
            </a:r>
            <a:endParaRPr lang="en-GB" sz="2800" dirty="0">
              <a:solidFill>
                <a:srgbClr val="0070C0"/>
              </a:solidFill>
            </a:endParaRPr>
          </a:p>
        </p:txBody>
      </p:sp>
      <p:sp>
        <p:nvSpPr>
          <p:cNvPr id="5" name="TextBox 4"/>
          <p:cNvSpPr txBox="1"/>
          <p:nvPr/>
        </p:nvSpPr>
        <p:spPr>
          <a:xfrm>
            <a:off x="827584" y="5949280"/>
            <a:ext cx="1042273" cy="400110"/>
          </a:xfrm>
          <a:prstGeom prst="rect">
            <a:avLst/>
          </a:prstGeom>
          <a:noFill/>
        </p:spPr>
        <p:txBody>
          <a:bodyPr wrap="none" rtlCol="0">
            <a:spAutoFit/>
          </a:bodyPr>
          <a:lstStyle/>
          <a:p>
            <a:r>
              <a:rPr lang="en-GB" sz="2000" dirty="0" smtClean="0"/>
              <a:t>1775-94</a:t>
            </a:r>
            <a:endParaRPr lang="en-GB" sz="2000" dirty="0"/>
          </a:p>
        </p:txBody>
      </p:sp>
      <p:pic>
        <p:nvPicPr>
          <p:cNvPr id="20482" name="Picture 2"/>
          <p:cNvPicPr>
            <a:picLocks noChangeAspect="1" noChangeArrowheads="1"/>
          </p:cNvPicPr>
          <p:nvPr/>
        </p:nvPicPr>
        <p:blipFill>
          <a:blip r:embed="rId2" cstate="print"/>
          <a:srcRect/>
          <a:stretch>
            <a:fillRect/>
          </a:stretch>
        </p:blipFill>
        <p:spPr bwMode="auto">
          <a:xfrm>
            <a:off x="1115616" y="2178918"/>
            <a:ext cx="6094794" cy="3842370"/>
          </a:xfrm>
          <a:prstGeom prst="rect">
            <a:avLst/>
          </a:prstGeom>
          <a:noFill/>
          <a:ln w="9525">
            <a:noFill/>
            <a:miter lim="800000"/>
            <a:headEnd/>
            <a:tailEnd/>
          </a:ln>
        </p:spPr>
      </p:pic>
      <p:sp>
        <p:nvSpPr>
          <p:cNvPr id="6" name="TextBox 5"/>
          <p:cNvSpPr txBox="1"/>
          <p:nvPr/>
        </p:nvSpPr>
        <p:spPr>
          <a:xfrm>
            <a:off x="5004048" y="1948770"/>
            <a:ext cx="2455929" cy="400110"/>
          </a:xfrm>
          <a:prstGeom prst="rect">
            <a:avLst/>
          </a:prstGeom>
          <a:noFill/>
        </p:spPr>
        <p:txBody>
          <a:bodyPr wrap="none" rtlCol="0">
            <a:spAutoFit/>
          </a:bodyPr>
          <a:lstStyle/>
          <a:p>
            <a:r>
              <a:rPr lang="en-GB" sz="2000" dirty="0" smtClean="0"/>
              <a:t>First infant in interval </a:t>
            </a:r>
            <a:endParaRPr lang="en-GB"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476067"/>
            <a:ext cx="4320480" cy="4401205"/>
          </a:xfrm>
          <a:prstGeom prst="rect">
            <a:avLst/>
          </a:prstGeom>
        </p:spPr>
        <p:txBody>
          <a:bodyPr wrap="square">
            <a:spAutoFit/>
          </a:bodyPr>
          <a:lstStyle/>
          <a:p>
            <a:r>
              <a:rPr lang="en-GB" sz="2000" dirty="0" smtClean="0"/>
              <a:t>Alternatives to maternal milk in London: 	</a:t>
            </a:r>
          </a:p>
          <a:p>
            <a:pPr lvl="2">
              <a:buFont typeface="Arial" pitchFamily="34" charset="0"/>
              <a:buChar char="•"/>
            </a:pPr>
            <a:r>
              <a:rPr lang="en-GB" sz="2000" dirty="0" smtClean="0"/>
              <a:t> wet-nursing in a rural parish</a:t>
            </a:r>
          </a:p>
          <a:p>
            <a:pPr lvl="2">
              <a:buFont typeface="Arial" pitchFamily="34" charset="0"/>
              <a:buChar char="•"/>
            </a:pPr>
            <a:r>
              <a:rPr lang="en-GB" sz="2000" dirty="0" smtClean="0"/>
              <a:t> wet-nursing in family 	home/parish</a:t>
            </a:r>
          </a:p>
          <a:p>
            <a:pPr lvl="2">
              <a:buFont typeface="Arial" pitchFamily="34" charset="0"/>
              <a:buChar char="•"/>
            </a:pPr>
            <a:r>
              <a:rPr lang="en-GB" sz="2000" dirty="0" smtClean="0"/>
              <a:t> hand-feeding in family home</a:t>
            </a:r>
          </a:p>
          <a:p>
            <a:pPr lvl="2">
              <a:buFont typeface="Arial" pitchFamily="34" charset="0"/>
              <a:buChar char="•"/>
            </a:pPr>
            <a:endParaRPr lang="en-GB" sz="2000" dirty="0" smtClean="0"/>
          </a:p>
          <a:p>
            <a:r>
              <a:rPr lang="en-GB" sz="2000" dirty="0" err="1" smtClean="0"/>
              <a:t>Anectdotal</a:t>
            </a:r>
            <a:r>
              <a:rPr lang="en-GB" sz="2000" dirty="0" smtClean="0"/>
              <a:t> evidence for an increase in breastfeeding amongst elite women in the late eighteenth century (and use of </a:t>
            </a:r>
            <a:r>
              <a:rPr lang="en-GB" sz="2000" dirty="0" err="1" smtClean="0"/>
              <a:t>colostrum</a:t>
            </a:r>
            <a:r>
              <a:rPr lang="en-GB" sz="2000" dirty="0" smtClean="0"/>
              <a:t>)</a:t>
            </a:r>
          </a:p>
          <a:p>
            <a:r>
              <a:rPr lang="en-GB" sz="2000" dirty="0" err="1" smtClean="0"/>
              <a:t>Fildes</a:t>
            </a:r>
            <a:r>
              <a:rPr lang="en-GB" sz="2000" dirty="0" smtClean="0"/>
              <a:t>: growing aversion to wet-nursing drove rises in maternal breastfeeding </a:t>
            </a:r>
            <a:r>
              <a:rPr lang="en-GB" sz="2000" i="1" dirty="0" smtClean="0"/>
              <a:t>and</a:t>
            </a:r>
            <a:r>
              <a:rPr lang="en-GB" sz="2000" dirty="0" smtClean="0"/>
              <a:t> hand-feeding</a:t>
            </a:r>
            <a:endParaRPr lang="en-GB" sz="2000" dirty="0"/>
          </a:p>
        </p:txBody>
      </p:sp>
      <p:pic>
        <p:nvPicPr>
          <p:cNvPr id="5" name="Picture 4" descr="birth intervals0002.jpg"/>
          <p:cNvPicPr>
            <a:picLocks noChangeAspect="1"/>
          </p:cNvPicPr>
          <p:nvPr/>
        </p:nvPicPr>
        <p:blipFill>
          <a:blip r:embed="rId2" cstate="print"/>
          <a:srcRect l="38700" t="14300" b="30051"/>
          <a:stretch>
            <a:fillRect/>
          </a:stretch>
        </p:blipFill>
        <p:spPr>
          <a:xfrm flipH="1" flipV="1">
            <a:off x="4991097" y="1196752"/>
            <a:ext cx="3901383" cy="5445224"/>
          </a:xfrm>
          <a:prstGeom prst="rect">
            <a:avLst/>
          </a:prstGeom>
        </p:spPr>
      </p:pic>
      <p:sp>
        <p:nvSpPr>
          <p:cNvPr id="7" name="Title 6"/>
          <p:cNvSpPr>
            <a:spLocks noGrp="1"/>
          </p:cNvSpPr>
          <p:nvPr>
            <p:ph type="title"/>
          </p:nvPr>
        </p:nvSpPr>
        <p:spPr/>
        <p:txBody>
          <a:bodyPr>
            <a:noAutofit/>
          </a:bodyPr>
          <a:lstStyle/>
          <a:p>
            <a:pPr lvl="0"/>
            <a:r>
              <a:rPr lang="en-GB" sz="2800" dirty="0" smtClean="0">
                <a:solidFill>
                  <a:srgbClr val="0070C0"/>
                </a:solidFill>
              </a:rPr>
              <a:t>Birth interval analysis indicated a rise in maternal breastfeeding</a:t>
            </a:r>
            <a:br>
              <a:rPr lang="en-GB" sz="2800" dirty="0" smtClean="0">
                <a:solidFill>
                  <a:srgbClr val="0070C0"/>
                </a:solidFill>
              </a:rPr>
            </a:br>
            <a:endParaRPr lang="en-GB"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solidFill>
                  <a:srgbClr val="0070C0"/>
                </a:solidFill>
              </a:rPr>
              <a:t>Birth interval analysis also suggested that many burials or infants  were ‘missing’, especially in wealthier families</a:t>
            </a:r>
            <a:endParaRPr lang="en-GB" sz="2800" dirty="0">
              <a:solidFill>
                <a:srgbClr val="0070C0"/>
              </a:solidFill>
            </a:endParaRPr>
          </a:p>
        </p:txBody>
      </p:sp>
      <p:sp>
        <p:nvSpPr>
          <p:cNvPr id="3" name="TextBox 2"/>
          <p:cNvSpPr txBox="1"/>
          <p:nvPr/>
        </p:nvSpPr>
        <p:spPr>
          <a:xfrm>
            <a:off x="323528" y="1556792"/>
            <a:ext cx="2736304" cy="4708981"/>
          </a:xfrm>
          <a:prstGeom prst="rect">
            <a:avLst/>
          </a:prstGeom>
          <a:noFill/>
        </p:spPr>
        <p:txBody>
          <a:bodyPr wrap="square" rtlCol="0">
            <a:spAutoFit/>
          </a:bodyPr>
          <a:lstStyle/>
          <a:p>
            <a:r>
              <a:rPr lang="en-GB" sz="2000" dirty="0" smtClean="0"/>
              <a:t>This could reflect:</a:t>
            </a:r>
          </a:p>
          <a:p>
            <a:pPr marL="342900" indent="-342900">
              <a:buAutoNum type="arabicPeriod"/>
            </a:pPr>
            <a:r>
              <a:rPr lang="en-GB" sz="2000" dirty="0" smtClean="0"/>
              <a:t>Unobserved movement of families out of observation</a:t>
            </a:r>
          </a:p>
          <a:p>
            <a:pPr marL="342900" indent="-342900">
              <a:buAutoNum type="arabicPeriod"/>
            </a:pPr>
            <a:endParaRPr lang="en-GB" sz="2000" dirty="0" smtClean="0"/>
          </a:p>
          <a:p>
            <a:pPr marL="342900" indent="-342900">
              <a:buAutoNum type="arabicPeriod"/>
            </a:pPr>
            <a:r>
              <a:rPr lang="en-GB" sz="2000" dirty="0" smtClean="0"/>
              <a:t>Families remaining in observation but sending infants out (</a:t>
            </a:r>
            <a:r>
              <a:rPr lang="en-GB" sz="2000" dirty="0" err="1" smtClean="0"/>
              <a:t>eg</a:t>
            </a:r>
            <a:r>
              <a:rPr lang="en-GB" sz="2000" dirty="0" smtClean="0"/>
              <a:t>. to rural parishes)</a:t>
            </a:r>
          </a:p>
          <a:p>
            <a:pPr marL="342900" indent="-342900">
              <a:buAutoNum type="arabicPeriod"/>
            </a:pPr>
            <a:endParaRPr lang="en-GB" sz="2000" dirty="0" smtClean="0"/>
          </a:p>
          <a:p>
            <a:pPr marL="342900" indent="-342900">
              <a:buAutoNum type="arabicPeriod"/>
            </a:pPr>
            <a:r>
              <a:rPr lang="en-GB" sz="2000" dirty="0" smtClean="0"/>
              <a:t>Unregistered export of burials </a:t>
            </a:r>
          </a:p>
          <a:p>
            <a:pPr marL="342900" indent="-342900">
              <a:buAutoNum type="arabicPeriod"/>
            </a:pPr>
            <a:endParaRPr lang="en-GB" sz="2000" dirty="0" smtClean="0"/>
          </a:p>
          <a:p>
            <a:pPr marL="342900" indent="-342900">
              <a:buAutoNum type="arabicPeriod"/>
            </a:pPr>
            <a:r>
              <a:rPr lang="en-GB" sz="2000" dirty="0" smtClean="0"/>
              <a:t>(all of the above...)</a:t>
            </a:r>
            <a:endParaRPr lang="en-GB" sz="2000" dirty="0"/>
          </a:p>
        </p:txBody>
      </p:sp>
      <p:pic>
        <p:nvPicPr>
          <p:cNvPr id="4" name="Picture 3" descr="birth intervals0004.jpg"/>
          <p:cNvPicPr>
            <a:picLocks noChangeAspect="1"/>
          </p:cNvPicPr>
          <p:nvPr/>
        </p:nvPicPr>
        <p:blipFill>
          <a:blip r:embed="rId2" cstate="print"/>
          <a:srcRect t="54049"/>
          <a:stretch>
            <a:fillRect/>
          </a:stretch>
        </p:blipFill>
        <p:spPr>
          <a:xfrm>
            <a:off x="3369818" y="1783283"/>
            <a:ext cx="5666678" cy="4093989"/>
          </a:xfrm>
          <a:prstGeom prst="rect">
            <a:avLst/>
          </a:prstGeom>
        </p:spPr>
      </p:pic>
      <p:sp>
        <p:nvSpPr>
          <p:cNvPr id="5" name="TextBox 4"/>
          <p:cNvSpPr txBox="1"/>
          <p:nvPr/>
        </p:nvSpPr>
        <p:spPr>
          <a:xfrm>
            <a:off x="3722917" y="6084004"/>
            <a:ext cx="4737515" cy="369332"/>
          </a:xfrm>
          <a:prstGeom prst="rect">
            <a:avLst/>
          </a:prstGeom>
          <a:noFill/>
        </p:spPr>
        <p:txBody>
          <a:bodyPr wrap="none" rtlCol="0">
            <a:spAutoFit/>
          </a:bodyPr>
          <a:lstStyle/>
          <a:p>
            <a:r>
              <a:rPr lang="en-GB" dirty="0" smtClean="0"/>
              <a:t>Mother visiting her child at nurse, England, 1780</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4624"/>
            <a:ext cx="8229600" cy="1143000"/>
          </a:xfrm>
        </p:spPr>
        <p:txBody>
          <a:bodyPr>
            <a:normAutofit/>
          </a:bodyPr>
          <a:lstStyle/>
          <a:p>
            <a:r>
              <a:rPr lang="en-GB" sz="2800" dirty="0" smtClean="0">
                <a:solidFill>
                  <a:srgbClr val="0070C0"/>
                </a:solidFill>
              </a:rPr>
              <a:t>Exported burials were recorded in St. Martin’s sextons’ books but clandestine burials also occurred. </a:t>
            </a:r>
            <a:endParaRPr lang="en-GB" sz="2800" dirty="0">
              <a:solidFill>
                <a:srgbClr val="0070C0"/>
              </a:solidFill>
            </a:endParaRPr>
          </a:p>
        </p:txBody>
      </p:sp>
      <p:pic>
        <p:nvPicPr>
          <p:cNvPr id="4" name="Picture 3" descr="Westminster parish boundaries late C19th - biritish history online.gif"/>
          <p:cNvPicPr>
            <a:picLocks noChangeAspect="1"/>
          </p:cNvPicPr>
          <p:nvPr/>
        </p:nvPicPr>
        <p:blipFill>
          <a:blip r:embed="rId2" cstate="print"/>
          <a:srcRect l="13373" t="7435" r="46753" b="35739"/>
          <a:stretch>
            <a:fillRect/>
          </a:stretch>
        </p:blipFill>
        <p:spPr>
          <a:xfrm>
            <a:off x="3419872" y="1268760"/>
            <a:ext cx="5112568" cy="5202262"/>
          </a:xfrm>
          <a:prstGeom prst="rect">
            <a:avLst/>
          </a:prstGeom>
          <a:ln w="12700">
            <a:solidFill>
              <a:schemeClr val="tx1"/>
            </a:solidFill>
          </a:ln>
        </p:spPr>
      </p:pic>
      <p:sp>
        <p:nvSpPr>
          <p:cNvPr id="6" name="Rectangle 5"/>
          <p:cNvSpPr/>
          <p:nvPr/>
        </p:nvSpPr>
        <p:spPr>
          <a:xfrm>
            <a:off x="179512" y="1484784"/>
            <a:ext cx="4572000" cy="4801314"/>
          </a:xfrm>
          <a:prstGeom prst="rect">
            <a:avLst/>
          </a:prstGeom>
        </p:spPr>
        <p:txBody>
          <a:bodyPr>
            <a:spAutoFit/>
          </a:bodyPr>
          <a:lstStyle/>
          <a:p>
            <a:r>
              <a:rPr lang="en-GB" dirty="0" smtClean="0">
                <a:solidFill>
                  <a:srgbClr val="FF0000"/>
                </a:solidFill>
              </a:rPr>
              <a:t>1. St Anne Soho</a:t>
            </a:r>
          </a:p>
          <a:p>
            <a:r>
              <a:rPr lang="en-GB" dirty="0" smtClean="0">
                <a:solidFill>
                  <a:srgbClr val="FF0000"/>
                </a:solidFill>
              </a:rPr>
              <a:t>2. St Paul Covent Garden</a:t>
            </a:r>
          </a:p>
          <a:p>
            <a:r>
              <a:rPr lang="en-GB" dirty="0" smtClean="0">
                <a:solidFill>
                  <a:srgbClr val="FF0000"/>
                </a:solidFill>
              </a:rPr>
              <a:t>3. St Giles in the Fields</a:t>
            </a:r>
          </a:p>
          <a:p>
            <a:r>
              <a:rPr lang="en-GB" dirty="0" smtClean="0"/>
              <a:t>4. St George Bloomsbury</a:t>
            </a:r>
          </a:p>
          <a:p>
            <a:r>
              <a:rPr lang="en-GB" dirty="0" smtClean="0"/>
              <a:t>5. St George the Martyr </a:t>
            </a:r>
          </a:p>
          <a:p>
            <a:r>
              <a:rPr lang="en-GB" dirty="0" smtClean="0"/>
              <a:t>Queen's Square</a:t>
            </a:r>
          </a:p>
          <a:p>
            <a:r>
              <a:rPr lang="en-GB" dirty="0" smtClean="0"/>
              <a:t>6. Gray's Inn </a:t>
            </a:r>
          </a:p>
          <a:p>
            <a:r>
              <a:rPr lang="en-GB" dirty="0" smtClean="0"/>
              <a:t>(extra-parochial)</a:t>
            </a:r>
          </a:p>
          <a:p>
            <a:r>
              <a:rPr lang="en-GB" dirty="0" smtClean="0"/>
              <a:t>7. Lincoln's Inn </a:t>
            </a:r>
          </a:p>
          <a:p>
            <a:r>
              <a:rPr lang="en-GB" dirty="0" smtClean="0"/>
              <a:t>(extra-parochial)</a:t>
            </a:r>
          </a:p>
          <a:p>
            <a:r>
              <a:rPr lang="en-GB" dirty="0" smtClean="0"/>
              <a:t>8. Liberty of the Rolls</a:t>
            </a:r>
          </a:p>
          <a:p>
            <a:r>
              <a:rPr lang="en-GB" dirty="0" smtClean="0"/>
              <a:t>9. Temple (extra-parochial)</a:t>
            </a:r>
          </a:p>
          <a:p>
            <a:r>
              <a:rPr lang="en-GB" dirty="0" smtClean="0"/>
              <a:t>10. St Clement Danes</a:t>
            </a:r>
          </a:p>
          <a:p>
            <a:r>
              <a:rPr lang="en-GB" dirty="0" smtClean="0"/>
              <a:t>10a. St Clement Danes </a:t>
            </a:r>
          </a:p>
          <a:p>
            <a:r>
              <a:rPr lang="en-GB" dirty="0" smtClean="0"/>
              <a:t>(detached)</a:t>
            </a:r>
          </a:p>
          <a:p>
            <a:r>
              <a:rPr lang="en-GB" dirty="0" smtClean="0"/>
              <a:t>11. Precinct of the Savoy</a:t>
            </a:r>
          </a:p>
          <a:p>
            <a:r>
              <a:rPr lang="en-GB" dirty="0" smtClean="0"/>
              <a:t>12. St Mary le Strand</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32040" y="2545337"/>
            <a:ext cx="1296144" cy="2952328"/>
          </a:xfrm>
          <a:prstGeom prst="rect">
            <a:avLst/>
          </a:prstGeom>
          <a:gradFill>
            <a:gsLst>
              <a:gs pos="0">
                <a:schemeClr val="dk1">
                  <a:tint val="50000"/>
                  <a:satMod val="300000"/>
                  <a:alpha val="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2800" dirty="0" smtClean="0">
                <a:solidFill>
                  <a:srgbClr val="0070C0"/>
                </a:solidFill>
              </a:rPr>
              <a:t>Mortality change was most dramatic in urban populations</a:t>
            </a:r>
            <a:endParaRPr lang="en-GB" sz="2800" dirty="0">
              <a:solidFill>
                <a:srgbClr val="0070C0"/>
              </a:solidFill>
            </a:endParaRPr>
          </a:p>
        </p:txBody>
      </p:sp>
      <p:grpSp>
        <p:nvGrpSpPr>
          <p:cNvPr id="3" name="Group 14"/>
          <p:cNvGrpSpPr>
            <a:grpSpLocks/>
          </p:cNvGrpSpPr>
          <p:nvPr/>
        </p:nvGrpSpPr>
        <p:grpSpPr bwMode="auto">
          <a:xfrm>
            <a:off x="899592" y="1969277"/>
            <a:ext cx="7345176" cy="4484062"/>
            <a:chOff x="1368" y="2130"/>
            <a:chExt cx="4384" cy="2022"/>
          </a:xfrm>
        </p:grpSpPr>
        <p:graphicFrame>
          <p:nvGraphicFramePr>
            <p:cNvPr id="4" name="Object 5"/>
            <p:cNvGraphicFramePr>
              <a:graphicFrameLocks noChangeAspect="1"/>
            </p:cNvGraphicFramePr>
            <p:nvPr/>
          </p:nvGraphicFramePr>
          <p:xfrm>
            <a:off x="1368" y="2130"/>
            <a:ext cx="3734" cy="2022"/>
          </p:xfrm>
          <a:graphic>
            <a:graphicData uri="http://schemas.openxmlformats.org/presentationml/2006/ole">
              <p:oleObj spid="_x0000_s3074" name="Prism Project" r:id="rId3" imgW="2603541" imgH="1803420" progId="Prism4.Document">
                <p:embed/>
              </p:oleObj>
            </a:graphicData>
          </a:graphic>
        </p:graphicFrame>
        <p:sp>
          <p:nvSpPr>
            <p:cNvPr id="5" name="Text Box 6"/>
            <p:cNvSpPr txBox="1">
              <a:spLocks noChangeArrowheads="1"/>
            </p:cNvSpPr>
            <p:nvPr/>
          </p:nvSpPr>
          <p:spPr bwMode="auto">
            <a:xfrm>
              <a:off x="2099" y="3210"/>
              <a:ext cx="1541" cy="386"/>
            </a:xfrm>
            <a:prstGeom prst="rect">
              <a:avLst/>
            </a:prstGeom>
            <a:noFill/>
            <a:ln w="9525">
              <a:noFill/>
              <a:miter lim="800000"/>
              <a:headEnd/>
              <a:tailEnd/>
            </a:ln>
            <a:effectLst/>
          </p:spPr>
          <p:txBody>
            <a:bodyPr wrap="none">
              <a:spAutoFit/>
            </a:bodyPr>
            <a:lstStyle/>
            <a:p>
              <a:pPr algn="ctr"/>
              <a:r>
                <a:rPr lang="en-GB" sz="1800" dirty="0">
                  <a:latin typeface="Arial" charset="0"/>
                </a:rPr>
                <a:t>English </a:t>
              </a:r>
            </a:p>
            <a:p>
              <a:pPr algn="ctr"/>
              <a:r>
                <a:rPr lang="en-GB" sz="1800" dirty="0">
                  <a:latin typeface="Arial" charset="0"/>
                </a:rPr>
                <a:t>reconstitution parishes</a:t>
              </a:r>
              <a:endParaRPr lang="en-US" sz="1800" dirty="0">
                <a:latin typeface="Arial" charset="0"/>
              </a:endParaRPr>
            </a:p>
          </p:txBody>
        </p:sp>
        <p:sp>
          <p:nvSpPr>
            <p:cNvPr id="6" name="Text Box 7"/>
            <p:cNvSpPr txBox="1">
              <a:spLocks noChangeArrowheads="1"/>
            </p:cNvSpPr>
            <p:nvPr/>
          </p:nvSpPr>
          <p:spPr bwMode="auto">
            <a:xfrm>
              <a:off x="4544" y="3444"/>
              <a:ext cx="1208" cy="221"/>
            </a:xfrm>
            <a:prstGeom prst="rect">
              <a:avLst/>
            </a:prstGeom>
            <a:noFill/>
            <a:ln w="9525">
              <a:noFill/>
              <a:miter lim="800000"/>
              <a:headEnd/>
              <a:tailEnd/>
            </a:ln>
            <a:effectLst/>
          </p:spPr>
          <p:txBody>
            <a:bodyPr wrap="none">
              <a:spAutoFit/>
            </a:bodyPr>
            <a:lstStyle/>
            <a:p>
              <a:r>
                <a:rPr lang="en-GB" sz="1800" dirty="0">
                  <a:latin typeface="Arial" charset="0"/>
                </a:rPr>
                <a:t>England &amp; Wales</a:t>
              </a:r>
              <a:endParaRPr lang="en-US" sz="1800" dirty="0">
                <a:latin typeface="Arial" charset="0"/>
              </a:endParaRPr>
            </a:p>
          </p:txBody>
        </p:sp>
        <p:sp>
          <p:nvSpPr>
            <p:cNvPr id="7" name="Line 8"/>
            <p:cNvSpPr>
              <a:spLocks noChangeShapeType="1"/>
            </p:cNvSpPr>
            <p:nvPr/>
          </p:nvSpPr>
          <p:spPr bwMode="auto">
            <a:xfrm flipV="1">
              <a:off x="4677" y="3249"/>
              <a:ext cx="0" cy="195"/>
            </a:xfrm>
            <a:prstGeom prst="line">
              <a:avLst/>
            </a:prstGeom>
            <a:noFill/>
            <a:ln w="9525">
              <a:solidFill>
                <a:schemeClr val="tx1"/>
              </a:solidFill>
              <a:round/>
              <a:headEnd/>
              <a:tailEnd type="triangle" w="med" len="med"/>
            </a:ln>
            <a:effectLst/>
          </p:spPr>
          <p:txBody>
            <a:bodyPr/>
            <a:lstStyle/>
            <a:p>
              <a:endParaRPr lang="en-GB"/>
            </a:p>
          </p:txBody>
        </p:sp>
        <p:sp>
          <p:nvSpPr>
            <p:cNvPr id="8" name="Text Box 9"/>
            <p:cNvSpPr txBox="1">
              <a:spLocks noChangeArrowheads="1"/>
            </p:cNvSpPr>
            <p:nvPr/>
          </p:nvSpPr>
          <p:spPr bwMode="auto">
            <a:xfrm>
              <a:off x="2056" y="2626"/>
              <a:ext cx="1169" cy="221"/>
            </a:xfrm>
            <a:prstGeom prst="rect">
              <a:avLst/>
            </a:prstGeom>
            <a:noFill/>
            <a:ln w="9525">
              <a:noFill/>
              <a:miter lim="800000"/>
              <a:headEnd/>
              <a:tailEnd/>
            </a:ln>
            <a:effectLst/>
          </p:spPr>
          <p:txBody>
            <a:bodyPr wrap="none">
              <a:spAutoFit/>
            </a:bodyPr>
            <a:lstStyle/>
            <a:p>
              <a:r>
                <a:rPr lang="en-GB" sz="1800" dirty="0">
                  <a:latin typeface="Arial" charset="0"/>
                </a:rPr>
                <a:t>London Quakers</a:t>
              </a:r>
              <a:endParaRPr lang="en-US" sz="1800" dirty="0">
                <a:latin typeface="Arial" charset="0"/>
              </a:endParaRPr>
            </a:p>
          </p:txBody>
        </p:sp>
      </p:grpSp>
      <p:sp>
        <p:nvSpPr>
          <p:cNvPr id="10" name="TextBox 9"/>
          <p:cNvSpPr txBox="1"/>
          <p:nvPr/>
        </p:nvSpPr>
        <p:spPr>
          <a:xfrm>
            <a:off x="3018892" y="1743199"/>
            <a:ext cx="2201180" cy="461665"/>
          </a:xfrm>
          <a:prstGeom prst="rect">
            <a:avLst/>
          </a:prstGeom>
          <a:noFill/>
        </p:spPr>
        <p:txBody>
          <a:bodyPr wrap="none" rtlCol="0">
            <a:spAutoFit/>
          </a:bodyPr>
          <a:lstStyle/>
          <a:p>
            <a:r>
              <a:rPr lang="en-GB" sz="2400" dirty="0" smtClean="0"/>
              <a:t>Infant mortality </a:t>
            </a:r>
            <a:endParaRPr lang="en-GB"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71800" y="3284984"/>
            <a:ext cx="4320480" cy="6480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dirty="0"/>
          </a:p>
        </p:txBody>
      </p:sp>
      <p:sp>
        <p:nvSpPr>
          <p:cNvPr id="6" name="Rectangle 5"/>
          <p:cNvSpPr/>
          <p:nvPr/>
        </p:nvSpPr>
        <p:spPr>
          <a:xfrm>
            <a:off x="5220072" y="5085184"/>
            <a:ext cx="165618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395536" y="413792"/>
            <a:ext cx="8291264" cy="1143000"/>
          </a:xfrm>
        </p:spPr>
        <p:txBody>
          <a:bodyPr>
            <a:noAutofit/>
          </a:bodyPr>
          <a:lstStyle/>
          <a:p>
            <a:r>
              <a:rPr lang="en-GB" sz="2800" dirty="0" smtClean="0">
                <a:solidFill>
                  <a:srgbClr val="0070C0"/>
                </a:solidFill>
              </a:rPr>
              <a:t>Wealth may have conferred little survival advantage in infancy</a:t>
            </a:r>
            <a:endParaRPr lang="en-GB" sz="2800" b="1" dirty="0">
              <a:solidFill>
                <a:srgbClr val="0070C0"/>
              </a:solidFill>
            </a:endParaRPr>
          </a:p>
        </p:txBody>
      </p:sp>
      <p:graphicFrame>
        <p:nvGraphicFramePr>
          <p:cNvPr id="3" name="Table 2"/>
          <p:cNvGraphicFramePr>
            <a:graphicFrameLocks noGrp="1"/>
          </p:cNvGraphicFramePr>
          <p:nvPr/>
        </p:nvGraphicFramePr>
        <p:xfrm>
          <a:off x="611560" y="1340768"/>
          <a:ext cx="7920879" cy="4496664"/>
        </p:xfrm>
        <a:graphic>
          <a:graphicData uri="http://schemas.openxmlformats.org/drawingml/2006/table">
            <a:tbl>
              <a:tblPr/>
              <a:tblGrid>
                <a:gridCol w="1944216"/>
                <a:gridCol w="1080120"/>
                <a:gridCol w="1126969"/>
                <a:gridCol w="1312193"/>
                <a:gridCol w="1312193"/>
                <a:gridCol w="1145188"/>
              </a:tblGrid>
              <a:tr h="725877">
                <a:tc gridSpan="2">
                  <a:txBody>
                    <a:bodyPr/>
                    <a:lstStyle/>
                    <a:p>
                      <a:pPr algn="l" fontAlgn="b"/>
                      <a:r>
                        <a:rPr lang="en-GB" sz="1800" b="1" i="0" u="none" strike="noStrike" dirty="0" smtClean="0">
                          <a:solidFill>
                            <a:srgbClr val="000000"/>
                          </a:solidFill>
                          <a:latin typeface="Calibri"/>
                        </a:rPr>
                        <a:t>Unadjusted</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a:txBody>
                    <a:bodyPr/>
                    <a:lstStyle/>
                    <a:p>
                      <a:endParaRPr lang="en-GB" dirty="0"/>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308028">
                <a:tc>
                  <a:txBody>
                    <a:bodyPr/>
                    <a:lstStyle/>
                    <a:p>
                      <a:pPr algn="l" fontAlgn="b"/>
                      <a:r>
                        <a:rPr lang="en-GB" sz="1800" b="1" i="0" u="none" strike="noStrike"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gridSpan="2">
                  <a:txBody>
                    <a:bodyPr/>
                    <a:lstStyle/>
                    <a:p>
                      <a:pPr algn="l" fontAlgn="b"/>
                      <a:r>
                        <a:rPr lang="en-GB" sz="1800" b="0" i="0" u="none" strike="noStrike" dirty="0" smtClean="0">
                          <a:solidFill>
                            <a:srgbClr val="000000"/>
                          </a:solidFill>
                          <a:latin typeface="Calibri"/>
                        </a:rPr>
                        <a:t>social status</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593519">
                <a:tc>
                  <a:txBody>
                    <a:bodyPr/>
                    <a:lstStyle/>
                    <a:p>
                      <a:pPr algn="l" fontAlgn="b"/>
                      <a:r>
                        <a:rPr lang="en-GB" sz="1800" b="0" i="0" u="none" strike="noStrike" dirty="0" smtClean="0">
                          <a:solidFill>
                            <a:srgbClr val="000000"/>
                          </a:solidFill>
                          <a:latin typeface="Calibri"/>
                        </a:rPr>
                        <a:t>age (days)</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0 (pauper)</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3 (richest 10%)</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All</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300155">
                <a:tc>
                  <a:txBody>
                    <a:bodyPr/>
                    <a:lstStyle/>
                    <a:p>
                      <a:pPr algn="l" fontAlgn="b"/>
                      <a:r>
                        <a:rPr lang="en-GB" sz="1800" b="1" i="0" u="none" strike="noStrike" dirty="0" smtClean="0">
                          <a:solidFill>
                            <a:srgbClr val="000000"/>
                          </a:solidFill>
                          <a:latin typeface="Calibri"/>
                        </a:rPr>
                        <a:t>0-29 (neonatal)</a:t>
                      </a:r>
                      <a:endParaRPr lang="en-GB" sz="1800" b="1"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121</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97</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84</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94</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300155">
                <a:tc>
                  <a:txBody>
                    <a:bodyPr/>
                    <a:lstStyle/>
                    <a:p>
                      <a:pPr algn="l" fontAlgn="b"/>
                      <a:r>
                        <a:rPr lang="en-GB" sz="1800" b="1" i="0" u="none" strike="noStrike" dirty="0" smtClean="0">
                          <a:solidFill>
                            <a:srgbClr val="000000"/>
                          </a:solidFill>
                          <a:latin typeface="Calibri"/>
                        </a:rPr>
                        <a:t>30-364 </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159</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149</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108</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150</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smtClean="0">
                          <a:solidFill>
                            <a:srgbClr val="000000"/>
                          </a:solidFill>
                          <a:latin typeface="Calibri"/>
                        </a:rPr>
                        <a:t>365-730 (age 1) </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142</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158</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85</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53</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103</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gridSpan="6">
                  <a:txBody>
                    <a:bodyPr/>
                    <a:lstStyle/>
                    <a:p>
                      <a:pPr algn="l" fontAlgn="b"/>
                      <a:r>
                        <a:rPr lang="en-GB" sz="1800" b="1" i="0" u="none" strike="noStrike" dirty="0">
                          <a:solidFill>
                            <a:srgbClr val="000000"/>
                          </a:solidFill>
                          <a:latin typeface="Calibri"/>
                        </a:rPr>
                        <a:t>Adjusted (missing infants removed)</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a:solidFill>
                            <a:srgbClr val="000000"/>
                          </a:solidFill>
                          <a:latin typeface="Calibri"/>
                        </a:rPr>
                        <a:t>0-29</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121</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98</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87</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95</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300155">
                <a:tc>
                  <a:txBody>
                    <a:bodyPr/>
                    <a:lstStyle/>
                    <a:p>
                      <a:pPr algn="l" fontAlgn="b"/>
                      <a:r>
                        <a:rPr lang="en-GB" sz="1800" b="1" i="0" u="none" strike="noStrike" dirty="0">
                          <a:solidFill>
                            <a:srgbClr val="000000"/>
                          </a:solidFill>
                          <a:latin typeface="Calibri"/>
                        </a:rPr>
                        <a:t>30-364</a:t>
                      </a: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163</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172</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162</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a:solidFill>
                            <a:srgbClr val="000000"/>
                          </a:solidFill>
                          <a:latin typeface="Calibri"/>
                        </a:rPr>
                        <a:t>365-730</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147</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163</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96</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82</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117</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468000">
                <a:tc>
                  <a:txBody>
                    <a:bodyPr/>
                    <a:lstStyle/>
                    <a:p>
                      <a:pPr algn="l" fontAlgn="b"/>
                      <a:r>
                        <a:rPr lang="en-GB" sz="1800" b="1" i="0" u="none" strike="noStrike" dirty="0">
                          <a:solidFill>
                            <a:srgbClr val="000000"/>
                          </a:solidFill>
                          <a:latin typeface="Calibri"/>
                        </a:rPr>
                        <a:t>N (births)</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373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1000</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2413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465</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4251</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20072" y="3573016"/>
            <a:ext cx="1728192" cy="2880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5" name="Rectangle 4"/>
          <p:cNvSpPr/>
          <p:nvPr/>
        </p:nvSpPr>
        <p:spPr>
          <a:xfrm>
            <a:off x="2771800" y="5085184"/>
            <a:ext cx="4328864"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graphicFrame>
        <p:nvGraphicFramePr>
          <p:cNvPr id="3" name="Table 2"/>
          <p:cNvGraphicFramePr>
            <a:graphicFrameLocks noGrp="1"/>
          </p:cNvGraphicFramePr>
          <p:nvPr/>
        </p:nvGraphicFramePr>
        <p:xfrm>
          <a:off x="611560" y="1340768"/>
          <a:ext cx="7920879" cy="4496664"/>
        </p:xfrm>
        <a:graphic>
          <a:graphicData uri="http://schemas.openxmlformats.org/drawingml/2006/table">
            <a:tbl>
              <a:tblPr/>
              <a:tblGrid>
                <a:gridCol w="1944216"/>
                <a:gridCol w="1080120"/>
                <a:gridCol w="1126969"/>
                <a:gridCol w="1312193"/>
                <a:gridCol w="1312193"/>
                <a:gridCol w="1145188"/>
              </a:tblGrid>
              <a:tr h="725877">
                <a:tc gridSpan="2">
                  <a:txBody>
                    <a:bodyPr/>
                    <a:lstStyle/>
                    <a:p>
                      <a:pPr algn="l" fontAlgn="b"/>
                      <a:r>
                        <a:rPr lang="en-GB" sz="1800" b="1" i="0" u="none" strike="noStrike" dirty="0" smtClean="0">
                          <a:solidFill>
                            <a:srgbClr val="000000"/>
                          </a:solidFill>
                          <a:latin typeface="Calibri"/>
                        </a:rPr>
                        <a:t>Unadjusted</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a:txBody>
                    <a:bodyPr/>
                    <a:lstStyle/>
                    <a:p>
                      <a:endParaRPr lang="en-GB" dirty="0"/>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308028">
                <a:tc>
                  <a:txBody>
                    <a:bodyPr/>
                    <a:lstStyle/>
                    <a:p>
                      <a:pPr algn="l" fontAlgn="b"/>
                      <a:r>
                        <a:rPr lang="en-GB" sz="1800" b="1" i="0" u="none" strike="noStrike"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gridSpan="2">
                  <a:txBody>
                    <a:bodyPr/>
                    <a:lstStyle/>
                    <a:p>
                      <a:pPr algn="l" fontAlgn="b"/>
                      <a:r>
                        <a:rPr lang="en-GB" sz="1800" b="0" i="0" u="none" strike="noStrike" dirty="0" smtClean="0">
                          <a:solidFill>
                            <a:srgbClr val="000000"/>
                          </a:solidFill>
                          <a:latin typeface="Calibri"/>
                        </a:rPr>
                        <a:t>social status</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593519">
                <a:tc>
                  <a:txBody>
                    <a:bodyPr/>
                    <a:lstStyle/>
                    <a:p>
                      <a:pPr algn="l" fontAlgn="b"/>
                      <a:r>
                        <a:rPr lang="en-GB" sz="1800" b="0" i="0" u="none" strike="noStrike" dirty="0" smtClean="0">
                          <a:solidFill>
                            <a:srgbClr val="000000"/>
                          </a:solidFill>
                          <a:latin typeface="Calibri"/>
                        </a:rPr>
                        <a:t>age (days)</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0 (pauper)</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3 (richest 10%)</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All</a:t>
                      </a:r>
                    </a:p>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300155">
                <a:tc>
                  <a:txBody>
                    <a:bodyPr/>
                    <a:lstStyle/>
                    <a:p>
                      <a:pPr algn="l" fontAlgn="b"/>
                      <a:r>
                        <a:rPr lang="en-GB" sz="1800" b="1" i="0" u="none" strike="noStrike" dirty="0" smtClean="0">
                          <a:solidFill>
                            <a:srgbClr val="000000"/>
                          </a:solidFill>
                          <a:latin typeface="Calibri"/>
                        </a:rPr>
                        <a:t>0-29 (neonatal)</a:t>
                      </a:r>
                      <a:endParaRPr lang="en-GB" sz="1800" b="1"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121</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97</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84</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94</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300155">
                <a:tc>
                  <a:txBody>
                    <a:bodyPr/>
                    <a:lstStyle/>
                    <a:p>
                      <a:pPr algn="l" fontAlgn="b"/>
                      <a:r>
                        <a:rPr lang="en-GB" sz="1800" b="1" i="0" u="none" strike="noStrike" dirty="0" smtClean="0">
                          <a:solidFill>
                            <a:srgbClr val="000000"/>
                          </a:solidFill>
                          <a:latin typeface="Calibri"/>
                        </a:rPr>
                        <a:t>30-364 </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159</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149</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108</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150</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smtClean="0">
                          <a:solidFill>
                            <a:srgbClr val="000000"/>
                          </a:solidFill>
                          <a:latin typeface="Calibri"/>
                        </a:rPr>
                        <a:t>365-730 (age 1) </a:t>
                      </a:r>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142</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158</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85</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53</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103</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c>
                  <a:txBody>
                    <a:bodyPr/>
                    <a:lstStyle/>
                    <a:p>
                      <a:pPr algn="l"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gridSpan="6">
                  <a:txBody>
                    <a:bodyPr/>
                    <a:lstStyle/>
                    <a:p>
                      <a:pPr algn="l" fontAlgn="b"/>
                      <a:r>
                        <a:rPr lang="en-GB" sz="1800" b="1" i="0" u="none" strike="noStrike" dirty="0">
                          <a:solidFill>
                            <a:srgbClr val="000000"/>
                          </a:solidFill>
                          <a:latin typeface="Calibri"/>
                        </a:rPr>
                        <a:t>Adjusted (missing infants </a:t>
                      </a:r>
                      <a:r>
                        <a:rPr lang="en-GB" sz="1800" b="1" i="0" u="none" strike="noStrike" dirty="0" smtClean="0">
                          <a:solidFill>
                            <a:srgbClr val="000000"/>
                          </a:solidFill>
                          <a:latin typeface="Calibri"/>
                        </a:rPr>
                        <a:t>died</a:t>
                      </a:r>
                      <a:r>
                        <a:rPr lang="en-GB" sz="1800" b="1" i="0" u="none" strike="noStrike" dirty="0">
                          <a:solidFill>
                            <a:srgbClr val="000000"/>
                          </a:solidFill>
                          <a:latin typeface="Calibri"/>
                        </a:rPr>
                        <a:t>)</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dirty="0"/>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a:solidFill>
                            <a:srgbClr val="000000"/>
                          </a:solidFill>
                          <a:latin typeface="Calibri"/>
                        </a:rPr>
                        <a:t>0-29</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123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96</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162</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237</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112</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300155">
                <a:tc>
                  <a:txBody>
                    <a:bodyPr/>
                    <a:lstStyle/>
                    <a:p>
                      <a:pPr algn="l" fontAlgn="b"/>
                      <a:r>
                        <a:rPr lang="en-GB" sz="1800" b="1" i="0" u="none" strike="noStrike" dirty="0">
                          <a:solidFill>
                            <a:srgbClr val="000000"/>
                          </a:solidFill>
                          <a:latin typeface="Calibri"/>
                        </a:rPr>
                        <a:t>30-364</a:t>
                      </a: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184</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191</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290</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562</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1800" b="0" i="0" u="none" strike="noStrike" dirty="0" smtClean="0">
                          <a:solidFill>
                            <a:srgbClr val="000000"/>
                          </a:solidFill>
                          <a:latin typeface="Calibri"/>
                        </a:rPr>
                        <a:t>305</a:t>
                      </a:r>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300155">
                <a:tc>
                  <a:txBody>
                    <a:bodyPr/>
                    <a:lstStyle/>
                    <a:p>
                      <a:pPr algn="l" fontAlgn="b"/>
                      <a:r>
                        <a:rPr lang="en-GB" sz="1800" b="1" i="0" u="none" strike="noStrike" dirty="0">
                          <a:solidFill>
                            <a:srgbClr val="000000"/>
                          </a:solidFill>
                          <a:latin typeface="Calibri"/>
                        </a:rPr>
                        <a:t>365-730</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147</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184</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151</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205</a:t>
                      </a:r>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144</a:t>
                      </a:r>
                      <a:endParaRPr lang="en-GB" sz="1800" b="0" i="0" u="none" strike="noStrike" dirty="0" smtClean="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468000">
                <a:tc>
                  <a:txBody>
                    <a:bodyPr/>
                    <a:lstStyle/>
                    <a:p>
                      <a:pPr algn="l" fontAlgn="b"/>
                      <a:r>
                        <a:rPr lang="en-GB" sz="1800" b="1" i="0" u="none" strike="noStrike" dirty="0">
                          <a:solidFill>
                            <a:srgbClr val="000000"/>
                          </a:solidFill>
                          <a:latin typeface="Calibri"/>
                        </a:rPr>
                        <a:t>N (births)</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373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1000</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2413</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465</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GB" sz="1800" b="0" i="0" u="none" strike="noStrike" dirty="0" smtClean="0">
                          <a:solidFill>
                            <a:srgbClr val="000000"/>
                          </a:solidFill>
                          <a:latin typeface="Calibri"/>
                        </a:rPr>
                        <a:t>4251</a:t>
                      </a:r>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395536" y="413792"/>
            <a:ext cx="8291264" cy="1143000"/>
          </a:xfrm>
        </p:spPr>
        <p:txBody>
          <a:bodyPr>
            <a:noAutofit/>
          </a:bodyPr>
          <a:lstStyle/>
          <a:p>
            <a:r>
              <a:rPr lang="en-GB" sz="2800" dirty="0" smtClean="0">
                <a:solidFill>
                  <a:srgbClr val="0070C0"/>
                </a:solidFill>
              </a:rPr>
              <a:t>Wealth may have conferred little survival advantage in </a:t>
            </a:r>
            <a:r>
              <a:rPr lang="en-GB" sz="2800" dirty="0" smtClean="0">
                <a:solidFill>
                  <a:srgbClr val="0070C0"/>
                </a:solidFill>
              </a:rPr>
              <a:t>childhood</a:t>
            </a:r>
            <a:endParaRPr lang="en-GB" sz="2800" b="1" dirty="0">
              <a:solidFill>
                <a:srgbClr val="0070C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5800"/>
            <a:ext cx="8229600" cy="1143000"/>
          </a:xfrm>
        </p:spPr>
        <p:txBody>
          <a:bodyPr>
            <a:normAutofit/>
          </a:bodyPr>
          <a:lstStyle/>
          <a:p>
            <a:r>
              <a:rPr lang="en-GB" sz="2800" dirty="0" smtClean="0">
                <a:solidFill>
                  <a:srgbClr val="0070C0"/>
                </a:solidFill>
              </a:rPr>
              <a:t>Falls in neonatal mortality occurred in the last quarter of the eighteenth century, in all social groups</a:t>
            </a:r>
            <a:endParaRPr lang="en-GB" sz="2800" dirty="0">
              <a:solidFill>
                <a:srgbClr val="0070C0"/>
              </a:solidFill>
            </a:endParaRPr>
          </a:p>
        </p:txBody>
      </p:sp>
      <p:graphicFrame>
        <p:nvGraphicFramePr>
          <p:cNvPr id="3" name="Table 2"/>
          <p:cNvGraphicFramePr>
            <a:graphicFrameLocks noGrp="1"/>
          </p:cNvGraphicFramePr>
          <p:nvPr/>
        </p:nvGraphicFramePr>
        <p:xfrm>
          <a:off x="467544" y="2492896"/>
          <a:ext cx="8064893" cy="2313242"/>
        </p:xfrm>
        <a:graphic>
          <a:graphicData uri="http://schemas.openxmlformats.org/drawingml/2006/table">
            <a:tbl>
              <a:tblPr/>
              <a:tblGrid>
                <a:gridCol w="1717523"/>
                <a:gridCol w="1344150"/>
                <a:gridCol w="1232136"/>
                <a:gridCol w="37338"/>
                <a:gridCol w="1269474"/>
                <a:gridCol w="1269474"/>
                <a:gridCol w="1194798"/>
              </a:tblGrid>
              <a:tr h="432048">
                <a:tc gridSpan="7">
                  <a:txBody>
                    <a:bodyPr/>
                    <a:lstStyle/>
                    <a:p>
                      <a:pPr algn="l" fontAlgn="b"/>
                      <a:r>
                        <a:rPr lang="en-GB" sz="1800" b="1" i="0" u="none" strike="noStrike" dirty="0">
                          <a:solidFill>
                            <a:srgbClr val="000000"/>
                          </a:solidFill>
                          <a:latin typeface="Calibri"/>
                        </a:rPr>
                        <a:t>Adjusted (missing infants </a:t>
                      </a:r>
                      <a:r>
                        <a:rPr lang="en-GB" sz="1800" b="1" i="0" u="none" strike="noStrike" dirty="0" smtClean="0">
                          <a:solidFill>
                            <a:srgbClr val="000000"/>
                          </a:solidFill>
                          <a:latin typeface="Calibri"/>
                        </a:rPr>
                        <a:t>removed) probability of dying  in age interval, per 1000</a:t>
                      </a:r>
                    </a:p>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293042">
                <a:tc>
                  <a:txBody>
                    <a:bodyPr/>
                    <a:lstStyle/>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gridSpan="3">
                  <a:txBody>
                    <a:bodyPr/>
                    <a:lstStyle/>
                    <a:p>
                      <a:pPr algn="ctr" fontAlgn="b"/>
                      <a:r>
                        <a:rPr lang="en-GB" sz="1800" b="0" i="0" u="none" strike="noStrike">
                          <a:solidFill>
                            <a:srgbClr val="000000"/>
                          </a:solidFill>
                          <a:latin typeface="Calibri"/>
                        </a:rPr>
                        <a:t>social status</a:t>
                      </a:r>
                    </a:p>
                  </a:txBody>
                  <a:tcPr marL="6350" marR="6350" marT="635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293042">
                <a:tc>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0 (pauper)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GB" sz="1800" b="0" i="0" u="none" strike="noStrike" dirty="0">
                          <a:solidFill>
                            <a:srgbClr val="000000"/>
                          </a:solidFill>
                          <a:latin typeface="Calibri"/>
                        </a:rPr>
                        <a:t>1</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b"/>
                      <a:r>
                        <a:rPr lang="en-GB" sz="1800" b="0" i="0" u="none" strike="noStrike">
                          <a:solidFill>
                            <a:srgbClr val="000000"/>
                          </a:solidFill>
                          <a:latin typeface="Calibri"/>
                        </a:rPr>
                        <a:t>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3 (richest)</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all</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2930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1" i="0" u="sng" strike="noStrike" dirty="0" smtClean="0">
                          <a:solidFill>
                            <a:srgbClr val="000000"/>
                          </a:solidFill>
                          <a:latin typeface="+mn-lt"/>
                        </a:rPr>
                        <a:t>neonatal</a:t>
                      </a: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121</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en-GB" sz="1800" b="0" i="0" u="none" strike="noStrike" dirty="0" smtClean="0">
                          <a:solidFill>
                            <a:srgbClr val="000000"/>
                          </a:solidFill>
                          <a:latin typeface="Calibri"/>
                        </a:rPr>
                        <a:t>83</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r>
                        <a:rPr lang="en-GB" sz="1800" b="0" i="0" u="none" strike="noStrike" dirty="0" smtClean="0">
                          <a:solidFill>
                            <a:srgbClr val="000000"/>
                          </a:solidFill>
                          <a:latin typeface="Calibri"/>
                        </a:rPr>
                        <a:t>98</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90</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95</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1775-94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70</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en-GB" sz="1800" b="1" i="0" u="none" strike="noStrike" dirty="0" smtClean="0">
                          <a:solidFill>
                            <a:srgbClr val="00B050"/>
                          </a:solidFill>
                          <a:latin typeface="Calibri"/>
                        </a:rPr>
                        <a:t>54</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r>
                        <a:rPr lang="en-GB" sz="1800" b="1" i="0" u="none" strike="noStrike" dirty="0" smtClean="0">
                          <a:solidFill>
                            <a:srgbClr val="00B050"/>
                          </a:solidFill>
                          <a:latin typeface="Calibri"/>
                        </a:rPr>
                        <a:t>70</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68</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57</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1795-1812</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800" b="1" i="0" u="none" strike="noStrike" dirty="0" smtClean="0">
                          <a:solidFill>
                            <a:srgbClr val="00B050"/>
                          </a:solidFill>
                          <a:latin typeface="Calibri"/>
                        </a:rPr>
                        <a:t>59 </a:t>
                      </a:r>
                      <a:r>
                        <a:rPr lang="en-GB" sz="1800" b="0" i="0" u="none" strike="noStrike" dirty="0" smtClean="0">
                          <a:solidFill>
                            <a:srgbClr val="000000"/>
                          </a:solidFill>
                          <a:latin typeface="Calibri"/>
                        </a:rPr>
                        <a:t>(pauper)</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GB" sz="1800" b="1" i="0" u="none" strike="noStrike" dirty="0" smtClean="0">
                          <a:solidFill>
                            <a:srgbClr val="00B050"/>
                          </a:solidFill>
                          <a:latin typeface="+mn-lt"/>
                        </a:rPr>
                        <a:t>54 </a:t>
                      </a:r>
                      <a:r>
                        <a:rPr lang="en-GB" sz="1800" b="0" i="0" u="none" strike="noStrike" dirty="0" smtClean="0">
                          <a:solidFill>
                            <a:srgbClr val="000000"/>
                          </a:solidFill>
                          <a:latin typeface="+mn-lt"/>
                        </a:rPr>
                        <a:t>(non-pauper)</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54</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Autofit/>
          </a:bodyPr>
          <a:lstStyle/>
          <a:p>
            <a:r>
              <a:rPr lang="en-GB" sz="2800" dirty="0" smtClean="0">
                <a:solidFill>
                  <a:srgbClr val="0070C0"/>
                </a:solidFill>
              </a:rPr>
              <a:t>Summer peak in neonatal mortality persisted despite evidence of increased maternal breastfeeding</a:t>
            </a:r>
            <a:endParaRPr lang="en-GB" sz="2800" dirty="0">
              <a:solidFill>
                <a:srgbClr val="0070C0"/>
              </a:solidFill>
            </a:endParaRPr>
          </a:p>
        </p:txBody>
      </p:sp>
      <p:pic>
        <p:nvPicPr>
          <p:cNvPr id="7170" name="Picture 2"/>
          <p:cNvPicPr>
            <a:picLocks noChangeAspect="1" noChangeArrowheads="1"/>
          </p:cNvPicPr>
          <p:nvPr/>
        </p:nvPicPr>
        <p:blipFill>
          <a:blip r:embed="rId3" cstate="print"/>
          <a:srcRect/>
          <a:stretch>
            <a:fillRect/>
          </a:stretch>
        </p:blipFill>
        <p:spPr bwMode="auto">
          <a:xfrm>
            <a:off x="601881" y="2132856"/>
            <a:ext cx="7930559" cy="44657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41784"/>
            <a:ext cx="8229600" cy="1143000"/>
          </a:xfrm>
        </p:spPr>
        <p:txBody>
          <a:bodyPr>
            <a:normAutofit/>
          </a:bodyPr>
          <a:lstStyle/>
          <a:p>
            <a:r>
              <a:rPr lang="en-GB" sz="2800" dirty="0" smtClean="0">
                <a:solidFill>
                  <a:srgbClr val="0070C0"/>
                </a:solidFill>
              </a:rPr>
              <a:t>Falls in post-neonatal and childhood mortality occurred mainly post-1795</a:t>
            </a:r>
            <a:endParaRPr lang="en-GB" sz="2800" dirty="0">
              <a:solidFill>
                <a:srgbClr val="0070C0"/>
              </a:solidFill>
            </a:endParaRPr>
          </a:p>
        </p:txBody>
      </p:sp>
      <p:graphicFrame>
        <p:nvGraphicFramePr>
          <p:cNvPr id="3" name="Table 2"/>
          <p:cNvGraphicFramePr>
            <a:graphicFrameLocks noGrp="1"/>
          </p:cNvGraphicFramePr>
          <p:nvPr/>
        </p:nvGraphicFramePr>
        <p:xfrm>
          <a:off x="467548" y="1556792"/>
          <a:ext cx="8064893" cy="4766524"/>
        </p:xfrm>
        <a:graphic>
          <a:graphicData uri="http://schemas.openxmlformats.org/drawingml/2006/table">
            <a:tbl>
              <a:tblPr/>
              <a:tblGrid>
                <a:gridCol w="1717523"/>
                <a:gridCol w="1344150"/>
                <a:gridCol w="1232136"/>
                <a:gridCol w="37338"/>
                <a:gridCol w="1269474"/>
                <a:gridCol w="1269474"/>
                <a:gridCol w="1194798"/>
              </a:tblGrid>
              <a:tr h="432048">
                <a:tc gridSpan="7">
                  <a:txBody>
                    <a:bodyPr/>
                    <a:lstStyle/>
                    <a:p>
                      <a:pPr algn="l" fontAlgn="b"/>
                      <a:r>
                        <a:rPr lang="en-GB" sz="1800" b="1" i="0" u="none" strike="noStrike" dirty="0">
                          <a:solidFill>
                            <a:srgbClr val="000000"/>
                          </a:solidFill>
                          <a:latin typeface="Calibri"/>
                        </a:rPr>
                        <a:t>Adjusted (missing infants </a:t>
                      </a:r>
                      <a:r>
                        <a:rPr lang="en-GB" sz="1800" b="1" i="0" u="none" strike="noStrike" dirty="0" smtClean="0">
                          <a:solidFill>
                            <a:srgbClr val="000000"/>
                          </a:solidFill>
                          <a:latin typeface="Calibri"/>
                        </a:rPr>
                        <a:t>removed) probability of dying  in age interval, per 1000</a:t>
                      </a:r>
                    </a:p>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a:noFill/>
                    </a:lnT>
                    <a:lnB>
                      <a:noFill/>
                    </a:lnB>
                  </a:tcPr>
                </a:tc>
              </a:tr>
              <a:tr h="293042">
                <a:tc>
                  <a:txBody>
                    <a:bodyPr/>
                    <a:lstStyle/>
                    <a:p>
                      <a:pPr algn="l" fontAlgn="b"/>
                      <a:endParaRPr lang="en-GB" sz="1800" b="1" i="0" u="none" strike="noStrike" dirty="0">
                        <a:solidFill>
                          <a:srgbClr val="000000"/>
                        </a:solidFill>
                        <a:latin typeface="Calibri"/>
                      </a:endParaRPr>
                    </a:p>
                  </a:txBody>
                  <a:tcPr marL="6350" marR="6350" marT="6350" marB="0" anchor="b">
                    <a:lnL>
                      <a:noFill/>
                    </a:lnL>
                    <a:lnR>
                      <a:noFill/>
                    </a:lnR>
                    <a:lnT>
                      <a:noFill/>
                    </a:lnT>
                    <a:lnB>
                      <a:noFill/>
                    </a:lnB>
                  </a:tcPr>
                </a:tc>
                <a:tc gridSpan="3">
                  <a:txBody>
                    <a:bodyPr/>
                    <a:lstStyle/>
                    <a:p>
                      <a:pPr algn="ctr" fontAlgn="b"/>
                      <a:r>
                        <a:rPr lang="en-GB" sz="1800" b="0" i="0" u="none" strike="noStrike">
                          <a:solidFill>
                            <a:srgbClr val="000000"/>
                          </a:solidFill>
                          <a:latin typeface="Calibri"/>
                        </a:rPr>
                        <a:t>social status</a:t>
                      </a:r>
                    </a:p>
                  </a:txBody>
                  <a:tcPr marL="6350" marR="6350" marT="6350"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a:noFill/>
                    </a:lnT>
                    <a:lnB>
                      <a:noFill/>
                    </a:lnB>
                  </a:tcPr>
                </a:tc>
              </a:tr>
              <a:tr h="293042">
                <a:tc>
                  <a:txBody>
                    <a:bodyPr/>
                    <a:lstStyle/>
                    <a:p>
                      <a:pPr algn="l" fontAlgn="b"/>
                      <a:endParaRPr lang="en-GB" sz="18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0 (pauper)</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gridSpan="2">
                  <a:txBody>
                    <a:bodyPr/>
                    <a:lstStyle/>
                    <a:p>
                      <a:pPr algn="ctr" fontAlgn="b"/>
                      <a:r>
                        <a:rPr lang="en-GB" sz="1800" b="0" i="0" u="none" strike="noStrike" dirty="0">
                          <a:solidFill>
                            <a:srgbClr val="000000"/>
                          </a:solidFill>
                          <a:latin typeface="Calibri"/>
                        </a:rPr>
                        <a:t>1</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a:txBody>
                    <a:bodyPr/>
                    <a:lstStyle/>
                    <a:p>
                      <a:pPr algn="ctr" fontAlgn="b"/>
                      <a:r>
                        <a:rPr lang="en-GB" sz="1800" b="0" i="0" u="none" strike="noStrike">
                          <a:solidFill>
                            <a:srgbClr val="000000"/>
                          </a:solidFill>
                          <a:latin typeface="Calibri"/>
                        </a:rPr>
                        <a:t>2</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3 (richest)</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all</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2930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800" b="1" i="0" u="sng" strike="noStrike" dirty="0" smtClean="0">
                          <a:solidFill>
                            <a:srgbClr val="000000"/>
                          </a:solidFill>
                          <a:latin typeface="+mn-lt"/>
                        </a:rPr>
                        <a:t>Post- neonatal </a:t>
                      </a:r>
                      <a:endParaRPr lang="en-GB" sz="1800" b="1" i="0" u="none" strike="noStrike" dirty="0" smtClean="0">
                        <a:solidFill>
                          <a:srgbClr val="000000"/>
                        </a:solidFill>
                        <a:latin typeface="+mn-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163</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en-GB" sz="1800" b="0" i="0" u="none" strike="noStrike" dirty="0" smtClean="0">
                          <a:solidFill>
                            <a:srgbClr val="000000"/>
                          </a:solidFill>
                          <a:latin typeface="Calibri"/>
                        </a:rPr>
                        <a:t>172</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162</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166</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1775-94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FF0000"/>
                          </a:solidFill>
                          <a:latin typeface="Calibri"/>
                        </a:rPr>
                        <a:t>193</a:t>
                      </a:r>
                      <a:endParaRPr lang="en-GB" sz="1800" b="1" i="0" u="none" strike="noStrike" dirty="0">
                        <a:solidFill>
                          <a:srgbClr val="FF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r>
                        <a:rPr lang="en-GB" sz="1800" b="1" i="0" u="none" strike="noStrike" dirty="0" smtClean="0">
                          <a:solidFill>
                            <a:srgbClr val="00B050"/>
                          </a:solidFill>
                          <a:latin typeface="Calibri"/>
                        </a:rPr>
                        <a:t>142</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gn="ctr" fontAlgn="b"/>
                      <a:r>
                        <a:rPr lang="en-GB" sz="1800" b="1" i="0" u="none" strike="noStrike" dirty="0" smtClean="0">
                          <a:solidFill>
                            <a:srgbClr val="00B050"/>
                          </a:solidFill>
                          <a:latin typeface="Calibri"/>
                        </a:rPr>
                        <a:t>148</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107</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148</a:t>
                      </a: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1795-1812</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800" b="1" i="0" u="none" strike="noStrike" dirty="0" smtClean="0">
                          <a:solidFill>
                            <a:srgbClr val="00B050"/>
                          </a:solidFill>
                          <a:latin typeface="Calibri"/>
                        </a:rPr>
                        <a:t>160 </a:t>
                      </a:r>
                      <a:r>
                        <a:rPr lang="en-GB" sz="1800" b="0" i="0" u="none" strike="noStrike" dirty="0" smtClean="0">
                          <a:solidFill>
                            <a:schemeClr val="tx1"/>
                          </a:solidFill>
                          <a:latin typeface="Calibri"/>
                        </a:rPr>
                        <a:t>(pauper)</a:t>
                      </a:r>
                      <a:endParaRPr lang="en-GB" sz="1800" b="0" i="0" u="none" strike="noStrike" dirty="0">
                        <a:solidFill>
                          <a:schemeClr val="tx1"/>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chemeClr val="tx1"/>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800" b="1" i="0" u="none" strike="noStrike" dirty="0" smtClean="0">
                          <a:solidFill>
                            <a:srgbClr val="00B050"/>
                          </a:solidFill>
                          <a:latin typeface="+mn-lt"/>
                        </a:rPr>
                        <a:t>84 </a:t>
                      </a:r>
                      <a:r>
                        <a:rPr lang="en-GB" sz="1800" b="0" i="0" u="none" strike="noStrike" dirty="0" smtClean="0">
                          <a:solidFill>
                            <a:schemeClr val="tx1"/>
                          </a:solidFill>
                          <a:latin typeface="+mn-lt"/>
                        </a:rPr>
                        <a:t>(non-pauper)</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GB" sz="1800" b="1" i="0" u="none" strike="noStrike" dirty="0" smtClean="0">
                          <a:solidFill>
                            <a:srgbClr val="00B050"/>
                          </a:solidFill>
                          <a:latin typeface="Calibri"/>
                        </a:rPr>
                        <a:t>87</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988">
                <a:tc>
                  <a:txBody>
                    <a:bodyPr/>
                    <a:lstStyle/>
                    <a:p>
                      <a:pPr algn="l" fontAlgn="b"/>
                      <a:r>
                        <a:rPr lang="en-GB" sz="1800" b="1" i="0" u="sng" strike="noStrike" dirty="0" smtClean="0">
                          <a:solidFill>
                            <a:srgbClr val="000000"/>
                          </a:solidFill>
                          <a:latin typeface="Calibri"/>
                        </a:rPr>
                        <a:t>1</a:t>
                      </a:r>
                      <a:r>
                        <a:rPr lang="en-GB" sz="1800" b="1" i="0" u="sng" strike="noStrike" baseline="0" dirty="0" smtClean="0">
                          <a:solidFill>
                            <a:srgbClr val="000000"/>
                          </a:solidFill>
                          <a:latin typeface="Calibri"/>
                        </a:rPr>
                        <a:t> year olds</a:t>
                      </a:r>
                      <a:endParaRPr lang="en-GB" sz="1800" b="1" i="0" u="sng"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3">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147</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gridSpan="2">
                  <a:txBody>
                    <a:bodyPr/>
                    <a:lstStyle/>
                    <a:p>
                      <a:pPr algn="ctr" fontAlgn="b"/>
                      <a:r>
                        <a:rPr lang="en-GB" sz="1800" b="0" i="0" u="none" strike="noStrike" dirty="0" smtClean="0">
                          <a:solidFill>
                            <a:srgbClr val="000000"/>
                          </a:solidFill>
                          <a:latin typeface="Calibri"/>
                        </a:rPr>
                        <a:t>163</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a:txBody>
                    <a:bodyPr/>
                    <a:lstStyle/>
                    <a:p>
                      <a:pPr algn="ctr" fontAlgn="b"/>
                      <a:r>
                        <a:rPr lang="en-GB" sz="1800" b="0" i="0" u="none" strike="noStrike" dirty="0" smtClean="0">
                          <a:solidFill>
                            <a:srgbClr val="000000"/>
                          </a:solidFill>
                          <a:latin typeface="Calibri"/>
                        </a:rPr>
                        <a:t>96</a:t>
                      </a: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65</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117</a:t>
                      </a:r>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r>
              <a:tr h="293042">
                <a:tc>
                  <a:txBody>
                    <a:bodyPr/>
                    <a:lstStyle/>
                    <a:p>
                      <a:pPr algn="l" fontAlgn="b"/>
                      <a:r>
                        <a:rPr lang="en-GB" sz="1800" b="1" i="0" u="none" strike="noStrike" dirty="0" smtClean="0">
                          <a:solidFill>
                            <a:srgbClr val="000000"/>
                          </a:solidFill>
                          <a:latin typeface="Calibri"/>
                        </a:rPr>
                        <a:t>1775-94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chemeClr val="tx1"/>
                          </a:solidFill>
                          <a:latin typeface="Calibri"/>
                        </a:rPr>
                        <a:t>149</a:t>
                      </a:r>
                      <a:endParaRPr lang="en-GB" sz="1800" b="0" i="0" u="none" strike="noStrike" dirty="0">
                        <a:solidFill>
                          <a:schemeClr val="tx1"/>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gridSpan="2">
                  <a:txBody>
                    <a:bodyPr/>
                    <a:lstStyle/>
                    <a:p>
                      <a:pPr algn="ctr" fontAlgn="b"/>
                      <a:r>
                        <a:rPr lang="en-GB" sz="1800" b="1" i="0" u="none" strike="noStrike" dirty="0" smtClean="0">
                          <a:solidFill>
                            <a:srgbClr val="00B050"/>
                          </a:solidFill>
                          <a:latin typeface="Calibri"/>
                        </a:rPr>
                        <a:t>113</a:t>
                      </a: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a:txBody>
                    <a:bodyPr/>
                    <a:lstStyle/>
                    <a:p>
                      <a:pPr algn="ctr" fontAlgn="b"/>
                      <a:r>
                        <a:rPr lang="en-GB" sz="1800" b="1" i="0" u="none" strike="noStrike" dirty="0" smtClean="0">
                          <a:solidFill>
                            <a:srgbClr val="FF0000"/>
                          </a:solidFill>
                          <a:latin typeface="Calibri"/>
                        </a:rPr>
                        <a:t>137</a:t>
                      </a:r>
                      <a:endParaRPr lang="en-GB" sz="1800" b="1" i="0" u="none" strike="noStrike" dirty="0">
                        <a:solidFill>
                          <a:srgbClr val="FF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chemeClr val="tx1"/>
                          </a:solidFill>
                          <a:latin typeface="Calibri"/>
                        </a:rPr>
                        <a:t>57</a:t>
                      </a:r>
                      <a:endParaRPr lang="en-GB" sz="1800" b="0" i="0" u="none" strike="noStrike" dirty="0">
                        <a:solidFill>
                          <a:schemeClr val="tx1"/>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0" i="0" u="none" strike="noStrike" dirty="0" smtClean="0">
                          <a:solidFill>
                            <a:schemeClr val="tx1"/>
                          </a:solidFill>
                          <a:latin typeface="Calibri"/>
                        </a:rPr>
                        <a:t>122</a:t>
                      </a:r>
                      <a:endParaRPr lang="en-GB" sz="1800" b="0" i="0" u="none" strike="noStrike" dirty="0">
                        <a:solidFill>
                          <a:schemeClr val="tx1"/>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r>
              <a:tr h="293042">
                <a:tc>
                  <a:txBody>
                    <a:bodyPr/>
                    <a:lstStyle/>
                    <a:p>
                      <a:pPr algn="l" fontAlgn="b"/>
                      <a:r>
                        <a:rPr lang="en-GB" sz="1800" b="1" i="0" u="none" strike="noStrike" dirty="0" smtClean="0">
                          <a:solidFill>
                            <a:srgbClr val="000000"/>
                          </a:solidFill>
                          <a:latin typeface="Calibri"/>
                        </a:rPr>
                        <a:t>1795-1812</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n-GB" sz="1800" b="0" i="0" u="none" strike="noStrike" dirty="0" smtClean="0">
                          <a:solidFill>
                            <a:schemeClr val="tx1"/>
                          </a:solidFill>
                          <a:latin typeface="Calibri"/>
                        </a:rPr>
                        <a:t>160 (pauper)</a:t>
                      </a:r>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gridSpan="3">
                  <a:txBody>
                    <a:bodyPr/>
                    <a:lstStyle/>
                    <a:p>
                      <a:pPr algn="ctr" fontAlgn="b"/>
                      <a:r>
                        <a:rPr lang="en-GB" sz="1800" b="1" i="0" u="none" strike="noStrike" dirty="0" smtClean="0">
                          <a:solidFill>
                            <a:srgbClr val="00B050"/>
                          </a:solidFill>
                          <a:latin typeface="+mn-lt"/>
                        </a:rPr>
                        <a:t>84 </a:t>
                      </a:r>
                      <a:r>
                        <a:rPr lang="en-GB" sz="1800" b="0" i="0" u="none" strike="noStrike" dirty="0" smtClean="0">
                          <a:solidFill>
                            <a:schemeClr val="tx1"/>
                          </a:solidFill>
                          <a:latin typeface="+mn-lt"/>
                        </a:rPr>
                        <a:t>(non-pauper)</a:t>
                      </a:r>
                      <a:endParaRPr lang="en-GB" sz="1800" b="1" i="0" u="none" strike="noStrike" dirty="0" smtClean="0">
                        <a:solidFill>
                          <a:srgbClr val="00B050"/>
                        </a:solidFill>
                        <a:latin typeface="+mn-lt"/>
                      </a:endParaRP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pPr algn="ctr" fontAlgn="b"/>
                      <a:endParaRPr lang="en-GB" sz="1800" b="0"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a:txBody>
                    <a:bodyPr/>
                    <a:lstStyle/>
                    <a:p>
                      <a:pPr algn="ctr" fontAlgn="b"/>
                      <a:r>
                        <a:rPr lang="en-GB" sz="1800" b="1" i="0" u="none" strike="noStrike" dirty="0" smtClean="0">
                          <a:solidFill>
                            <a:srgbClr val="00B050"/>
                          </a:solidFill>
                          <a:latin typeface="Calibri"/>
                        </a:rPr>
                        <a:t>87</a:t>
                      </a:r>
                    </a:p>
                  </a:txBody>
                  <a:tcPr marL="6350" marR="6350" marT="6350" marB="0" anchor="b">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042">
                <a:tc>
                  <a:txBody>
                    <a:bodyPr/>
                    <a:lstStyle/>
                    <a:p>
                      <a:pPr algn="l" fontAlgn="b"/>
                      <a:r>
                        <a:rPr lang="en-GB" sz="1800" b="1" i="0" u="sng" strike="noStrike" baseline="0" dirty="0" smtClean="0">
                          <a:solidFill>
                            <a:srgbClr val="000000"/>
                          </a:solidFill>
                          <a:latin typeface="Calibri"/>
                        </a:rPr>
                        <a:t>2-4 year olds</a:t>
                      </a:r>
                      <a:endParaRPr lang="en-GB" sz="1800" b="1" i="0" u="sng"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b"/>
                      <a:endParaRPr lang="en-GB" sz="1800" b="1" i="0" u="none" strike="noStrike" dirty="0">
                        <a:solidFill>
                          <a:srgbClr val="00B05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gridSpan="3">
                  <a:txBody>
                    <a:bodyPr/>
                    <a:lstStyle/>
                    <a:p>
                      <a:pPr algn="ctr" fontAlgn="b"/>
                      <a:endParaRPr lang="en-GB" sz="1800" b="1" i="0" u="none" strike="noStrike" dirty="0" smtClean="0">
                        <a:solidFill>
                          <a:srgbClr val="00B050"/>
                        </a:solidFill>
                        <a:latin typeface="+mn-lt"/>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b"/>
                      <a:endParaRPr lang="en-GB" sz="1800" b="1" i="0" u="none" strike="noStrike" dirty="0" smtClean="0">
                        <a:solidFill>
                          <a:srgbClr val="00B05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93042">
                <a:tc>
                  <a:txBody>
                    <a:bodyPr/>
                    <a:lstStyle/>
                    <a:p>
                      <a:pPr algn="l" fontAlgn="b"/>
                      <a:r>
                        <a:rPr lang="en-GB" sz="1800" b="1" i="0" u="none" strike="noStrike" dirty="0" smtClean="0">
                          <a:solidFill>
                            <a:srgbClr val="000000"/>
                          </a:solidFill>
                          <a:latin typeface="Calibri"/>
                        </a:rPr>
                        <a:t>1752-74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gridSpan="2">
                  <a:txBody>
                    <a:bodyPr/>
                    <a:lstStyle/>
                    <a:p>
                      <a:pPr algn="ctr" fontAlgn="b"/>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gridSpan="3">
                  <a:txBody>
                    <a:bodyPr/>
                    <a:lstStyle/>
                    <a:p>
                      <a:pPr algn="ctr" fontAlgn="b"/>
                      <a:endParaRPr lang="en-GB" sz="1800" b="1" i="0" u="none" strike="noStrike" dirty="0" smtClean="0">
                        <a:solidFill>
                          <a:srgbClr val="00B050"/>
                        </a:solidFill>
                        <a:latin typeface="+mn-lt"/>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ctr" fontAlgn="b"/>
                      <a:r>
                        <a:rPr lang="en-GB" sz="1800" b="0" i="0" u="none" strike="noStrike" dirty="0" smtClean="0">
                          <a:solidFill>
                            <a:schemeClr val="tx1"/>
                          </a:solidFill>
                          <a:latin typeface="Calibri"/>
                        </a:rPr>
                        <a:t>207</a:t>
                      </a:r>
                    </a:p>
                  </a:txBody>
                  <a:tcPr marL="6350" marR="6350" marT="6350" marB="0" anchor="b">
                    <a:lnL>
                      <a:noFill/>
                    </a:lnL>
                    <a:lnR>
                      <a:noFill/>
                    </a:lnR>
                    <a:lnT w="12700" cap="flat" cmpd="sng" algn="ctr">
                      <a:noFill/>
                      <a:prstDash val="solid"/>
                      <a:round/>
                      <a:headEnd type="none" w="med" len="med"/>
                      <a:tailEnd type="none" w="med" len="med"/>
                    </a:lnT>
                    <a:lnB>
                      <a:noFill/>
                    </a:lnB>
                  </a:tcPr>
                </a:tc>
              </a:tr>
              <a:tr h="293042">
                <a:tc>
                  <a:txBody>
                    <a:bodyPr/>
                    <a:lstStyle/>
                    <a:p>
                      <a:pPr algn="l" fontAlgn="b"/>
                      <a:r>
                        <a:rPr lang="en-GB" sz="1800" b="1" i="0" u="none" strike="noStrike" dirty="0" smtClean="0">
                          <a:solidFill>
                            <a:srgbClr val="000000"/>
                          </a:solidFill>
                          <a:latin typeface="Calibri"/>
                        </a:rPr>
                        <a:t>1775-94</a:t>
                      </a:r>
                      <a:endParaRPr lang="en-GB" sz="1800" b="1" i="0" u="none" strike="noStrike" dirty="0">
                        <a:solidFill>
                          <a:srgbClr val="00000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gridSpan="2">
                  <a:txBody>
                    <a:bodyPr/>
                    <a:lstStyle/>
                    <a:p>
                      <a:pPr algn="ctr" fontAlgn="b"/>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gridSpan="3">
                  <a:txBody>
                    <a:bodyPr/>
                    <a:lstStyle/>
                    <a:p>
                      <a:pPr algn="ctr" fontAlgn="b"/>
                      <a:endParaRPr lang="en-GB" sz="1800" b="1" i="0" u="none" strike="noStrike" dirty="0" smtClean="0">
                        <a:solidFill>
                          <a:srgbClr val="00B050"/>
                        </a:solidFill>
                        <a:latin typeface="+mn-lt"/>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ctr" fontAlgn="b"/>
                      <a:r>
                        <a:rPr lang="en-GB" sz="1800" b="1" i="0" u="none" strike="noStrike" dirty="0" smtClean="0">
                          <a:solidFill>
                            <a:srgbClr val="00B050"/>
                          </a:solidFill>
                          <a:latin typeface="Calibri"/>
                        </a:rPr>
                        <a:t>163</a:t>
                      </a:r>
                    </a:p>
                  </a:txBody>
                  <a:tcPr marL="6350" marR="6350" marT="6350" marB="0" anchor="b">
                    <a:lnL>
                      <a:noFill/>
                    </a:lnL>
                    <a:lnR>
                      <a:noFill/>
                    </a:lnR>
                    <a:lnT w="12700" cap="flat" cmpd="sng" algn="ctr">
                      <a:noFill/>
                      <a:prstDash val="solid"/>
                      <a:round/>
                      <a:headEnd type="none" w="med" len="med"/>
                      <a:tailEnd type="none" w="med" len="med"/>
                    </a:lnT>
                    <a:lnB>
                      <a:noFill/>
                    </a:lnB>
                  </a:tcPr>
                </a:tc>
              </a:tr>
              <a:tr h="293042">
                <a:tc>
                  <a:txBody>
                    <a:bodyPr/>
                    <a:lstStyle/>
                    <a:p>
                      <a:pPr algn="l" fontAlgn="b"/>
                      <a:r>
                        <a:rPr lang="en-GB" sz="1800" b="1" i="0" u="none" strike="noStrike" dirty="0" smtClean="0">
                          <a:solidFill>
                            <a:srgbClr val="000000"/>
                          </a:solidFill>
                          <a:latin typeface="Calibri"/>
                        </a:rPr>
                        <a:t>1795-1812</a:t>
                      </a:r>
                    </a:p>
                  </a:txBody>
                  <a:tcPr marL="6350" marR="6350" marT="6350" marB="0" anchor="b">
                    <a:lnL>
                      <a:noFill/>
                    </a:lnL>
                    <a:lnR>
                      <a:noFill/>
                    </a:lnR>
                    <a:lnT w="12700" cap="flat" cmpd="sng" algn="ctr">
                      <a:noFill/>
                      <a:prstDash val="solid"/>
                      <a:round/>
                      <a:headEnd type="none" w="med" len="med"/>
                      <a:tailEnd type="none" w="med" len="med"/>
                    </a:lnT>
                    <a:lnB>
                      <a:noFill/>
                    </a:lnB>
                  </a:tcPr>
                </a:tc>
                <a:tc gridSpan="2">
                  <a:txBody>
                    <a:bodyPr/>
                    <a:lstStyle/>
                    <a:p>
                      <a:pPr algn="ctr" fontAlgn="b"/>
                      <a:endParaRPr lang="en-GB" sz="1800" b="1" i="0" u="none" strike="noStrike" dirty="0">
                        <a:solidFill>
                          <a:srgbClr val="00B050"/>
                        </a:solidFill>
                        <a:latin typeface="Calibri"/>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gridSpan="3">
                  <a:txBody>
                    <a:bodyPr/>
                    <a:lstStyle/>
                    <a:p>
                      <a:pPr algn="ctr" fontAlgn="b"/>
                      <a:endParaRPr lang="en-GB" sz="1800" b="1" i="0" u="none" strike="noStrike" dirty="0" smtClean="0">
                        <a:solidFill>
                          <a:srgbClr val="00B050"/>
                        </a:solidFill>
                        <a:latin typeface="+mn-lt"/>
                      </a:endParaRPr>
                    </a:p>
                  </a:txBody>
                  <a:tcPr marL="6350" marR="6350" marT="6350" marB="0" anchor="b">
                    <a:lnL>
                      <a:noFill/>
                    </a:lnL>
                    <a:lnR>
                      <a:noFill/>
                    </a:lnR>
                    <a:lnT w="12700" cap="flat" cmpd="sng" algn="ctr">
                      <a:no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a:txBody>
                    <a:bodyPr/>
                    <a:lstStyle/>
                    <a:p>
                      <a:pPr algn="ctr" fontAlgn="b"/>
                      <a:r>
                        <a:rPr lang="en-GB" sz="1800" b="1" i="0" u="none" strike="noStrike" dirty="0" smtClean="0">
                          <a:solidFill>
                            <a:srgbClr val="00B050"/>
                          </a:solidFill>
                          <a:latin typeface="Calibri"/>
                        </a:rPr>
                        <a:t>115</a:t>
                      </a:r>
                    </a:p>
                  </a:txBody>
                  <a:tcPr marL="6350" marR="6350" marT="6350" marB="0" anchor="b">
                    <a:lnL>
                      <a:noFill/>
                    </a:lnL>
                    <a:lnR>
                      <a:noFill/>
                    </a:lnR>
                    <a:lnT w="12700" cap="flat" cmpd="sng" algn="ctr">
                      <a:noFill/>
                      <a:prstDash val="solid"/>
                      <a:round/>
                      <a:headEnd type="none" w="med" len="med"/>
                      <a:tailEnd type="none" w="med" len="med"/>
                    </a:lnT>
                    <a:lnB>
                      <a:noFill/>
                    </a:lnB>
                  </a:tcPr>
                </a:tc>
              </a:tr>
            </a:tbl>
          </a:graphicData>
        </a:graphic>
      </p:graphicFrame>
      <p:sp>
        <p:nvSpPr>
          <p:cNvPr id="5" name="Rectangle 4"/>
          <p:cNvSpPr/>
          <p:nvPr/>
        </p:nvSpPr>
        <p:spPr>
          <a:xfrm>
            <a:off x="6444208" y="4221088"/>
            <a:ext cx="4320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The timing of the falls in post-neonatal mortality resembles trends in smallpox mortality </a:t>
            </a:r>
            <a:endParaRPr lang="en-GB" sz="2800" dirty="0">
              <a:solidFill>
                <a:srgbClr val="0070C0"/>
              </a:solidFill>
            </a:endParaRPr>
          </a:p>
        </p:txBody>
      </p:sp>
      <p:pic>
        <p:nvPicPr>
          <p:cNvPr id="68611" name="Picture 3"/>
          <p:cNvPicPr>
            <a:picLocks noChangeAspect="1" noChangeArrowheads="1"/>
          </p:cNvPicPr>
          <p:nvPr/>
        </p:nvPicPr>
        <p:blipFill>
          <a:blip r:embed="rId2" cstate="print"/>
          <a:srcRect/>
          <a:stretch>
            <a:fillRect/>
          </a:stretch>
        </p:blipFill>
        <p:spPr bwMode="auto">
          <a:xfrm>
            <a:off x="1259631" y="1700808"/>
            <a:ext cx="7261903" cy="4198962"/>
          </a:xfrm>
          <a:prstGeom prst="rect">
            <a:avLst/>
          </a:prstGeom>
          <a:noFill/>
          <a:ln w="9525">
            <a:noFill/>
            <a:miter lim="800000"/>
            <a:headEnd/>
            <a:tailEnd/>
          </a:ln>
        </p:spPr>
      </p:pic>
      <p:sp>
        <p:nvSpPr>
          <p:cNvPr id="6" name="TextBox 5"/>
          <p:cNvSpPr txBox="1"/>
          <p:nvPr/>
        </p:nvSpPr>
        <p:spPr>
          <a:xfrm>
            <a:off x="1763688" y="5805264"/>
            <a:ext cx="4966039" cy="400110"/>
          </a:xfrm>
          <a:prstGeom prst="rect">
            <a:avLst/>
          </a:prstGeom>
          <a:noFill/>
        </p:spPr>
        <p:txBody>
          <a:bodyPr wrap="none" rtlCol="0">
            <a:spAutoFit/>
          </a:bodyPr>
          <a:lstStyle/>
          <a:p>
            <a:r>
              <a:rPr lang="en-GB" sz="2000" dirty="0" smtClean="0"/>
              <a:t>Smallpox burials as a percentage of all burials </a:t>
            </a:r>
            <a:endParaRPr lang="en-GB"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normAutofit/>
          </a:bodyPr>
          <a:lstStyle/>
          <a:p>
            <a:r>
              <a:rPr lang="en-GB" sz="2800" dirty="0" smtClean="0">
                <a:solidFill>
                  <a:srgbClr val="0070C0"/>
                </a:solidFill>
              </a:rPr>
              <a:t>Conclusions</a:t>
            </a:r>
            <a:endParaRPr lang="en-GB" sz="2800" dirty="0">
              <a:solidFill>
                <a:srgbClr val="0070C0"/>
              </a:solidFill>
            </a:endParaRPr>
          </a:p>
        </p:txBody>
      </p:sp>
      <p:sp>
        <p:nvSpPr>
          <p:cNvPr id="3" name="TextBox 2"/>
          <p:cNvSpPr txBox="1"/>
          <p:nvPr/>
        </p:nvSpPr>
        <p:spPr>
          <a:xfrm>
            <a:off x="683568" y="836712"/>
            <a:ext cx="7848872" cy="5940088"/>
          </a:xfrm>
          <a:prstGeom prst="rect">
            <a:avLst/>
          </a:prstGeom>
          <a:noFill/>
        </p:spPr>
        <p:txBody>
          <a:bodyPr wrap="square" rtlCol="0">
            <a:spAutoFit/>
          </a:bodyPr>
          <a:lstStyle/>
          <a:p>
            <a:pPr>
              <a:buFont typeface="Arial" pitchFamily="34" charset="0"/>
              <a:buChar char="•"/>
            </a:pPr>
            <a:r>
              <a:rPr lang="en-GB" sz="2000" dirty="0" smtClean="0"/>
              <a:t> Mortality in the first two years of life in St. Martin in the Fields was 	fairly similar in levels and trends to London Quakers except that 	reductions in infectious disease mortality were later (post-1795)</a:t>
            </a:r>
          </a:p>
          <a:p>
            <a:pPr>
              <a:buFont typeface="Arial" pitchFamily="34" charset="0"/>
              <a:buChar char="•"/>
            </a:pPr>
            <a:endParaRPr lang="en-GB" sz="2000" dirty="0" smtClean="0"/>
          </a:p>
          <a:p>
            <a:pPr>
              <a:buFont typeface="Arial" pitchFamily="34" charset="0"/>
              <a:buChar char="•"/>
            </a:pPr>
            <a:r>
              <a:rPr lang="en-GB" sz="2000" dirty="0" smtClean="0"/>
              <a:t> No evidence for an advantage of wealth to </a:t>
            </a:r>
            <a:r>
              <a:rPr lang="en-GB" sz="2000" i="1" dirty="0" smtClean="0"/>
              <a:t>infant</a:t>
            </a:r>
            <a:r>
              <a:rPr lang="en-GB" sz="2000" dirty="0" smtClean="0"/>
              <a:t> survival, but children 	of wealthiest families may have benefited post-infancy. </a:t>
            </a:r>
            <a:r>
              <a:rPr lang="en-GB" sz="2000" b="1" i="1" dirty="0" smtClean="0"/>
              <a:t>Maternal 	nutrition</a:t>
            </a:r>
            <a:r>
              <a:rPr lang="en-GB" sz="2000" i="1" dirty="0" smtClean="0"/>
              <a:t> apparently unimportant.</a:t>
            </a:r>
          </a:p>
          <a:p>
            <a:r>
              <a:rPr lang="en-GB" sz="2000" dirty="0" smtClean="0"/>
              <a:t> </a:t>
            </a:r>
          </a:p>
          <a:p>
            <a:pPr>
              <a:buFont typeface="Arial" pitchFamily="34" charset="0"/>
              <a:buChar char="•"/>
            </a:pPr>
            <a:r>
              <a:rPr lang="en-GB" sz="2000" dirty="0" smtClean="0"/>
              <a:t> Neonatal mortality converged across status groups, coincident with 	convergence in </a:t>
            </a:r>
            <a:r>
              <a:rPr lang="en-GB" sz="2000" b="1" dirty="0" smtClean="0"/>
              <a:t>breastfeeding</a:t>
            </a:r>
            <a:r>
              <a:rPr lang="en-GB" sz="2000" dirty="0" smtClean="0"/>
              <a:t> practices. </a:t>
            </a:r>
          </a:p>
          <a:p>
            <a:pPr>
              <a:buFont typeface="Arial" pitchFamily="34" charset="0"/>
              <a:buChar char="•"/>
            </a:pPr>
            <a:endParaRPr lang="en-GB" sz="2000" dirty="0" smtClean="0"/>
          </a:p>
          <a:p>
            <a:pPr>
              <a:buFont typeface="Arial" pitchFamily="34" charset="0"/>
              <a:buChar char="•"/>
            </a:pPr>
            <a:r>
              <a:rPr lang="en-GB" sz="2000" dirty="0" smtClean="0"/>
              <a:t>But, summer peak of neonatal mortality remained unaffected: complex 	changes in infant feeding practices?  </a:t>
            </a:r>
          </a:p>
          <a:p>
            <a:r>
              <a:rPr lang="en-GB" sz="2000" dirty="0" smtClean="0"/>
              <a:t> </a:t>
            </a:r>
          </a:p>
          <a:p>
            <a:pPr>
              <a:buFont typeface="Arial" pitchFamily="34" charset="0"/>
              <a:buChar char="•"/>
            </a:pPr>
            <a:r>
              <a:rPr lang="en-GB" sz="2000" dirty="0" smtClean="0"/>
              <a:t> Trends in infectious disease mortality at ages 1-23 months corresponded 	to patterns of smallpox mortality. </a:t>
            </a:r>
            <a:r>
              <a:rPr lang="en-GB" sz="2000" b="1" dirty="0" smtClean="0"/>
              <a:t>Smallpox</a:t>
            </a:r>
            <a:r>
              <a:rPr lang="en-GB" sz="2000" dirty="0" smtClean="0"/>
              <a:t> was a major 	component of excess urban mortality, that was probably 	decisively reduced only by </a:t>
            </a:r>
            <a:r>
              <a:rPr lang="en-GB" sz="2000" b="1" dirty="0" smtClean="0"/>
              <a:t>vaccination</a:t>
            </a:r>
            <a:r>
              <a:rPr lang="en-GB" sz="2000" dirty="0" smtClean="0"/>
              <a:t>. </a:t>
            </a:r>
          </a:p>
          <a:p>
            <a:endParaRPr lang="en-GB"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Implications</a:t>
            </a:r>
            <a:endParaRPr lang="en-GB" sz="2800" dirty="0">
              <a:solidFill>
                <a:srgbClr val="0070C0"/>
              </a:solidFill>
            </a:endParaRPr>
          </a:p>
        </p:txBody>
      </p:sp>
      <p:sp>
        <p:nvSpPr>
          <p:cNvPr id="3" name="TextBox 2"/>
          <p:cNvSpPr txBox="1"/>
          <p:nvPr/>
        </p:nvSpPr>
        <p:spPr>
          <a:xfrm>
            <a:off x="971600" y="1268760"/>
            <a:ext cx="7128792" cy="4708981"/>
          </a:xfrm>
          <a:prstGeom prst="rect">
            <a:avLst/>
          </a:prstGeom>
          <a:noFill/>
        </p:spPr>
        <p:txBody>
          <a:bodyPr wrap="square" rtlCol="0">
            <a:spAutoFit/>
          </a:bodyPr>
          <a:lstStyle/>
          <a:p>
            <a:r>
              <a:rPr lang="en-GB" sz="2000" dirty="0" smtClean="0"/>
              <a:t>If St. Martin’s is more representative of London’s population than London Quakers then:</a:t>
            </a:r>
          </a:p>
          <a:p>
            <a:r>
              <a:rPr lang="en-GB" sz="2000" dirty="0" smtClean="0"/>
              <a:t>Infant mortality fell relatively slowly in London between 1750-1800 and rapidly after 1800 (closer to national pattern than Quakers with respect to trends if not levels)</a:t>
            </a:r>
          </a:p>
          <a:p>
            <a:endParaRPr lang="en-GB" sz="2000" dirty="0" smtClean="0"/>
          </a:p>
          <a:p>
            <a:r>
              <a:rPr lang="en-GB" sz="2000" dirty="0" smtClean="0"/>
              <a:t>Smallpox </a:t>
            </a:r>
            <a:r>
              <a:rPr lang="en-GB" sz="2000" i="1" dirty="0" smtClean="0"/>
              <a:t>inoculation</a:t>
            </a:r>
            <a:r>
              <a:rPr lang="en-GB" sz="2000" dirty="0" smtClean="0"/>
              <a:t> was probably important only for select groups within the London population, before the introduction of vaccination c.1796.</a:t>
            </a:r>
          </a:p>
          <a:p>
            <a:endParaRPr lang="en-GB" sz="2000" dirty="0" smtClean="0"/>
          </a:p>
          <a:p>
            <a:r>
              <a:rPr lang="en-GB" sz="2000" dirty="0" smtClean="0"/>
              <a:t>The </a:t>
            </a:r>
            <a:r>
              <a:rPr lang="en-GB" sz="2000" dirty="0" err="1" smtClean="0"/>
              <a:t>endemicisation</a:t>
            </a:r>
            <a:r>
              <a:rPr lang="en-GB" sz="2000" dirty="0" smtClean="0"/>
              <a:t> hypothesis may account for the </a:t>
            </a:r>
            <a:r>
              <a:rPr lang="en-GB" sz="2000" i="1" dirty="0" smtClean="0"/>
              <a:t>rise</a:t>
            </a:r>
            <a:r>
              <a:rPr lang="en-GB" sz="2000" dirty="0" smtClean="0"/>
              <a:t> in urban mortality 1650-1750, but specific changes in infant feeding and smallpox immunisation may be responsible  for most of the </a:t>
            </a:r>
            <a:r>
              <a:rPr lang="en-GB" sz="2000" i="1" dirty="0" smtClean="0"/>
              <a:t>falls</a:t>
            </a:r>
            <a:r>
              <a:rPr lang="en-GB" sz="2000" dirty="0" smtClean="0"/>
              <a:t> in infant and childhood mortality after 1750 in urban populations   </a:t>
            </a:r>
          </a:p>
          <a:p>
            <a:endParaRPr lang="en-GB"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0070C0"/>
                </a:solidFill>
              </a:rPr>
              <a:t>Neonatal mortality in the workhouse of St. Martin in the Fields</a:t>
            </a:r>
            <a:endParaRPr lang="en-GB" sz="2400" dirty="0">
              <a:solidFill>
                <a:srgbClr val="0070C0"/>
              </a:solidFill>
            </a:endParaRPr>
          </a:p>
        </p:txBody>
      </p:sp>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0657" name="Picture 2"/>
          <p:cNvPicPr>
            <a:picLocks noChangeAspect="1" noChangeArrowheads="1"/>
          </p:cNvPicPr>
          <p:nvPr/>
        </p:nvPicPr>
        <p:blipFill>
          <a:blip r:embed="rId2" cstate="print"/>
          <a:srcRect/>
          <a:stretch>
            <a:fillRect/>
          </a:stretch>
        </p:blipFill>
        <p:spPr bwMode="auto">
          <a:xfrm>
            <a:off x="1763688" y="1343953"/>
            <a:ext cx="5904656" cy="4245287"/>
          </a:xfrm>
          <a:prstGeom prst="rect">
            <a:avLst/>
          </a:prstGeom>
          <a:noFill/>
        </p:spPr>
      </p:pic>
      <p:sp>
        <p:nvSpPr>
          <p:cNvPr id="70659" name="Rectangle 3"/>
          <p:cNvSpPr>
            <a:spLocks noChangeArrowheads="1"/>
          </p:cNvSpPr>
          <p:nvPr/>
        </p:nvSpPr>
        <p:spPr bwMode="auto">
          <a:xfrm rot="10800000" flipV="1">
            <a:off x="683567" y="5398620"/>
            <a:ext cx="7776863"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Figure 2.</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Early and late neonatal mortality rates in St. Martin-in-the-Fields workhouse, five year moving means (excluding the day of birth, and the period 1756-60).  </a:t>
            </a:r>
            <a:endParaRPr kumimoji="0" lang="en-GB" sz="16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Source</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Admissions register of the workhouse of St. Martin-in-the-Fields.</a:t>
            </a:r>
            <a:r>
              <a:rPr kumimoji="0" lang="en-GB"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0070C0"/>
                </a:solidFill>
              </a:rPr>
              <a:t>Workhouse neonatal mortality by day of age</a:t>
            </a:r>
            <a:endParaRPr lang="en-GB" sz="2400" dirty="0">
              <a:solidFill>
                <a:srgbClr val="0070C0"/>
              </a:solidFill>
            </a:endParaRPr>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76801" name="Picture 3"/>
          <p:cNvPicPr>
            <a:picLocks noChangeAspect="1" noChangeArrowheads="1"/>
          </p:cNvPicPr>
          <p:nvPr/>
        </p:nvPicPr>
        <p:blipFill>
          <a:blip r:embed="rId2" cstate="print"/>
          <a:srcRect/>
          <a:stretch>
            <a:fillRect/>
          </a:stretch>
        </p:blipFill>
        <p:spPr bwMode="auto">
          <a:xfrm>
            <a:off x="971600" y="1321296"/>
            <a:ext cx="6931996" cy="4195936"/>
          </a:xfrm>
          <a:prstGeom prst="rect">
            <a:avLst/>
          </a:prstGeom>
          <a:noFill/>
        </p:spPr>
      </p:pic>
      <p:sp>
        <p:nvSpPr>
          <p:cNvPr id="76803" name="Rectangle 3"/>
          <p:cNvSpPr>
            <a:spLocks noChangeArrowheads="1"/>
          </p:cNvSpPr>
          <p:nvPr/>
        </p:nvSpPr>
        <p:spPr bwMode="auto">
          <a:xfrm>
            <a:off x="179512" y="5700656"/>
            <a:ext cx="7488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Figure 3</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Daily mortality rates by neonatal age in the workhouse of St. Martin-in-the-Fields.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Arial" pitchFamily="34" charset="0"/>
                <a:ea typeface="Calibri" pitchFamily="34" charset="0"/>
                <a:cs typeface="Arial" pitchFamily="34" charset="0"/>
              </a:rPr>
              <a:t>Source</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Admissions register of the workhouse of St. Martin-in-the-Fields.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0070C0"/>
                </a:solidFill>
              </a:rPr>
              <a:t>Urban reconstitutions are difficult because:</a:t>
            </a:r>
            <a:endParaRPr lang="en-GB" sz="2800" dirty="0">
              <a:solidFill>
                <a:srgbClr val="0070C0"/>
              </a:solidFill>
            </a:endParaRPr>
          </a:p>
        </p:txBody>
      </p:sp>
      <p:sp>
        <p:nvSpPr>
          <p:cNvPr id="3" name="TextBox 2"/>
          <p:cNvSpPr txBox="1"/>
          <p:nvPr/>
        </p:nvSpPr>
        <p:spPr>
          <a:xfrm>
            <a:off x="827584" y="1418000"/>
            <a:ext cx="7776864" cy="1938992"/>
          </a:xfrm>
          <a:prstGeom prst="rect">
            <a:avLst/>
          </a:prstGeom>
          <a:noFill/>
        </p:spPr>
        <p:txBody>
          <a:bodyPr wrap="square" rtlCol="0">
            <a:spAutoFit/>
          </a:bodyPr>
          <a:lstStyle/>
          <a:p>
            <a:pPr>
              <a:buFont typeface="Arial" pitchFamily="34" charset="0"/>
              <a:buChar char="•"/>
            </a:pPr>
            <a:r>
              <a:rPr lang="en-GB" sz="2000" dirty="0" smtClean="0"/>
              <a:t> High mobility means families don’t remain in observation for long</a:t>
            </a:r>
          </a:p>
          <a:p>
            <a:pPr>
              <a:buFont typeface="Arial" pitchFamily="34" charset="0"/>
              <a:buChar char="•"/>
            </a:pPr>
            <a:r>
              <a:rPr lang="en-GB" sz="2000" dirty="0" smtClean="0"/>
              <a:t> High mobility and very large populations make it difficult to link records for individuals with the same name with confidence</a:t>
            </a:r>
          </a:p>
          <a:p>
            <a:pPr>
              <a:buFont typeface="Arial" pitchFamily="34" charset="0"/>
              <a:buChar char="•"/>
            </a:pPr>
            <a:r>
              <a:rPr lang="en-GB" sz="2000" dirty="0" smtClean="0"/>
              <a:t> the multiplicity of parishes provided a market for burials and baptisms outside the parish of residence (as well as lying-in hospitals etc)</a:t>
            </a:r>
          </a:p>
          <a:p>
            <a:pPr>
              <a:buFont typeface="Arial" pitchFamily="34" charset="0"/>
              <a:buChar char="•"/>
            </a:pPr>
            <a:endParaRPr lang="en-GB" sz="2000" dirty="0" smtClean="0"/>
          </a:p>
        </p:txBody>
      </p:sp>
      <p:sp>
        <p:nvSpPr>
          <p:cNvPr id="4" name="Title 1"/>
          <p:cNvSpPr txBox="1">
            <a:spLocks/>
          </p:cNvSpPr>
          <p:nvPr/>
        </p:nvSpPr>
        <p:spPr>
          <a:xfrm>
            <a:off x="609600" y="321297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0" i="0" u="none" strike="noStrike" kern="1200" cap="none" spc="0" normalizeH="0" baseline="0" noProof="0" dirty="0" smtClean="0">
                <a:ln>
                  <a:noFill/>
                </a:ln>
                <a:solidFill>
                  <a:srgbClr val="0070C0"/>
                </a:solidFill>
                <a:effectLst/>
                <a:uLnTx/>
                <a:uFillTx/>
                <a:latin typeface="+mj-lt"/>
                <a:ea typeface="+mj-ea"/>
                <a:cs typeface="+mj-cs"/>
              </a:rPr>
              <a:t>Reconstitutions in the period 1750-1837 are difficult because:</a:t>
            </a:r>
            <a:endParaRPr kumimoji="0" lang="en-GB" sz="2800" b="0" i="0" u="none" strike="noStrike" kern="1200" cap="none" spc="0" normalizeH="0" baseline="0" noProof="0" dirty="0">
              <a:ln>
                <a:noFill/>
              </a:ln>
              <a:solidFill>
                <a:srgbClr val="0070C0"/>
              </a:solidFill>
              <a:effectLst/>
              <a:uLnTx/>
              <a:uFillTx/>
              <a:latin typeface="+mj-lt"/>
              <a:ea typeface="+mj-ea"/>
              <a:cs typeface="+mj-cs"/>
            </a:endParaRPr>
          </a:p>
        </p:txBody>
      </p:sp>
      <p:sp>
        <p:nvSpPr>
          <p:cNvPr id="5" name="TextBox 4"/>
          <p:cNvSpPr txBox="1"/>
          <p:nvPr/>
        </p:nvSpPr>
        <p:spPr>
          <a:xfrm>
            <a:off x="827584" y="4298320"/>
            <a:ext cx="7776864" cy="1631216"/>
          </a:xfrm>
          <a:prstGeom prst="rect">
            <a:avLst/>
          </a:prstGeom>
          <a:noFill/>
        </p:spPr>
        <p:txBody>
          <a:bodyPr wrap="square" rtlCol="0">
            <a:spAutoFit/>
          </a:bodyPr>
          <a:lstStyle/>
          <a:p>
            <a:pPr>
              <a:buFont typeface="Arial" pitchFamily="34" charset="0"/>
              <a:buChar char="•"/>
            </a:pPr>
            <a:r>
              <a:rPr lang="en-GB" sz="2000" dirty="0" smtClean="0"/>
              <a:t> increasing lag between birth and baptism means that the births of infants who died before baptism may have gone unregistered</a:t>
            </a:r>
          </a:p>
          <a:p>
            <a:pPr>
              <a:buFont typeface="Arial" pitchFamily="34" charset="0"/>
              <a:buChar char="•"/>
            </a:pPr>
            <a:r>
              <a:rPr lang="en-GB" sz="2000" dirty="0" smtClean="0"/>
              <a:t> private baptism was very popular esp. in urban areas</a:t>
            </a:r>
          </a:p>
          <a:p>
            <a:pPr>
              <a:buFont typeface="Arial" pitchFamily="34" charset="0"/>
              <a:buChar char="•"/>
            </a:pPr>
            <a:r>
              <a:rPr lang="en-GB" sz="2000" dirty="0" smtClean="0"/>
              <a:t> rising non-conformism and non-observance may affect birth and death registration differently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Autofit/>
          </a:bodyPr>
          <a:lstStyle/>
          <a:p>
            <a:r>
              <a:rPr lang="en-GB" sz="2800" dirty="0" smtClean="0">
                <a:solidFill>
                  <a:srgbClr val="0070C0"/>
                </a:solidFill>
              </a:rPr>
              <a:t>Amongst London Quaker children neonatal </a:t>
            </a:r>
            <a:r>
              <a:rPr lang="en-GB" sz="2800" b="1" dirty="0" smtClean="0">
                <a:solidFill>
                  <a:srgbClr val="0070C0"/>
                </a:solidFill>
              </a:rPr>
              <a:t>and</a:t>
            </a:r>
            <a:r>
              <a:rPr lang="en-GB" sz="2800" dirty="0" smtClean="0">
                <a:solidFill>
                  <a:srgbClr val="0070C0"/>
                </a:solidFill>
              </a:rPr>
              <a:t> infectious disease mortality declined substantially</a:t>
            </a:r>
            <a:endParaRPr lang="en-GB" sz="2800" dirty="0">
              <a:solidFill>
                <a:srgbClr val="0070C0"/>
              </a:solidFill>
            </a:endParaRPr>
          </a:p>
        </p:txBody>
      </p:sp>
      <p:graphicFrame>
        <p:nvGraphicFramePr>
          <p:cNvPr id="3" name="Table 2"/>
          <p:cNvGraphicFramePr>
            <a:graphicFrameLocks noGrp="1"/>
          </p:cNvGraphicFramePr>
          <p:nvPr/>
        </p:nvGraphicFramePr>
        <p:xfrm>
          <a:off x="755576" y="2250256"/>
          <a:ext cx="7488832" cy="4059064"/>
        </p:xfrm>
        <a:graphic>
          <a:graphicData uri="http://schemas.openxmlformats.org/drawingml/2006/table">
            <a:tbl>
              <a:tblPr/>
              <a:tblGrid>
                <a:gridCol w="1844848"/>
                <a:gridCol w="1219476"/>
                <a:gridCol w="1203841"/>
                <a:gridCol w="1188207"/>
                <a:gridCol w="2032460"/>
              </a:tblGrid>
              <a:tr h="262617">
                <a:tc gridSpan="4">
                  <a:txBody>
                    <a:bodyPr/>
                    <a:lstStyle/>
                    <a:p>
                      <a:pPr algn="l" fontAlgn="b"/>
                      <a:endParaRPr lang="en-GB" sz="2000" b="1" i="0" u="none" strike="noStrike" dirty="0" smtClean="0">
                        <a:solidFill>
                          <a:srgbClr val="000000"/>
                        </a:solidFill>
                        <a:latin typeface="+mn-lt"/>
                      </a:endParaRPr>
                    </a:p>
                    <a:p>
                      <a:pPr algn="l" fontAlgn="b"/>
                      <a:r>
                        <a:rPr lang="en-GB" sz="2000" b="1" i="0" u="none" strike="noStrike" dirty="0" smtClean="0">
                          <a:solidFill>
                            <a:srgbClr val="000000"/>
                          </a:solidFill>
                          <a:latin typeface="+mn-lt"/>
                        </a:rPr>
                        <a:t>English national sample (Cambridge Group</a:t>
                      </a:r>
                      <a:r>
                        <a:rPr lang="en-GB" sz="2000" b="1" i="0" u="none" strike="noStrike" baseline="0" dirty="0" smtClean="0">
                          <a:solidFill>
                            <a:srgbClr val="000000"/>
                          </a:solidFill>
                          <a:latin typeface="+mn-lt"/>
                        </a:rPr>
                        <a:t>)</a:t>
                      </a:r>
                      <a:endParaRPr lang="en-GB" sz="20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r h="262617">
                <a:tc>
                  <a:txBody>
                    <a:bodyPr/>
                    <a:lstStyle/>
                    <a:p>
                      <a:pPr algn="l" fontAlgn="b"/>
                      <a:r>
                        <a:rPr lang="en-GB" sz="2000" b="0" i="0" u="none" strike="noStrike" dirty="0">
                          <a:solidFill>
                            <a:srgbClr val="000000"/>
                          </a:solidFill>
                          <a:latin typeface="Calibri"/>
                        </a:rPr>
                        <a:t>age (days)</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dirty="0">
                          <a:solidFill>
                            <a:srgbClr val="000000"/>
                          </a:solidFill>
                          <a:latin typeface="Calibri"/>
                        </a:rPr>
                        <a:t>1752-74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dirty="0">
                          <a:solidFill>
                            <a:srgbClr val="000000"/>
                          </a:solidFill>
                          <a:latin typeface="Calibri"/>
                        </a:rPr>
                        <a:t>1775-99</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a:solidFill>
                            <a:srgbClr val="000000"/>
                          </a:solidFill>
                          <a:latin typeface="Calibri"/>
                        </a:rPr>
                        <a:t>1800-24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262617">
                <a:tc>
                  <a:txBody>
                    <a:bodyPr/>
                    <a:lstStyle/>
                    <a:p>
                      <a:pPr algn="l" fontAlgn="b"/>
                      <a:r>
                        <a:rPr lang="en-GB" sz="2000" b="1" i="0" u="none" strike="noStrike" dirty="0">
                          <a:solidFill>
                            <a:srgbClr val="000000"/>
                          </a:solidFill>
                          <a:latin typeface="Calibri"/>
                        </a:rPr>
                        <a:t>0-29</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latin typeface="Calibri"/>
                        </a:rPr>
                        <a:t>79</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a:solidFill>
                            <a:srgbClr val="00B050"/>
                          </a:solidFill>
                          <a:latin typeface="Calibri"/>
                        </a:rPr>
                        <a:t>71</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a:solidFill>
                            <a:srgbClr val="00B050"/>
                          </a:solidFill>
                          <a:latin typeface="Calibri"/>
                        </a:rPr>
                        <a:t>57</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GB" sz="2000" b="0" i="0" u="none" strike="noStrike" dirty="0" smtClean="0">
                          <a:solidFill>
                            <a:srgbClr val="000000"/>
                          </a:solidFill>
                          <a:latin typeface="Calibri"/>
                        </a:rPr>
                        <a:t>(neonatal )</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262617">
                <a:tc>
                  <a:txBody>
                    <a:bodyPr/>
                    <a:lstStyle/>
                    <a:p>
                      <a:pPr algn="l" fontAlgn="b"/>
                      <a:r>
                        <a:rPr lang="en-GB" sz="2000" b="1" i="0" u="none" strike="noStrike" dirty="0">
                          <a:solidFill>
                            <a:srgbClr val="000000"/>
                          </a:solidFill>
                          <a:latin typeface="Calibri"/>
                        </a:rPr>
                        <a:t>30-364</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91</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92</a:t>
                      </a: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83</a:t>
                      </a:r>
                    </a:p>
                  </a:txBody>
                  <a:tcPr marL="6350" marR="6350" marT="6350" marB="0" anchor="b">
                    <a:lnL>
                      <a:noFill/>
                    </a:lnL>
                    <a:lnR>
                      <a:noFill/>
                    </a:lnR>
                    <a:lnT>
                      <a:noFill/>
                    </a:lnT>
                    <a:lnB>
                      <a:noFill/>
                    </a:lnB>
                  </a:tcPr>
                </a:tc>
                <a:tc>
                  <a:txBody>
                    <a:bodyPr/>
                    <a:lstStyle/>
                    <a:p>
                      <a:pPr algn="l" fontAlgn="b"/>
                      <a:r>
                        <a:rPr lang="en-GB" sz="2000" b="0" i="0" u="none" strike="noStrike" dirty="0" smtClean="0">
                          <a:solidFill>
                            <a:srgbClr val="000000"/>
                          </a:solidFill>
                          <a:latin typeface="Calibri"/>
                        </a:rPr>
                        <a:t>(post-neonatal)</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r h="262617">
                <a:tc>
                  <a:txBody>
                    <a:bodyPr/>
                    <a:lstStyle/>
                    <a:p>
                      <a:pPr algn="l" fontAlgn="b"/>
                      <a:r>
                        <a:rPr lang="en-GB" sz="2000" b="1" i="0" u="none" strike="noStrike" dirty="0">
                          <a:solidFill>
                            <a:srgbClr val="000000"/>
                          </a:solidFill>
                          <a:latin typeface="Calibri"/>
                        </a:rPr>
                        <a:t>365-730</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48</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51</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48</a:t>
                      </a:r>
                    </a:p>
                  </a:txBody>
                  <a:tcPr marL="6350" marR="6350" marT="6350" marB="0" anchor="b">
                    <a:lnL>
                      <a:noFill/>
                    </a:lnL>
                    <a:lnR>
                      <a:noFill/>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latin typeface="+mn-lt"/>
                        </a:rPr>
                        <a:t>(age 1)</a:t>
                      </a:r>
                    </a:p>
                  </a:txBody>
                  <a:tcPr marL="6350" marR="6350" marT="6350" marB="0" anchor="b">
                    <a:lnL>
                      <a:noFill/>
                    </a:lnL>
                    <a:lnR>
                      <a:noFill/>
                    </a:lnR>
                    <a:lnT>
                      <a:noFill/>
                    </a:lnT>
                    <a:lnB>
                      <a:noFill/>
                    </a:lnB>
                  </a:tcPr>
                </a:tc>
              </a:tr>
              <a:tr h="262617">
                <a:tc>
                  <a:txBody>
                    <a:bodyPr/>
                    <a:lstStyle/>
                    <a:p>
                      <a:pPr algn="l" fontAlgn="b"/>
                      <a:endParaRPr lang="en-GB" sz="2000" b="1"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r h="262617">
                <a:tc gridSpan="2">
                  <a:txBody>
                    <a:bodyPr/>
                    <a:lstStyle/>
                    <a:p>
                      <a:pPr algn="l" fontAlgn="b"/>
                      <a:r>
                        <a:rPr lang="en-GB" sz="2000" b="1" i="0" u="none" strike="noStrike" dirty="0">
                          <a:solidFill>
                            <a:srgbClr val="000000"/>
                          </a:solidFill>
                          <a:latin typeface="Calibri"/>
                        </a:rPr>
                        <a:t>London </a:t>
                      </a:r>
                      <a:r>
                        <a:rPr lang="en-GB" sz="2000" b="1" i="0" u="none" strike="noStrike" dirty="0" smtClean="0">
                          <a:solidFill>
                            <a:srgbClr val="000000"/>
                          </a:solidFill>
                          <a:latin typeface="Calibri"/>
                        </a:rPr>
                        <a:t>Quakers (Landers)</a:t>
                      </a:r>
                      <a:endParaRPr lang="en-GB" sz="2000" b="1" i="0" u="none" strike="noStrike" dirty="0">
                        <a:solidFill>
                          <a:srgbClr val="000000"/>
                        </a:solidFill>
                        <a:latin typeface="Calibri"/>
                      </a:endParaRPr>
                    </a:p>
                  </a:txBody>
                  <a:tcPr marL="6350" marR="6350" marT="6350" marB="0" anchor="b">
                    <a:lnL>
                      <a:noFill/>
                    </a:lnL>
                    <a:lnR>
                      <a:noFill/>
                    </a:lnR>
                    <a:lnT>
                      <a:noFill/>
                    </a:lnT>
                    <a:lnB>
                      <a:noFill/>
                    </a:lnB>
                  </a:tcPr>
                </a:tc>
                <a:tc hMerge="1">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2000" b="0" i="0" u="none" strike="noStrike">
                        <a:solidFill>
                          <a:srgbClr val="000000"/>
                        </a:solidFill>
                        <a:latin typeface="Calibri"/>
                      </a:endParaRPr>
                    </a:p>
                  </a:txBody>
                  <a:tcPr marL="6350" marR="6350" marT="6350" marB="0" anchor="b">
                    <a:lnL>
                      <a:noFill/>
                    </a:lnL>
                    <a:lnR>
                      <a:noFill/>
                    </a:lnR>
                    <a:lnT>
                      <a:noFill/>
                    </a:lnT>
                    <a:lnB>
                      <a:noFill/>
                    </a:lnB>
                  </a:tcPr>
                </a:tc>
              </a:tr>
              <a:tr h="331614">
                <a:tc>
                  <a:txBody>
                    <a:bodyPr/>
                    <a:lstStyle/>
                    <a:p>
                      <a:pPr algn="l" fontAlgn="b"/>
                      <a:r>
                        <a:rPr lang="en-GB" sz="2000" b="0" i="0" u="none" strike="noStrike" dirty="0">
                          <a:solidFill>
                            <a:srgbClr val="000000"/>
                          </a:solidFill>
                          <a:latin typeface="Calibri"/>
                        </a:rPr>
                        <a:t>age (days)</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dirty="0">
                          <a:solidFill>
                            <a:srgbClr val="000000"/>
                          </a:solidFill>
                          <a:latin typeface="Calibri"/>
                        </a:rPr>
                        <a:t>1752-74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a:solidFill>
                            <a:srgbClr val="000000"/>
                          </a:solidFill>
                          <a:latin typeface="Calibri"/>
                        </a:rPr>
                        <a:t>1775-99</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1" i="0" u="none" strike="noStrike">
                          <a:solidFill>
                            <a:srgbClr val="000000"/>
                          </a:solidFill>
                          <a:latin typeface="Calibri"/>
                        </a:rPr>
                        <a:t>1800-24</a:t>
                      </a: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r>
              <a:tr h="262617">
                <a:tc>
                  <a:txBody>
                    <a:bodyPr/>
                    <a:lstStyle/>
                    <a:p>
                      <a:pPr algn="l" fontAlgn="b"/>
                      <a:r>
                        <a:rPr lang="en-GB" sz="2000" b="1" i="0" u="none" strike="noStrike" dirty="0">
                          <a:solidFill>
                            <a:srgbClr val="000000"/>
                          </a:solidFill>
                          <a:latin typeface="Calibri"/>
                        </a:rPr>
                        <a:t>0-29</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a:solidFill>
                            <a:srgbClr val="000000"/>
                          </a:solidFill>
                          <a:latin typeface="Calibri"/>
                        </a:rPr>
                        <a:t>96</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a:solidFill>
                            <a:srgbClr val="00B050"/>
                          </a:solidFill>
                          <a:latin typeface="Calibri"/>
                        </a:rPr>
                        <a:t>81</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a:solidFill>
                            <a:srgbClr val="00B050"/>
                          </a:solidFill>
                          <a:latin typeface="Calibri"/>
                        </a:rPr>
                        <a:t>40</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GB" sz="2000" b="0" i="0" u="none" strike="noStrike" dirty="0" smtClean="0">
                          <a:solidFill>
                            <a:srgbClr val="000000"/>
                          </a:solidFill>
                          <a:latin typeface="Calibri"/>
                        </a:rPr>
                        <a:t>(neonatal) </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262617">
                <a:tc>
                  <a:txBody>
                    <a:bodyPr/>
                    <a:lstStyle/>
                    <a:p>
                      <a:pPr algn="l" fontAlgn="b"/>
                      <a:r>
                        <a:rPr lang="en-GB" sz="2000" b="1" i="0" u="none" strike="noStrike" dirty="0">
                          <a:solidFill>
                            <a:srgbClr val="000000"/>
                          </a:solidFill>
                          <a:latin typeface="Calibri"/>
                        </a:rPr>
                        <a:t>30-364</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256</a:t>
                      </a: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163</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160</a:t>
                      </a:r>
                    </a:p>
                  </a:txBody>
                  <a:tcPr marL="6350" marR="6350" marT="6350" marB="0" anchor="b">
                    <a:lnL>
                      <a:noFill/>
                    </a:lnL>
                    <a:lnR>
                      <a:noFill/>
                    </a:lnR>
                    <a:lnT>
                      <a:noFill/>
                    </a:lnT>
                    <a:lnB>
                      <a:noFill/>
                    </a:lnB>
                  </a:tcPr>
                </a:tc>
                <a:tc>
                  <a:txBody>
                    <a:bodyPr/>
                    <a:lstStyle/>
                    <a:p>
                      <a:pPr algn="l" fontAlgn="b"/>
                      <a:r>
                        <a:rPr lang="en-GB" sz="2000" b="0" i="0" u="none" strike="noStrike" dirty="0" smtClean="0">
                          <a:solidFill>
                            <a:srgbClr val="000000"/>
                          </a:solidFill>
                          <a:latin typeface="Calibri"/>
                        </a:rPr>
                        <a:t>(post-neonatal)</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r h="262617">
                <a:tc>
                  <a:txBody>
                    <a:bodyPr/>
                    <a:lstStyle/>
                    <a:p>
                      <a:pPr algn="l" fontAlgn="b"/>
                      <a:r>
                        <a:rPr lang="en-GB" sz="2000" b="1" i="0" u="none" strike="noStrike" dirty="0">
                          <a:solidFill>
                            <a:srgbClr val="000000"/>
                          </a:solidFill>
                          <a:latin typeface="Calibri"/>
                        </a:rPr>
                        <a:t>365-730</a:t>
                      </a: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150</a:t>
                      </a: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101</a:t>
                      </a: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93</a:t>
                      </a:r>
                    </a:p>
                  </a:txBody>
                  <a:tcPr marL="6350" marR="6350" marT="6350" marB="0" anchor="b">
                    <a:lnL>
                      <a:noFill/>
                    </a:lnL>
                    <a:lnR>
                      <a:noFill/>
                    </a:lnR>
                    <a:lnT>
                      <a:noFill/>
                    </a:lnT>
                    <a:lnB>
                      <a:noFill/>
                    </a:lnB>
                  </a:tcPr>
                </a:tc>
                <a:tc>
                  <a:txBody>
                    <a:bodyPr/>
                    <a:lstStyle/>
                    <a:p>
                      <a:pPr algn="l" fontAlgn="b"/>
                      <a:r>
                        <a:rPr lang="en-GB" sz="2000" b="0" i="0" u="none" strike="noStrike" dirty="0" smtClean="0">
                          <a:solidFill>
                            <a:srgbClr val="000000"/>
                          </a:solidFill>
                          <a:latin typeface="Calibri"/>
                        </a:rPr>
                        <a:t>(age 1)</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r h="262617">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l" fontAlgn="b"/>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r>
            </a:tbl>
          </a:graphicData>
        </a:graphic>
      </p:graphicFrame>
      <p:sp>
        <p:nvSpPr>
          <p:cNvPr id="4" name="TextBox 3"/>
          <p:cNvSpPr txBox="1"/>
          <p:nvPr/>
        </p:nvSpPr>
        <p:spPr>
          <a:xfrm>
            <a:off x="1979712" y="1844824"/>
            <a:ext cx="4775731" cy="400110"/>
          </a:xfrm>
          <a:prstGeom prst="rect">
            <a:avLst/>
          </a:prstGeom>
          <a:noFill/>
        </p:spPr>
        <p:txBody>
          <a:bodyPr wrap="none" rtlCol="0">
            <a:spAutoFit/>
          </a:bodyPr>
          <a:lstStyle/>
          <a:p>
            <a:r>
              <a:rPr lang="en-GB" sz="2000" dirty="0" smtClean="0"/>
              <a:t>Probability of dying in age interval  per 1000</a:t>
            </a:r>
            <a:endParaRPr lang="en-GB" sz="2000" dirty="0"/>
          </a:p>
        </p:txBody>
      </p:sp>
      <p:sp>
        <p:nvSpPr>
          <p:cNvPr id="6" name="TextBox 5"/>
          <p:cNvSpPr txBox="1"/>
          <p:nvPr/>
        </p:nvSpPr>
        <p:spPr>
          <a:xfrm>
            <a:off x="7668344" y="2854677"/>
            <a:ext cx="144016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rgbClr val="FF0000"/>
                </a:solidFill>
              </a:rPr>
              <a:t>‘endogenous causes’</a:t>
            </a:r>
            <a:endParaRPr lang="en-GB" dirty="0">
              <a:solidFill>
                <a:srgbClr val="FF0000"/>
              </a:solidFill>
            </a:endParaRPr>
          </a:p>
        </p:txBody>
      </p:sp>
      <p:sp>
        <p:nvSpPr>
          <p:cNvPr id="8" name="TextBox 7"/>
          <p:cNvSpPr txBox="1"/>
          <p:nvPr/>
        </p:nvSpPr>
        <p:spPr>
          <a:xfrm>
            <a:off x="7380312" y="5003884"/>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rgbClr val="FF0000"/>
                </a:solidFill>
              </a:rPr>
              <a:t>breastfeeding</a:t>
            </a:r>
            <a:endParaRPr lang="en-GB" dirty="0">
              <a:solidFill>
                <a:srgbClr val="FF0000"/>
              </a:solidFill>
            </a:endParaRPr>
          </a:p>
        </p:txBody>
      </p:sp>
      <p:sp>
        <p:nvSpPr>
          <p:cNvPr id="9" name="TextBox 8"/>
          <p:cNvSpPr txBox="1"/>
          <p:nvPr/>
        </p:nvSpPr>
        <p:spPr>
          <a:xfrm>
            <a:off x="7380312" y="5723964"/>
            <a:ext cx="15841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solidFill>
                  <a:srgbClr val="FF0000"/>
                </a:solidFill>
              </a:rPr>
              <a:t>smallpox</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GB" sz="2800" dirty="0" smtClean="0">
                <a:solidFill>
                  <a:srgbClr val="0070C0"/>
                </a:solidFill>
              </a:rPr>
              <a:t>St. Martin in the Fields, Westminster</a:t>
            </a:r>
            <a:endParaRPr lang="en-GB" sz="2800" dirty="0">
              <a:solidFill>
                <a:srgbClr val="0070C0"/>
              </a:solidFill>
            </a:endParaRPr>
          </a:p>
        </p:txBody>
      </p:sp>
      <p:pic>
        <p:nvPicPr>
          <p:cNvPr id="52225" name="Picture 1"/>
          <p:cNvPicPr>
            <a:picLocks noChangeAspect="1" noChangeArrowheads="1"/>
          </p:cNvPicPr>
          <p:nvPr/>
        </p:nvPicPr>
        <p:blipFill>
          <a:blip r:embed="rId3" cstate="print"/>
          <a:srcRect/>
          <a:stretch>
            <a:fillRect/>
          </a:stretch>
        </p:blipFill>
        <p:spPr bwMode="auto">
          <a:xfrm>
            <a:off x="539552" y="1124745"/>
            <a:ext cx="8155399" cy="5544616"/>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611560" y="1136938"/>
            <a:ext cx="4104456"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t>Percentage of baptism fees &gt;100 pence before 1795, by street</a:t>
            </a:r>
          </a:p>
        </p:txBody>
      </p:sp>
      <p:sp>
        <p:nvSpPr>
          <p:cNvPr id="6" name="TextBox 5"/>
          <p:cNvSpPr txBox="1"/>
          <p:nvPr/>
        </p:nvSpPr>
        <p:spPr>
          <a:xfrm>
            <a:off x="6516216" y="3429000"/>
            <a:ext cx="2225674"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sz="1600" dirty="0" smtClean="0"/>
              <a:t>% of baptism fees &gt;100d</a:t>
            </a:r>
            <a:endParaRPr lang="en-GB" sz="1600" dirty="0"/>
          </a:p>
        </p:txBody>
      </p:sp>
      <p:sp>
        <p:nvSpPr>
          <p:cNvPr id="7" name="TextBox 6"/>
          <p:cNvSpPr txBox="1"/>
          <p:nvPr/>
        </p:nvSpPr>
        <p:spPr>
          <a:xfrm>
            <a:off x="5580112" y="4581128"/>
            <a:ext cx="918841" cy="646331"/>
          </a:xfrm>
          <a:prstGeom prst="rect">
            <a:avLst/>
          </a:prstGeom>
          <a:noFill/>
        </p:spPr>
        <p:txBody>
          <a:bodyPr wrap="none" rtlCol="0">
            <a:spAutoFit/>
          </a:bodyPr>
          <a:lstStyle/>
          <a:p>
            <a:r>
              <a:rPr lang="en-GB" dirty="0" smtClean="0"/>
              <a:t>Thames</a:t>
            </a:r>
          </a:p>
          <a:p>
            <a:r>
              <a:rPr lang="en-GB" dirty="0" smtClean="0"/>
              <a:t>river</a:t>
            </a:r>
            <a:endParaRPr lang="en-GB" dirty="0"/>
          </a:p>
        </p:txBody>
      </p:sp>
      <p:sp>
        <p:nvSpPr>
          <p:cNvPr id="8" name="TextBox 7"/>
          <p:cNvSpPr txBox="1"/>
          <p:nvPr/>
        </p:nvSpPr>
        <p:spPr>
          <a:xfrm>
            <a:off x="2483768" y="1988840"/>
            <a:ext cx="1588384" cy="369332"/>
          </a:xfrm>
          <a:prstGeom prst="rect">
            <a:avLst/>
          </a:prstGeom>
          <a:noFill/>
        </p:spPr>
        <p:txBody>
          <a:bodyPr wrap="none" rtlCol="0">
            <a:spAutoFit/>
          </a:bodyPr>
          <a:lstStyle/>
          <a:p>
            <a:r>
              <a:rPr lang="en-GB" dirty="0" smtClean="0"/>
              <a:t>Covent Garden</a:t>
            </a:r>
            <a:endParaRPr lang="en-GB" dirty="0"/>
          </a:p>
        </p:txBody>
      </p:sp>
      <p:sp>
        <p:nvSpPr>
          <p:cNvPr id="9" name="TextBox 8"/>
          <p:cNvSpPr txBox="1"/>
          <p:nvPr/>
        </p:nvSpPr>
        <p:spPr>
          <a:xfrm>
            <a:off x="1259632" y="2636912"/>
            <a:ext cx="2221827" cy="646331"/>
          </a:xfrm>
          <a:prstGeom prst="rect">
            <a:avLst/>
          </a:prstGeom>
          <a:noFill/>
        </p:spPr>
        <p:txBody>
          <a:bodyPr wrap="none" rtlCol="0">
            <a:spAutoFit/>
          </a:bodyPr>
          <a:lstStyle/>
          <a:p>
            <a:pPr algn="ctr"/>
            <a:r>
              <a:rPr lang="en-GB" dirty="0" smtClean="0"/>
              <a:t>Workhouse </a:t>
            </a:r>
          </a:p>
          <a:p>
            <a:pPr algn="ctr"/>
            <a:r>
              <a:rPr lang="en-GB" dirty="0" smtClean="0"/>
              <a:t>(National Gallery site)</a:t>
            </a:r>
            <a:endParaRPr lang="en-GB" dirty="0"/>
          </a:p>
        </p:txBody>
      </p:sp>
      <p:sp>
        <p:nvSpPr>
          <p:cNvPr id="10" name="TextBox 9"/>
          <p:cNvSpPr txBox="1"/>
          <p:nvPr/>
        </p:nvSpPr>
        <p:spPr>
          <a:xfrm>
            <a:off x="1187624" y="4509120"/>
            <a:ext cx="1452449" cy="369332"/>
          </a:xfrm>
          <a:prstGeom prst="rect">
            <a:avLst/>
          </a:prstGeom>
          <a:noFill/>
        </p:spPr>
        <p:txBody>
          <a:bodyPr wrap="none" rtlCol="0">
            <a:spAutoFit/>
          </a:bodyPr>
          <a:lstStyle/>
          <a:p>
            <a:r>
              <a:rPr lang="en-GB" dirty="0" smtClean="0"/>
              <a:t>Parish church</a:t>
            </a:r>
            <a:endParaRPr lang="en-GB" dirty="0"/>
          </a:p>
        </p:txBody>
      </p:sp>
      <p:cxnSp>
        <p:nvCxnSpPr>
          <p:cNvPr id="12" name="Straight Arrow Connector 11"/>
          <p:cNvCxnSpPr>
            <a:stCxn id="8" idx="3"/>
          </p:cNvCxnSpPr>
          <p:nvPr/>
        </p:nvCxnSpPr>
        <p:spPr>
          <a:xfrm>
            <a:off x="4072152" y="2173506"/>
            <a:ext cx="1291936" cy="6074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131840" y="3284984"/>
            <a:ext cx="864096"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0" idx="3"/>
          </p:cNvCxnSpPr>
          <p:nvPr/>
        </p:nvCxnSpPr>
        <p:spPr>
          <a:xfrm flipV="1">
            <a:off x="2640073" y="4221088"/>
            <a:ext cx="1643895" cy="4726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19872" y="4221088"/>
            <a:ext cx="936104" cy="2232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7668344" y="2996952"/>
            <a:ext cx="936104" cy="13681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4" name="Table 3"/>
          <p:cNvGraphicFramePr>
            <a:graphicFrameLocks noGrp="1"/>
          </p:cNvGraphicFramePr>
          <p:nvPr/>
        </p:nvGraphicFramePr>
        <p:xfrm>
          <a:off x="539553" y="1988840"/>
          <a:ext cx="8136903" cy="4421896"/>
        </p:xfrm>
        <a:graphic>
          <a:graphicData uri="http://schemas.openxmlformats.org/drawingml/2006/table">
            <a:tbl>
              <a:tblPr/>
              <a:tblGrid>
                <a:gridCol w="1035606"/>
                <a:gridCol w="887662"/>
                <a:gridCol w="887662"/>
                <a:gridCol w="1035606"/>
                <a:gridCol w="824130"/>
                <a:gridCol w="803250"/>
                <a:gridCol w="875949"/>
                <a:gridCol w="739463"/>
                <a:gridCol w="1047575"/>
              </a:tblGrid>
              <a:tr h="356419">
                <a:tc>
                  <a:txBody>
                    <a:bodyPr/>
                    <a:lstStyle/>
                    <a:p>
                      <a:pPr algn="ctr" fontAlgn="b"/>
                      <a:r>
                        <a:rPr lang="en-GB" sz="1800" b="1" i="0" u="none" strike="noStrike" dirty="0" smtClean="0">
                          <a:solidFill>
                            <a:srgbClr val="000000"/>
                          </a:solidFill>
                          <a:latin typeface="Calibri"/>
                        </a:rPr>
                        <a:t>forename</a:t>
                      </a:r>
                      <a:endParaRPr lang="en-GB" sz="1800" b="1" i="0" u="none" strike="noStrike" dirty="0">
                        <a:solidFill>
                          <a:srgbClr val="000000"/>
                        </a:solidFill>
                        <a:latin typeface="Calibri"/>
                      </a:endParaRP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date of birth</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date of baptism</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address at baptism</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rgbClr val="000000"/>
                          </a:solidFill>
                          <a:latin typeface="Calibri"/>
                        </a:rPr>
                        <a:t>type of baptism</a:t>
                      </a:r>
                      <a:endParaRPr lang="en-GB" sz="1800" b="1" i="0" u="none" strike="noStrike" dirty="0">
                        <a:solidFill>
                          <a:srgbClr val="000000"/>
                        </a:solidFill>
                        <a:latin typeface="Calibri"/>
                      </a:endParaRP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date of burial</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smtClean="0">
                          <a:solidFill>
                            <a:srgbClr val="000000"/>
                          </a:solidFill>
                          <a:latin typeface="Calibri"/>
                        </a:rPr>
                        <a:t>recorded age </a:t>
                      </a:r>
                      <a:r>
                        <a:rPr lang="en-GB" sz="1800" b="1" i="0" u="none" strike="noStrike" dirty="0">
                          <a:solidFill>
                            <a:srgbClr val="000000"/>
                          </a:solidFill>
                          <a:latin typeface="Calibri"/>
                        </a:rPr>
                        <a:t>at death </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burial fee (pence)</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rgbClr val="000000"/>
                          </a:solidFill>
                          <a:latin typeface="Calibri"/>
                        </a:rPr>
                        <a:t>address at burial</a:t>
                      </a:r>
                    </a:p>
                  </a:txBody>
                  <a:tcPr marL="4097" marR="4097" marT="4097" marB="0" anchor="b">
                    <a:lnL>
                      <a:noFill/>
                    </a:lnL>
                    <a:lnR>
                      <a:noFill/>
                    </a:lnR>
                    <a:lnT>
                      <a:noFill/>
                    </a:lnT>
                    <a:lnB w="12700" cap="flat" cmpd="sng" algn="ctr">
                      <a:solidFill>
                        <a:schemeClr val="tx1"/>
                      </a:solidFill>
                      <a:prstDash val="solid"/>
                      <a:round/>
                      <a:headEnd type="none" w="med" len="med"/>
                      <a:tailEnd type="none" w="med" len="med"/>
                    </a:lnB>
                  </a:tcPr>
                </a:tc>
              </a:tr>
              <a:tr h="118806">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dirty="0" smtClean="0">
                          <a:solidFill>
                            <a:srgbClr val="000000"/>
                          </a:solidFill>
                          <a:latin typeface="Calibri"/>
                        </a:rPr>
                        <a:t>Elizabeth Mary Ann </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10apr</a:t>
                      </a:r>
                    </a:p>
                    <a:p>
                      <a:pPr algn="ctr" fontAlgn="b"/>
                      <a:r>
                        <a:rPr lang="en-GB" sz="1800" b="0" i="0" u="none" strike="noStrike" dirty="0" smtClean="0">
                          <a:solidFill>
                            <a:srgbClr val="000000"/>
                          </a:solidFill>
                          <a:latin typeface="Calibri"/>
                        </a:rPr>
                        <a:t>1799</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25may</a:t>
                      </a:r>
                    </a:p>
                    <a:p>
                      <a:pPr algn="ctr" fontAlgn="b"/>
                      <a:r>
                        <a:rPr lang="en-GB" sz="1800" b="0" i="0" u="none" strike="noStrike" dirty="0" smtClean="0">
                          <a:solidFill>
                            <a:srgbClr val="000000"/>
                          </a:solidFill>
                          <a:latin typeface="Calibri"/>
                        </a:rPr>
                        <a:t>1799</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800" b="0" i="0" u="none" strike="noStrike">
                          <a:solidFill>
                            <a:srgbClr val="000000"/>
                          </a:solidFill>
                          <a:latin typeface="Calibri"/>
                        </a:rPr>
                        <a:t>6 weeks </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264</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dirty="0">
                          <a:solidFill>
                            <a:srgbClr val="000000"/>
                          </a:solidFill>
                          <a:latin typeface="Calibri"/>
                        </a:rPr>
                        <a:t>Charles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08mar</a:t>
                      </a:r>
                    </a:p>
                    <a:p>
                      <a:pPr algn="ctr" fontAlgn="b"/>
                      <a:r>
                        <a:rPr lang="en-GB" sz="1800" b="0" i="0" u="none" strike="noStrike" dirty="0" smtClean="0">
                          <a:solidFill>
                            <a:srgbClr val="000000"/>
                          </a:solidFill>
                          <a:latin typeface="Calibri"/>
                        </a:rPr>
                        <a:t>1800</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29apr</a:t>
                      </a:r>
                    </a:p>
                    <a:p>
                      <a:pPr algn="ctr" fontAlgn="b"/>
                      <a:r>
                        <a:rPr lang="en-GB" sz="1800" b="0" i="0" u="none" strike="noStrike" dirty="0" smtClean="0">
                          <a:solidFill>
                            <a:srgbClr val="000000"/>
                          </a:solidFill>
                          <a:latin typeface="Calibri"/>
                        </a:rPr>
                        <a:t>1800</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800" b="0" i="0" u="none" strike="noStrike">
                          <a:solidFill>
                            <a:srgbClr val="000000"/>
                          </a:solidFill>
                          <a:latin typeface="Calibri"/>
                        </a:rPr>
                        <a:t>7 weeks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264</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a:solidFill>
                            <a:srgbClr val="000000"/>
                          </a:solidFill>
                          <a:latin typeface="Calibri"/>
                        </a:rPr>
                        <a:t>Elizabeth </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17sep</a:t>
                      </a:r>
                    </a:p>
                    <a:p>
                      <a:pPr algn="ctr" fontAlgn="b"/>
                      <a:r>
                        <a:rPr lang="en-GB" sz="1800" b="0" i="0" u="none" strike="noStrike" dirty="0" smtClean="0">
                          <a:solidFill>
                            <a:srgbClr val="000000"/>
                          </a:solidFill>
                          <a:latin typeface="Calibri"/>
                        </a:rPr>
                        <a:t>1801</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24oct</a:t>
                      </a:r>
                    </a:p>
                    <a:p>
                      <a:pPr algn="ctr" fontAlgn="b"/>
                      <a:r>
                        <a:rPr lang="en-GB" sz="1800" b="0" i="0" u="none" strike="noStrike" dirty="0" smtClean="0">
                          <a:solidFill>
                            <a:srgbClr val="000000"/>
                          </a:solidFill>
                          <a:latin typeface="Calibri"/>
                        </a:rPr>
                        <a:t>1801</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home</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a:solidFill>
                            <a:srgbClr val="000000"/>
                          </a:solidFill>
                          <a:latin typeface="Calibri"/>
                        </a:rPr>
                        <a:t>Charles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21mar</a:t>
                      </a:r>
                    </a:p>
                    <a:p>
                      <a:pPr algn="ctr" fontAlgn="b"/>
                      <a:r>
                        <a:rPr lang="en-GB" sz="1800" b="0" i="0" u="none" strike="noStrike" dirty="0" smtClean="0">
                          <a:solidFill>
                            <a:srgbClr val="000000"/>
                          </a:solidFill>
                          <a:latin typeface="Calibri"/>
                        </a:rPr>
                        <a:t>1805</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26sep</a:t>
                      </a:r>
                    </a:p>
                    <a:p>
                      <a:pPr algn="ctr" fontAlgn="b"/>
                      <a:r>
                        <a:rPr lang="en-GB" sz="1800" b="0" i="0" u="none" strike="noStrike" dirty="0" smtClean="0">
                          <a:solidFill>
                            <a:srgbClr val="000000"/>
                          </a:solidFill>
                          <a:latin typeface="Calibri"/>
                        </a:rPr>
                        <a:t>1806</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home</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a:solidFill>
                            <a:srgbClr val="000000"/>
                          </a:solidFill>
                          <a:latin typeface="Calibri"/>
                        </a:rPr>
                        <a:t>Louisa</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26aug</a:t>
                      </a:r>
                    </a:p>
                    <a:p>
                      <a:pPr algn="ctr" fontAlgn="b"/>
                      <a:r>
                        <a:rPr lang="en-GB" sz="1800" b="0" i="0" u="none" strike="noStrike" dirty="0" smtClean="0">
                          <a:solidFill>
                            <a:srgbClr val="000000"/>
                          </a:solidFill>
                          <a:latin typeface="Calibri"/>
                        </a:rPr>
                        <a:t>1806</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smtClean="0">
                          <a:solidFill>
                            <a:srgbClr val="000000"/>
                          </a:solidFill>
                          <a:latin typeface="Calibri"/>
                        </a:rPr>
                        <a:t>26sep</a:t>
                      </a:r>
                    </a:p>
                    <a:p>
                      <a:pPr algn="ctr" fontAlgn="b"/>
                      <a:r>
                        <a:rPr lang="en-GB" sz="1800" b="0" i="0" u="none" strike="noStrike" dirty="0" smtClean="0">
                          <a:solidFill>
                            <a:srgbClr val="000000"/>
                          </a:solidFill>
                          <a:latin typeface="Calibri"/>
                        </a:rPr>
                        <a:t>1806</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a:solidFill>
                            <a:srgbClr val="000000"/>
                          </a:solidFill>
                          <a:latin typeface="Calibri"/>
                        </a:rPr>
                        <a:t>home</a:t>
                      </a: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0406">
                <a:tc>
                  <a:txBody>
                    <a:bodyPr/>
                    <a:lstStyle/>
                    <a:p>
                      <a:pPr algn="ctr" fontAlgn="b"/>
                      <a:r>
                        <a:rPr lang="en-GB" sz="1800" b="0" i="0" u="none" strike="noStrike">
                          <a:solidFill>
                            <a:srgbClr val="000000"/>
                          </a:solidFill>
                          <a:latin typeface="Calibri"/>
                        </a:rPr>
                        <a:t>Jemima</a:t>
                      </a: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26apr</a:t>
                      </a:r>
                    </a:p>
                    <a:p>
                      <a:pPr algn="ctr" fontAlgn="b"/>
                      <a:r>
                        <a:rPr lang="en-GB" sz="1800" b="0" i="0" u="none" strike="noStrike" dirty="0" smtClean="0">
                          <a:solidFill>
                            <a:srgbClr val="000000"/>
                          </a:solidFill>
                          <a:latin typeface="Calibri"/>
                        </a:rPr>
                        <a:t>1808</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smtClean="0">
                          <a:solidFill>
                            <a:srgbClr val="000000"/>
                          </a:solidFill>
                          <a:latin typeface="Calibri"/>
                        </a:rPr>
                        <a:t>25may</a:t>
                      </a:r>
                    </a:p>
                    <a:p>
                      <a:pPr algn="ctr" fontAlgn="b"/>
                      <a:r>
                        <a:rPr lang="en-GB" sz="1800" b="0" i="0" u="none" strike="noStrike" dirty="0" smtClean="0">
                          <a:solidFill>
                            <a:srgbClr val="000000"/>
                          </a:solidFill>
                          <a:latin typeface="Calibri"/>
                        </a:rPr>
                        <a:t>1808</a:t>
                      </a:r>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dirty="0">
                          <a:solidFill>
                            <a:srgbClr val="000000"/>
                          </a:solidFill>
                          <a:latin typeface="Calibri"/>
                        </a:rPr>
                        <a:t>Charing Cross</a:t>
                      </a: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1800" b="0" i="0" u="none" strike="noStrike">
                          <a:solidFill>
                            <a:srgbClr val="000000"/>
                          </a:solidFill>
                          <a:latin typeface="Calibri"/>
                        </a:rPr>
                        <a:t>home</a:t>
                      </a: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GB" sz="1800" b="0" i="0" u="none" strike="noStrike">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GB" sz="1800" b="0" i="0" u="none" strike="noStrike" dirty="0">
                        <a:solidFill>
                          <a:srgbClr val="000000"/>
                        </a:solidFill>
                        <a:latin typeface="Calibri"/>
                      </a:endParaRPr>
                    </a:p>
                  </a:txBody>
                  <a:tcPr marL="4097" marR="4097" marT="4097" marB="0" anchor="b">
                    <a:lnL>
                      <a:noFill/>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6" name="Title 1"/>
          <p:cNvSpPr>
            <a:spLocks noGrp="1"/>
          </p:cNvSpPr>
          <p:nvPr>
            <p:ph type="title"/>
          </p:nvPr>
        </p:nvSpPr>
        <p:spPr>
          <a:xfrm>
            <a:off x="539552" y="356394"/>
            <a:ext cx="8064896" cy="768350"/>
          </a:xfrm>
        </p:spPr>
        <p:txBody>
          <a:bodyPr>
            <a:noAutofit/>
          </a:bodyPr>
          <a:lstStyle/>
          <a:p>
            <a:r>
              <a:rPr lang="en-GB" sz="2800" dirty="0" smtClean="0">
                <a:solidFill>
                  <a:srgbClr val="0070C0"/>
                </a:solidFill>
              </a:rPr>
              <a:t/>
            </a:r>
            <a:br>
              <a:rPr lang="en-GB" sz="2800" dirty="0" smtClean="0">
                <a:solidFill>
                  <a:srgbClr val="0070C0"/>
                </a:solidFill>
              </a:rPr>
            </a:br>
            <a:r>
              <a:rPr lang="en-GB" sz="2800" dirty="0" smtClean="0">
                <a:solidFill>
                  <a:srgbClr val="0070C0"/>
                </a:solidFill>
              </a:rPr>
              <a:t>Some birth events are missing due to the practice of private baptism</a:t>
            </a:r>
            <a:endParaRPr lang="en-GB" sz="2800" dirty="0">
              <a:solidFill>
                <a:srgbClr val="0070C0"/>
              </a:solidFill>
            </a:endParaRPr>
          </a:p>
        </p:txBody>
      </p:sp>
      <p:sp>
        <p:nvSpPr>
          <p:cNvPr id="7" name="TextBox 6"/>
          <p:cNvSpPr txBox="1"/>
          <p:nvPr/>
        </p:nvSpPr>
        <p:spPr>
          <a:xfrm>
            <a:off x="395536" y="1556792"/>
            <a:ext cx="8470076" cy="369332"/>
          </a:xfrm>
          <a:prstGeom prst="rect">
            <a:avLst/>
          </a:prstGeom>
          <a:noFill/>
        </p:spPr>
        <p:txBody>
          <a:bodyPr wrap="none" rtlCol="0">
            <a:spAutoFit/>
          </a:bodyPr>
          <a:lstStyle/>
          <a:p>
            <a:r>
              <a:rPr lang="en-GB" dirty="0" smtClean="0"/>
              <a:t>Children of Charles and Theodosia Elizabeth </a:t>
            </a:r>
            <a:r>
              <a:rPr lang="en-GB" dirty="0" err="1" smtClean="0"/>
              <a:t>Prater</a:t>
            </a:r>
            <a:r>
              <a:rPr lang="en-GB" dirty="0" smtClean="0"/>
              <a:t> (married in St. Martin’s 02 Sept 1797) </a:t>
            </a:r>
            <a:endParaRPr lang="en-GB" dirty="0"/>
          </a:p>
        </p:txBody>
      </p:sp>
      <p:sp>
        <p:nvSpPr>
          <p:cNvPr id="5" name="TextBox 4"/>
          <p:cNvSpPr txBox="1"/>
          <p:nvPr/>
        </p:nvSpPr>
        <p:spPr>
          <a:xfrm>
            <a:off x="5364088" y="5818038"/>
            <a:ext cx="3347864" cy="923330"/>
          </a:xfrm>
          <a:prstGeom prst="rect">
            <a:avLst/>
          </a:prstGeom>
          <a:noFill/>
        </p:spPr>
        <p:txBody>
          <a:bodyPr wrap="square" rtlCol="0">
            <a:spAutoFit/>
          </a:bodyPr>
          <a:lstStyle/>
          <a:p>
            <a:r>
              <a:rPr lang="en-GB" dirty="0" smtClean="0"/>
              <a:t>Family exits observation at last baptism and last birth is excluded from analysis</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GB" sz="2800" dirty="0" smtClean="0">
                <a:solidFill>
                  <a:srgbClr val="0070C0"/>
                </a:solidFill>
              </a:rPr>
              <a:t>Reconstitution families</a:t>
            </a:r>
            <a:endParaRPr lang="en-GB" sz="2800" dirty="0">
              <a:solidFill>
                <a:srgbClr val="0070C0"/>
              </a:solidFill>
            </a:endParaRPr>
          </a:p>
        </p:txBody>
      </p:sp>
      <p:sp>
        <p:nvSpPr>
          <p:cNvPr id="3" name="TextBox 2"/>
          <p:cNvSpPr txBox="1"/>
          <p:nvPr/>
        </p:nvSpPr>
        <p:spPr>
          <a:xfrm>
            <a:off x="755577" y="1052736"/>
            <a:ext cx="7704856" cy="2862322"/>
          </a:xfrm>
          <a:prstGeom prst="rect">
            <a:avLst/>
          </a:prstGeom>
          <a:noFill/>
        </p:spPr>
        <p:txBody>
          <a:bodyPr wrap="square" rtlCol="0">
            <a:spAutoFit/>
          </a:bodyPr>
          <a:lstStyle/>
          <a:p>
            <a:r>
              <a:rPr lang="en-GB" sz="2000" dirty="0" smtClean="0"/>
              <a:t>Linked baptisms with same parental names </a:t>
            </a:r>
          </a:p>
          <a:p>
            <a:r>
              <a:rPr lang="en-GB" sz="2000" dirty="0" smtClean="0"/>
              <a:t>Linked burials aged 0-5 by name and age at death to baptisms</a:t>
            </a:r>
          </a:p>
          <a:p>
            <a:r>
              <a:rPr lang="en-GB" sz="2000" dirty="0" smtClean="0"/>
              <a:t>Linked burials aged 0-2 to families of same surname and address  (and 	assigned dummy births)</a:t>
            </a:r>
          </a:p>
          <a:p>
            <a:r>
              <a:rPr lang="en-GB" sz="2000" dirty="0" smtClean="0"/>
              <a:t>Linked baptisms to marriages (23% of families) </a:t>
            </a:r>
          </a:p>
          <a:p>
            <a:endParaRPr lang="en-GB" sz="2000" i="1" dirty="0" smtClean="0"/>
          </a:p>
          <a:p>
            <a:r>
              <a:rPr lang="en-GB" sz="2000" i="1" dirty="0" smtClean="0"/>
              <a:t>Included only those baptisms occurring consecutively at the same address, and dummy births for burials aged&lt;3 months</a:t>
            </a:r>
          </a:p>
          <a:p>
            <a:endParaRPr lang="en-GB" sz="2000" dirty="0"/>
          </a:p>
        </p:txBody>
      </p:sp>
      <p:graphicFrame>
        <p:nvGraphicFramePr>
          <p:cNvPr id="5" name="Table 4"/>
          <p:cNvGraphicFramePr>
            <a:graphicFrameLocks noGrp="1"/>
          </p:cNvGraphicFramePr>
          <p:nvPr/>
        </p:nvGraphicFramePr>
        <p:xfrm>
          <a:off x="1763688" y="3933056"/>
          <a:ext cx="5415000" cy="2400424"/>
        </p:xfrm>
        <a:graphic>
          <a:graphicData uri="http://schemas.openxmlformats.org/drawingml/2006/table">
            <a:tbl>
              <a:tblPr firstRow="1" bandRow="1">
                <a:tableStyleId>{5C22544A-7EE6-4342-B048-85BDC9FD1C3A}</a:tableStyleId>
              </a:tblPr>
              <a:tblGrid>
                <a:gridCol w="1353750"/>
                <a:gridCol w="1353750"/>
                <a:gridCol w="1353750"/>
                <a:gridCol w="1353750"/>
              </a:tblGrid>
              <a:tr h="424846">
                <a:tc>
                  <a:txBody>
                    <a:bodyPr/>
                    <a:lstStyle/>
                    <a:p>
                      <a:r>
                        <a:rPr lang="en-GB" sz="2000" dirty="0" smtClean="0"/>
                        <a:t>Period</a:t>
                      </a:r>
                      <a:endParaRPr lang="en-GB" sz="2000" dirty="0"/>
                    </a:p>
                  </a:txBody>
                  <a:tcPr/>
                </a:tc>
                <a:tc>
                  <a:txBody>
                    <a:bodyPr/>
                    <a:lstStyle/>
                    <a:p>
                      <a:r>
                        <a:rPr lang="en-GB" sz="2000" dirty="0" smtClean="0"/>
                        <a:t>Baptisms</a:t>
                      </a:r>
                      <a:endParaRPr lang="en-GB" sz="2000" dirty="0"/>
                    </a:p>
                  </a:txBody>
                  <a:tcPr/>
                </a:tc>
                <a:tc>
                  <a:txBody>
                    <a:bodyPr/>
                    <a:lstStyle/>
                    <a:p>
                      <a:r>
                        <a:rPr lang="en-GB" sz="2000" dirty="0" smtClean="0"/>
                        <a:t>Dummy births</a:t>
                      </a:r>
                      <a:endParaRPr lang="en-GB" sz="2000" dirty="0"/>
                    </a:p>
                  </a:txBody>
                  <a:tcPr/>
                </a:tc>
                <a:tc>
                  <a:txBody>
                    <a:bodyPr/>
                    <a:lstStyle/>
                    <a:p>
                      <a:r>
                        <a:rPr lang="en-GB" sz="2000" dirty="0" smtClean="0"/>
                        <a:t>Burials</a:t>
                      </a:r>
                    </a:p>
                    <a:p>
                      <a:r>
                        <a:rPr lang="en-GB" sz="2000" dirty="0" smtClean="0"/>
                        <a:t>aged 0-5</a:t>
                      </a:r>
                      <a:endParaRPr lang="en-GB" sz="2000" dirty="0"/>
                    </a:p>
                  </a:txBody>
                  <a:tcPr/>
                </a:tc>
              </a:tr>
              <a:tr h="424846">
                <a:tc>
                  <a:txBody>
                    <a:bodyPr/>
                    <a:lstStyle/>
                    <a:p>
                      <a:r>
                        <a:rPr lang="en-GB" sz="2000" dirty="0" smtClean="0"/>
                        <a:t>1752-74</a:t>
                      </a:r>
                      <a:endParaRPr lang="en-GB" sz="2000" dirty="0"/>
                    </a:p>
                  </a:txBody>
                  <a:tcPr/>
                </a:tc>
                <a:tc>
                  <a:txBody>
                    <a:bodyPr/>
                    <a:lstStyle/>
                    <a:p>
                      <a:r>
                        <a:rPr lang="en-GB" sz="2000" dirty="0" smtClean="0"/>
                        <a:t>6,448</a:t>
                      </a:r>
                      <a:endParaRPr lang="en-GB" sz="2000" dirty="0"/>
                    </a:p>
                  </a:txBody>
                  <a:tcPr/>
                </a:tc>
                <a:tc>
                  <a:txBody>
                    <a:bodyPr/>
                    <a:lstStyle/>
                    <a:p>
                      <a:r>
                        <a:rPr lang="en-GB" sz="2000" dirty="0" smtClean="0"/>
                        <a:t>231</a:t>
                      </a:r>
                      <a:endParaRPr lang="en-GB" sz="2000" dirty="0"/>
                    </a:p>
                  </a:txBody>
                  <a:tcPr/>
                </a:tc>
                <a:tc>
                  <a:txBody>
                    <a:bodyPr/>
                    <a:lstStyle/>
                    <a:p>
                      <a:r>
                        <a:rPr lang="en-GB" sz="2000" dirty="0" smtClean="0"/>
                        <a:t>2,312</a:t>
                      </a:r>
                      <a:endParaRPr lang="en-GB" sz="2000" dirty="0"/>
                    </a:p>
                  </a:txBody>
                  <a:tcPr/>
                </a:tc>
              </a:tr>
              <a:tr h="424846">
                <a:tc>
                  <a:txBody>
                    <a:bodyPr/>
                    <a:lstStyle/>
                    <a:p>
                      <a:r>
                        <a:rPr lang="en-GB" sz="2000" dirty="0" smtClean="0"/>
                        <a:t>1775-94</a:t>
                      </a:r>
                      <a:endParaRPr lang="en-GB" sz="2000" dirty="0"/>
                    </a:p>
                  </a:txBody>
                  <a:tcPr/>
                </a:tc>
                <a:tc>
                  <a:txBody>
                    <a:bodyPr/>
                    <a:lstStyle/>
                    <a:p>
                      <a:r>
                        <a:rPr lang="en-GB" sz="2000" dirty="0" smtClean="0"/>
                        <a:t>6,308</a:t>
                      </a:r>
                      <a:endParaRPr lang="en-GB" sz="2000" dirty="0"/>
                    </a:p>
                  </a:txBody>
                  <a:tcPr/>
                </a:tc>
                <a:tc>
                  <a:txBody>
                    <a:bodyPr/>
                    <a:lstStyle/>
                    <a:p>
                      <a:r>
                        <a:rPr lang="en-GB" sz="2000" dirty="0" smtClean="0"/>
                        <a:t>314</a:t>
                      </a:r>
                      <a:endParaRPr lang="en-GB" sz="2000" dirty="0"/>
                    </a:p>
                  </a:txBody>
                  <a:tcPr/>
                </a:tc>
                <a:tc>
                  <a:txBody>
                    <a:bodyPr/>
                    <a:lstStyle/>
                    <a:p>
                      <a:r>
                        <a:rPr lang="en-GB" sz="2000" dirty="0" smtClean="0"/>
                        <a:t>2,047</a:t>
                      </a:r>
                      <a:endParaRPr lang="en-GB" sz="2000" dirty="0"/>
                    </a:p>
                  </a:txBody>
                  <a:tcPr/>
                </a:tc>
              </a:tr>
              <a:tr h="424846">
                <a:tc>
                  <a:txBody>
                    <a:bodyPr/>
                    <a:lstStyle/>
                    <a:p>
                      <a:r>
                        <a:rPr lang="en-GB" sz="2000" dirty="0" smtClean="0"/>
                        <a:t>1795-1812</a:t>
                      </a:r>
                      <a:endParaRPr lang="en-GB" sz="2000" dirty="0"/>
                    </a:p>
                  </a:txBody>
                  <a:tcPr/>
                </a:tc>
                <a:tc>
                  <a:txBody>
                    <a:bodyPr/>
                    <a:lstStyle/>
                    <a:p>
                      <a:r>
                        <a:rPr lang="en-GB" sz="2000" dirty="0" smtClean="0"/>
                        <a:t>4,611</a:t>
                      </a:r>
                      <a:endParaRPr lang="en-GB" sz="2000" dirty="0"/>
                    </a:p>
                  </a:txBody>
                  <a:tcPr/>
                </a:tc>
                <a:tc>
                  <a:txBody>
                    <a:bodyPr/>
                    <a:lstStyle/>
                    <a:p>
                      <a:r>
                        <a:rPr lang="en-GB" sz="2000" dirty="0" smtClean="0"/>
                        <a:t>204</a:t>
                      </a:r>
                      <a:endParaRPr lang="en-GB" sz="2000" dirty="0"/>
                    </a:p>
                  </a:txBody>
                  <a:tcPr/>
                </a:tc>
                <a:tc>
                  <a:txBody>
                    <a:bodyPr/>
                    <a:lstStyle/>
                    <a:p>
                      <a:r>
                        <a:rPr lang="en-GB" sz="2000" dirty="0" smtClean="0"/>
                        <a:t>1,041</a:t>
                      </a:r>
                      <a:endParaRPr lang="en-GB" sz="2000" dirty="0"/>
                    </a:p>
                  </a:txBody>
                  <a:tcPr/>
                </a:tc>
              </a:tr>
              <a:tr h="424846">
                <a:tc>
                  <a:txBody>
                    <a:bodyPr/>
                    <a:lstStyle/>
                    <a:p>
                      <a:r>
                        <a:rPr lang="en-GB" sz="2000" dirty="0" smtClean="0"/>
                        <a:t>totals</a:t>
                      </a:r>
                      <a:endParaRPr lang="en-GB" sz="2000" dirty="0"/>
                    </a:p>
                  </a:txBody>
                  <a:tcPr/>
                </a:tc>
                <a:tc>
                  <a:txBody>
                    <a:bodyPr/>
                    <a:lstStyle/>
                    <a:p>
                      <a:r>
                        <a:rPr lang="en-GB" sz="2000" dirty="0" smtClean="0"/>
                        <a:t>17,367</a:t>
                      </a:r>
                      <a:endParaRPr lang="en-GB" sz="2000" dirty="0"/>
                    </a:p>
                  </a:txBody>
                  <a:tcPr/>
                </a:tc>
                <a:tc>
                  <a:txBody>
                    <a:bodyPr/>
                    <a:lstStyle/>
                    <a:p>
                      <a:r>
                        <a:rPr lang="en-GB" sz="2000" dirty="0" smtClean="0"/>
                        <a:t>750</a:t>
                      </a:r>
                      <a:endParaRPr lang="en-GB" sz="2000" dirty="0"/>
                    </a:p>
                  </a:txBody>
                  <a:tcPr/>
                </a:tc>
                <a:tc>
                  <a:txBody>
                    <a:bodyPr/>
                    <a:lstStyle/>
                    <a:p>
                      <a:endParaRPr lang="en-GB" sz="2000" dirty="0" smtClean="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2400" dirty="0" smtClean="0">
                <a:solidFill>
                  <a:srgbClr val="0070C0"/>
                </a:solidFill>
              </a:rPr>
              <a:t>Infant mortality in St Martin’s, unadjusted rates </a:t>
            </a:r>
            <a:br>
              <a:rPr lang="en-GB" sz="2400" dirty="0" smtClean="0">
                <a:solidFill>
                  <a:srgbClr val="0070C0"/>
                </a:solidFill>
              </a:rPr>
            </a:br>
            <a:r>
              <a:rPr lang="en-GB" sz="2400" dirty="0" smtClean="0">
                <a:solidFill>
                  <a:srgbClr val="0070C0"/>
                </a:solidFill>
              </a:rPr>
              <a:t>(probability of dying in age interval, per 1000)</a:t>
            </a:r>
            <a:endParaRPr lang="en-GB" sz="2400" dirty="0">
              <a:solidFill>
                <a:srgbClr val="0070C0"/>
              </a:solidFill>
            </a:endParaRPr>
          </a:p>
        </p:txBody>
      </p:sp>
      <p:graphicFrame>
        <p:nvGraphicFramePr>
          <p:cNvPr id="7" name="Table 6"/>
          <p:cNvGraphicFramePr>
            <a:graphicFrameLocks noGrp="1"/>
          </p:cNvGraphicFramePr>
          <p:nvPr/>
        </p:nvGraphicFramePr>
        <p:xfrm>
          <a:off x="467544" y="1484784"/>
          <a:ext cx="7488832" cy="4478610"/>
        </p:xfrm>
        <a:graphic>
          <a:graphicData uri="http://schemas.openxmlformats.org/drawingml/2006/table">
            <a:tbl>
              <a:tblPr/>
              <a:tblGrid>
                <a:gridCol w="2376264"/>
                <a:gridCol w="1368152"/>
                <a:gridCol w="1440160"/>
                <a:gridCol w="1872208"/>
                <a:gridCol w="432048"/>
              </a:tblGrid>
              <a:tr h="262617">
                <a:tc>
                  <a:txBody>
                    <a:bodyPr/>
                    <a:lstStyle/>
                    <a:p>
                      <a:pPr algn="l" fontAlgn="b"/>
                      <a:r>
                        <a:rPr lang="en-GB" sz="2000" b="1" i="0" u="none" strike="noStrike" dirty="0" smtClean="0">
                          <a:solidFill>
                            <a:srgbClr val="000000"/>
                          </a:solidFill>
                          <a:latin typeface="+mn-lt"/>
                        </a:rPr>
                        <a:t>neonatal (0-29 days)</a:t>
                      </a:r>
                      <a:endParaRPr lang="en-GB" sz="2000" b="0"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smtClean="0">
                          <a:solidFill>
                            <a:srgbClr val="000000"/>
                          </a:solidFill>
                          <a:latin typeface="+mn-lt"/>
                        </a:rPr>
                        <a:t>St Martin in</a:t>
                      </a:r>
                      <a:r>
                        <a:rPr lang="en-GB" sz="2000" b="0" i="0" u="none" strike="noStrike" baseline="0" dirty="0" smtClean="0">
                          <a:solidFill>
                            <a:srgbClr val="000000"/>
                          </a:solidFill>
                          <a:latin typeface="+mn-lt"/>
                        </a:rPr>
                        <a:t> </a:t>
                      </a:r>
                      <a:r>
                        <a:rPr lang="en-GB" sz="2000" b="0" i="0" u="none" strike="noStrike" dirty="0" smtClean="0">
                          <a:solidFill>
                            <a:srgbClr val="000000"/>
                          </a:solidFill>
                          <a:latin typeface="+mn-lt"/>
                        </a:rPr>
                        <a:t>the Fields</a:t>
                      </a:r>
                      <a:endParaRPr lang="en-GB" sz="2000" b="1"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smtClean="0">
                          <a:solidFill>
                            <a:srgbClr val="000000"/>
                          </a:solidFill>
                          <a:latin typeface="+mn-lt"/>
                        </a:rPr>
                        <a:t>London Quakers</a:t>
                      </a:r>
                      <a:endParaRPr lang="en-GB" sz="2000" b="1"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r>
                        <a:rPr lang="en-GB" sz="2000" b="0" i="0" u="none" strike="noStrike" dirty="0" smtClean="0">
                          <a:solidFill>
                            <a:srgbClr val="000000"/>
                          </a:solidFill>
                          <a:latin typeface="+mn-lt"/>
                        </a:rPr>
                        <a:t>national sample</a:t>
                      </a:r>
                      <a:endParaRPr lang="en-GB" sz="2000" b="1"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endParaRPr lang="en-GB" dirty="0"/>
                    </a:p>
                  </a:txBody>
                  <a:tcPr marL="6350" marR="6350" marT="6350" marB="0" anchor="b">
                    <a:lnL>
                      <a:noFill/>
                    </a:lnL>
                    <a:lnR>
                      <a:noFill/>
                    </a:lnR>
                    <a:lnT>
                      <a:noFill/>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1752-74</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Calibri"/>
                        </a:rPr>
                        <a:t>94</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smtClean="0">
                          <a:solidFill>
                            <a:schemeClr val="tx1"/>
                          </a:solidFill>
                          <a:latin typeface="Calibri"/>
                        </a:rPr>
                        <a:t>96</a:t>
                      </a:r>
                      <a:endParaRPr lang="en-GB" sz="2000" b="1" i="0" u="none" strike="noStrike" dirty="0">
                        <a:solidFill>
                          <a:srgbClr val="00B05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1" i="0" u="none" strike="noStrike" dirty="0" smtClean="0">
                          <a:solidFill>
                            <a:schemeClr val="tx1"/>
                          </a:solidFill>
                          <a:latin typeface="Calibri"/>
                        </a:rPr>
                        <a:t>79</a:t>
                      </a:r>
                      <a:endParaRPr lang="en-GB" sz="2000" b="1" i="0" u="none" strike="noStrike" dirty="0">
                        <a:solidFill>
                          <a:schemeClr val="tx1"/>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GB"/>
                    </a:p>
                  </a:txBody>
                  <a:tcPr marL="6350" marR="6350" marT="6350" marB="0" anchor="b">
                    <a:lnL>
                      <a:noFill/>
                    </a:lnL>
                    <a:lnR>
                      <a:noFill/>
                    </a:lnR>
                    <a:lnT>
                      <a:noFill/>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1775-94*</a:t>
                      </a: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57</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81</a:t>
                      </a: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71</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endParaRPr lang="en-GB"/>
                    </a:p>
                  </a:txBody>
                  <a:tcPr marL="6350" marR="6350" marT="6350" marB="0" anchor="b">
                    <a:lnL>
                      <a:noFill/>
                    </a:lnL>
                    <a:lnR>
                      <a:noFill/>
                    </a:lnR>
                    <a:lnT>
                      <a:noFill/>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1795-1812**</a:t>
                      </a:r>
                    </a:p>
                  </a:txBody>
                  <a:tcPr marL="6350" marR="6350" marT="6350" marB="0" anchor="b">
                    <a:lnL>
                      <a:noFill/>
                    </a:lnL>
                    <a:lnR>
                      <a:noFill/>
                    </a:lnR>
                    <a:lnT>
                      <a:noFill/>
                    </a:lnT>
                    <a:lnB>
                      <a:noFill/>
                    </a:lnB>
                  </a:tcPr>
                </a:tc>
                <a:tc>
                  <a:txBody>
                    <a:bodyPr/>
                    <a:lstStyle/>
                    <a:p>
                      <a:pPr algn="ctr" fontAlgn="b"/>
                      <a:r>
                        <a:rPr lang="en-GB" sz="2000" b="0" i="0" u="none" strike="noStrike" dirty="0" smtClean="0">
                          <a:solidFill>
                            <a:srgbClr val="000000"/>
                          </a:solidFill>
                          <a:latin typeface="Calibri"/>
                        </a:rPr>
                        <a:t>53</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40</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57</a:t>
                      </a:r>
                    </a:p>
                  </a:txBody>
                  <a:tcPr marL="6350" marR="6350" marT="6350" marB="0" anchor="b">
                    <a:lnL>
                      <a:noFill/>
                    </a:lnL>
                    <a:lnR>
                      <a:noFill/>
                    </a:lnR>
                    <a:lnT>
                      <a:noFill/>
                    </a:lnT>
                    <a:lnB>
                      <a:noFill/>
                    </a:lnB>
                  </a:tcPr>
                </a:tc>
                <a:tc>
                  <a:txBody>
                    <a:bodyPr/>
                    <a:lstStyle/>
                    <a:p>
                      <a:endParaRPr lang="en-GB"/>
                    </a:p>
                  </a:txBody>
                  <a:tcPr marL="6350" marR="6350" marT="6350" marB="0" anchor="b">
                    <a:lnL>
                      <a:noFill/>
                    </a:lnL>
                    <a:lnR>
                      <a:noFill/>
                    </a:lnR>
                    <a:lnT>
                      <a:noFill/>
                    </a:lnT>
                    <a:lnB>
                      <a:noFill/>
                    </a:lnB>
                  </a:tcPr>
                </a:tc>
              </a:tr>
              <a:tr h="555600">
                <a:tc gridSpan="5">
                  <a:txBody>
                    <a:bodyPr/>
                    <a:lstStyle/>
                    <a:p>
                      <a:pPr algn="l" fontAlgn="b"/>
                      <a:r>
                        <a:rPr lang="en-GB" sz="2000" b="1" i="0" u="none" strike="noStrike" dirty="0" smtClean="0">
                          <a:solidFill>
                            <a:srgbClr val="000000"/>
                          </a:solidFill>
                          <a:latin typeface="Calibri"/>
                        </a:rPr>
                        <a:t>post-neonatal (30-364 days)</a:t>
                      </a:r>
                      <a:endParaRPr lang="en-GB" sz="2000" b="1"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1752-74</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Calibri"/>
                        </a:rPr>
                        <a:t>150</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Calibri"/>
                        </a:rPr>
                        <a:t>256</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GB" dirty="0" smtClean="0"/>
                        <a:t>91</a:t>
                      </a:r>
                      <a:endParaRPr lang="en-GB" dirty="0"/>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GB" dirty="0"/>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1775-94*</a:t>
                      </a:r>
                    </a:p>
                  </a:txBody>
                  <a:tcPr marL="6350" marR="6350" marT="6350" marB="0" anchor="b">
                    <a:lnL>
                      <a:noFill/>
                    </a:lnL>
                    <a:lnR>
                      <a:noFill/>
                    </a:lnR>
                    <a:lnT>
                      <a:noFill/>
                    </a:lnT>
                    <a:lnB>
                      <a:noFill/>
                    </a:lnB>
                  </a:tcPr>
                </a:tc>
                <a:tc>
                  <a:txBody>
                    <a:bodyPr/>
                    <a:lstStyle/>
                    <a:p>
                      <a:pPr algn="ctr" fontAlgn="b"/>
                      <a:r>
                        <a:rPr lang="en-GB" sz="2000" b="0" i="0" u="none" strike="noStrike" dirty="0" smtClean="0">
                          <a:solidFill>
                            <a:srgbClr val="000000"/>
                          </a:solidFill>
                          <a:latin typeface="+mn-lt"/>
                        </a:rPr>
                        <a:t>137</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163</a:t>
                      </a:r>
                    </a:p>
                  </a:txBody>
                  <a:tcPr marL="6350" marR="6350" marT="6350" marB="0" anchor="b">
                    <a:lnL>
                      <a:noFill/>
                    </a:lnL>
                    <a:lnR>
                      <a:noFill/>
                    </a:lnR>
                    <a:lnT>
                      <a:noFill/>
                    </a:lnT>
                    <a:lnB>
                      <a:noFill/>
                    </a:lnB>
                  </a:tcPr>
                </a:tc>
                <a:tc>
                  <a:txBody>
                    <a:bodyPr/>
                    <a:lstStyle/>
                    <a:p>
                      <a:pPr algn="ctr" fontAlgn="b"/>
                      <a:r>
                        <a:rPr lang="en-GB" sz="2000" b="0" i="0" u="none" strike="noStrike" dirty="0" smtClean="0">
                          <a:solidFill>
                            <a:srgbClr val="000000"/>
                          </a:solidFill>
                          <a:latin typeface="+mn-lt"/>
                        </a:rPr>
                        <a:t>92</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1795-1812**</a:t>
                      </a: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78</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2000" b="0" i="0" u="none" strike="noStrike" dirty="0" smtClean="0">
                          <a:solidFill>
                            <a:srgbClr val="000000"/>
                          </a:solidFill>
                          <a:latin typeface="+mn-lt"/>
                        </a:rPr>
                        <a:t>160</a:t>
                      </a: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83</a:t>
                      </a:r>
                    </a:p>
                  </a:txBody>
                  <a:tcPr marL="6350" marR="6350" marT="6350" marB="0" anchor="b">
                    <a:lnL>
                      <a:noFill/>
                    </a:lnL>
                    <a:lnR>
                      <a:noFill/>
                    </a:lnR>
                    <a:lnT>
                      <a:noFill/>
                    </a:lnT>
                    <a:lnB>
                      <a:noFill/>
                    </a:lnB>
                  </a:tcPr>
                </a:tc>
                <a:tc>
                  <a:txBody>
                    <a:bodyPr/>
                    <a:lstStyle/>
                    <a:p>
                      <a:endParaRPr lang="en-GB"/>
                    </a:p>
                  </a:txBody>
                  <a:tcPr marL="6350" marR="6350" marT="6350" marB="0" anchor="b">
                    <a:lnL>
                      <a:noFill/>
                    </a:lnL>
                    <a:lnR>
                      <a:noFill/>
                    </a:lnR>
                    <a:lnT>
                      <a:noFill/>
                    </a:lnT>
                    <a:lnB>
                      <a:noFill/>
                    </a:lnB>
                  </a:tcPr>
                </a:tc>
              </a:tr>
              <a:tr h="506710">
                <a:tc gridSpan="4">
                  <a:txBody>
                    <a:bodyPr/>
                    <a:lstStyle/>
                    <a:p>
                      <a:pPr algn="l" fontAlgn="b"/>
                      <a:r>
                        <a:rPr lang="en-GB" sz="2000" b="1" i="0" u="none" strike="noStrike" dirty="0" smtClean="0">
                          <a:solidFill>
                            <a:srgbClr val="000000"/>
                          </a:solidFill>
                          <a:latin typeface="Calibri"/>
                        </a:rPr>
                        <a:t> 1 year (365-730 days)</a:t>
                      </a:r>
                      <a:endParaRPr lang="en-GB" sz="2000" b="1" i="0" u="none" strike="noStrike" dirty="0">
                        <a:solidFill>
                          <a:srgbClr val="000000"/>
                        </a:solidFill>
                        <a:latin typeface="Calibri"/>
                      </a:endParaRPr>
                    </a:p>
                  </a:txBody>
                  <a:tcPr marL="6350" marR="6350" marT="6350" marB="0" anchor="b">
                    <a:lnL>
                      <a:noFill/>
                    </a:lnL>
                    <a:lnR>
                      <a:noFill/>
                    </a:lnR>
                    <a:lnT>
                      <a:noFill/>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endParaRPr lang="en-GB"/>
                    </a:p>
                  </a:txBody>
                  <a:tcPr marL="6350" marR="6350" marT="6350" marB="0" anchor="b">
                    <a:lnL>
                      <a:noFill/>
                    </a:lnL>
                    <a:lnR>
                      <a:noFill/>
                    </a:lnR>
                    <a:lnT>
                      <a:noFill/>
                    </a:lnT>
                    <a:lnB w="12700" cap="flat" cmpd="sng" algn="ctr">
                      <a:noFill/>
                      <a:prstDash val="solid"/>
                      <a:round/>
                      <a:headEnd type="none" w="med" len="med"/>
                      <a:tailEnd type="none" w="med" len="med"/>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1752-74</a:t>
                      </a: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Calibri"/>
                        </a:rPr>
                        <a:t>103</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GB" sz="2000" b="0" i="0" u="none" strike="noStrike" dirty="0" smtClean="0">
                          <a:solidFill>
                            <a:srgbClr val="000000"/>
                          </a:solidFill>
                          <a:latin typeface="+mn-lt"/>
                        </a:rPr>
                        <a:t>150</a:t>
                      </a:r>
                      <a:endParaRPr lang="en-GB" sz="2000" b="0" i="0" u="none" strike="noStrike" dirty="0">
                        <a:solidFill>
                          <a:srgbClr val="000000"/>
                        </a:solidFill>
                        <a:latin typeface="Calibri"/>
                      </a:endParaRPr>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a:r>
                        <a:rPr lang="en-GB" dirty="0" smtClean="0"/>
                        <a:t>48</a:t>
                      </a:r>
                      <a:endParaRPr lang="en-GB" dirty="0"/>
                    </a:p>
                  </a:txBody>
                  <a:tcPr marL="6350" marR="6350" marT="63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endParaRPr lang="en-GB"/>
                    </a:p>
                  </a:txBody>
                  <a:tcPr marL="6350" marR="6350" marT="6350" marB="0" anchor="b">
                    <a:lnL>
                      <a:noFill/>
                    </a:lnL>
                    <a:lnR>
                      <a:noFill/>
                    </a:lnR>
                    <a:lnT w="12700" cap="flat" cmpd="sng" algn="ctr">
                      <a:noFill/>
                      <a:prstDash val="solid"/>
                      <a:round/>
                      <a:headEnd type="none" w="med" len="med"/>
                      <a:tailEnd type="none" w="med" len="med"/>
                    </a:lnT>
                    <a:lnB>
                      <a:noFill/>
                    </a:lnB>
                  </a:tcPr>
                </a:tc>
              </a:tr>
              <a:tr h="17244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1775-94*</a:t>
                      </a:r>
                    </a:p>
                  </a:txBody>
                  <a:tcPr marL="6350" marR="6350" marT="6350" marB="0" anchor="b">
                    <a:lnL>
                      <a:noFill/>
                    </a:lnL>
                    <a:lnR>
                      <a:noFill/>
                    </a:lnR>
                    <a:lnT>
                      <a:noFill/>
                    </a:lnT>
                    <a:lnB>
                      <a:noFill/>
                    </a:lnB>
                  </a:tcPr>
                </a:tc>
                <a:tc>
                  <a:txBody>
                    <a:bodyPr/>
                    <a:lstStyle/>
                    <a:p>
                      <a:pPr algn="ctr" fontAlgn="b"/>
                      <a:r>
                        <a:rPr lang="en-GB" sz="2000" b="0" i="0" u="none" strike="noStrike" dirty="0" smtClean="0">
                          <a:solidFill>
                            <a:srgbClr val="000000"/>
                          </a:solidFill>
                          <a:latin typeface="Calibri"/>
                        </a:rPr>
                        <a:t>111</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a:solidFill>
                            <a:srgbClr val="00B050"/>
                          </a:solidFill>
                          <a:latin typeface="Calibri"/>
                        </a:rPr>
                        <a:t>101</a:t>
                      </a: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51</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endParaRPr lang="en-GB"/>
                    </a:p>
                  </a:txBody>
                  <a:tcPr marL="6350" marR="6350" marT="6350" marB="0" anchor="b">
                    <a:lnL>
                      <a:noFill/>
                    </a:lnL>
                    <a:lnR>
                      <a:noFill/>
                    </a:lnR>
                    <a:lnT>
                      <a:noFill/>
                    </a:lnT>
                    <a:lnB>
                      <a:noFill/>
                    </a:lnB>
                  </a:tcPr>
                </a:tc>
              </a:tr>
              <a:tr h="26261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2000" b="1" i="0" u="none" strike="noStrike" dirty="0" smtClean="0">
                          <a:solidFill>
                            <a:srgbClr val="000000"/>
                          </a:solidFill>
                          <a:latin typeface="+mn-lt"/>
                        </a:rPr>
                        <a:t>1795-1812**</a:t>
                      </a: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Calibri"/>
                        </a:rPr>
                        <a:t>78</a:t>
                      </a:r>
                      <a:endParaRPr lang="en-GB" sz="2000" b="1" i="0" u="none" strike="noStrike" dirty="0">
                        <a:solidFill>
                          <a:srgbClr val="00B050"/>
                        </a:solidFill>
                        <a:latin typeface="Calibri"/>
                      </a:endParaRPr>
                    </a:p>
                  </a:txBody>
                  <a:tcPr marL="6350" marR="6350" marT="6350" marB="0" anchor="b">
                    <a:lnL>
                      <a:noFill/>
                    </a:lnL>
                    <a:lnR>
                      <a:noFill/>
                    </a:lnR>
                    <a:lnT>
                      <a:noFill/>
                    </a:lnT>
                    <a:lnB>
                      <a:noFill/>
                    </a:lnB>
                  </a:tcPr>
                </a:tc>
                <a:tc>
                  <a:txBody>
                    <a:bodyPr/>
                    <a:lstStyle/>
                    <a:p>
                      <a:pPr algn="ctr" fontAlgn="b"/>
                      <a:r>
                        <a:rPr lang="en-GB" sz="2000" b="1" i="0" u="none" strike="noStrike" dirty="0" smtClean="0">
                          <a:solidFill>
                            <a:srgbClr val="00B050"/>
                          </a:solidFill>
                          <a:latin typeface="+mn-lt"/>
                        </a:rPr>
                        <a:t>93</a:t>
                      </a:r>
                      <a:endParaRPr lang="en-GB" sz="2000" b="0" i="0" u="none" strike="noStrike" dirty="0">
                        <a:solidFill>
                          <a:srgbClr val="000000"/>
                        </a:solidFill>
                        <a:latin typeface="Calibri"/>
                      </a:endParaRPr>
                    </a:p>
                  </a:txBody>
                  <a:tcPr marL="6350" marR="6350" marT="6350" marB="0" anchor="b">
                    <a:lnL>
                      <a:noFill/>
                    </a:lnL>
                    <a:lnR>
                      <a:noFill/>
                    </a:lnR>
                    <a:lnT>
                      <a:noFill/>
                    </a:lnT>
                    <a:lnB>
                      <a:noFill/>
                    </a:lnB>
                  </a:tcPr>
                </a:tc>
                <a:tc>
                  <a:txBody>
                    <a:bodyPr/>
                    <a:lstStyle/>
                    <a:p>
                      <a:pPr algn="ctr" fontAlgn="b"/>
                      <a:r>
                        <a:rPr lang="en-GB" sz="2000" b="0" i="0" u="none" strike="noStrike" dirty="0">
                          <a:solidFill>
                            <a:srgbClr val="000000"/>
                          </a:solidFill>
                          <a:latin typeface="Calibri"/>
                        </a:rPr>
                        <a:t>48</a:t>
                      </a:r>
                    </a:p>
                  </a:txBody>
                  <a:tcPr marL="6350" marR="6350" marT="6350" marB="0" anchor="b">
                    <a:lnL>
                      <a:noFill/>
                    </a:lnL>
                    <a:lnR>
                      <a:noFill/>
                    </a:lnR>
                    <a:lnT>
                      <a:noFill/>
                    </a:lnT>
                    <a:lnB>
                      <a:noFill/>
                    </a:lnB>
                  </a:tcPr>
                </a:tc>
                <a:tc>
                  <a:txBody>
                    <a:bodyPr/>
                    <a:lstStyle/>
                    <a:p>
                      <a:endParaRPr lang="en-GB" dirty="0"/>
                    </a:p>
                  </a:txBody>
                  <a:tcPr marL="6350" marR="6350" marT="6350" marB="0" anchor="b">
                    <a:lnL>
                      <a:noFill/>
                    </a:lnL>
                    <a:lnR>
                      <a:noFill/>
                    </a:lnR>
                    <a:lnT>
                      <a:noFill/>
                    </a:lnT>
                    <a:lnB>
                      <a:noFill/>
                    </a:lnB>
                  </a:tcPr>
                </a:tc>
              </a:tr>
            </a:tbl>
          </a:graphicData>
        </a:graphic>
      </p:graphicFrame>
      <p:sp>
        <p:nvSpPr>
          <p:cNvPr id="4" name="TextBox 3"/>
          <p:cNvSpPr txBox="1"/>
          <p:nvPr/>
        </p:nvSpPr>
        <p:spPr>
          <a:xfrm>
            <a:off x="7092280" y="3617729"/>
            <a:ext cx="1872208"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t>Mortality may be too low in St. Martin’s?</a:t>
            </a:r>
            <a:endParaRPr lang="en-GB" sz="2000" dirty="0"/>
          </a:p>
        </p:txBody>
      </p:sp>
      <p:sp>
        <p:nvSpPr>
          <p:cNvPr id="5" name="TextBox 4"/>
          <p:cNvSpPr txBox="1"/>
          <p:nvPr/>
        </p:nvSpPr>
        <p:spPr>
          <a:xfrm>
            <a:off x="755576" y="6021288"/>
            <a:ext cx="4415824" cy="646331"/>
          </a:xfrm>
          <a:prstGeom prst="rect">
            <a:avLst/>
          </a:prstGeom>
          <a:noFill/>
        </p:spPr>
        <p:txBody>
          <a:bodyPr wrap="none" rtlCol="0">
            <a:spAutoFit/>
          </a:bodyPr>
          <a:lstStyle/>
          <a:p>
            <a:r>
              <a:rPr lang="en-GB" dirty="0" smtClean="0"/>
              <a:t>* 1775-99 for Quakers and national sample</a:t>
            </a:r>
          </a:p>
          <a:p>
            <a:r>
              <a:rPr lang="en-GB" dirty="0" smtClean="0"/>
              <a:t>** 1800-24 for Quakers and national sample</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980728"/>
            <a:ext cx="6314383" cy="3397349"/>
          </a:xfrm>
          <a:prstGeom prst="rect">
            <a:avLst/>
          </a:prstGeom>
          <a:noFill/>
          <a:ln w="9525">
            <a:noFill/>
            <a:miter lim="800000"/>
            <a:headEnd/>
            <a:tailEnd/>
          </a:ln>
        </p:spPr>
      </p:pic>
      <p:sp>
        <p:nvSpPr>
          <p:cNvPr id="2" name="Title 1"/>
          <p:cNvSpPr>
            <a:spLocks noGrp="1"/>
          </p:cNvSpPr>
          <p:nvPr>
            <p:ph type="title"/>
          </p:nvPr>
        </p:nvSpPr>
        <p:spPr>
          <a:xfrm>
            <a:off x="467544" y="188640"/>
            <a:ext cx="8229600" cy="1143000"/>
          </a:xfrm>
        </p:spPr>
        <p:txBody>
          <a:bodyPr>
            <a:normAutofit/>
          </a:bodyPr>
          <a:lstStyle/>
          <a:p>
            <a:r>
              <a:rPr lang="en-GB" sz="2800" dirty="0" smtClean="0">
                <a:solidFill>
                  <a:srgbClr val="0070C0"/>
                </a:solidFill>
              </a:rPr>
              <a:t>Biometric analysis did not indicate a burial deficit</a:t>
            </a:r>
            <a:endParaRPr lang="en-GB" sz="2800" dirty="0">
              <a:solidFill>
                <a:srgbClr val="0070C0"/>
              </a:solidFill>
            </a:endParaRPr>
          </a:p>
        </p:txBody>
      </p:sp>
      <p:graphicFrame>
        <p:nvGraphicFramePr>
          <p:cNvPr id="5" name="Table 4"/>
          <p:cNvGraphicFramePr>
            <a:graphicFrameLocks noGrp="1"/>
          </p:cNvGraphicFramePr>
          <p:nvPr/>
        </p:nvGraphicFramePr>
        <p:xfrm>
          <a:off x="683568" y="4681944"/>
          <a:ext cx="7560840" cy="1483360"/>
        </p:xfrm>
        <a:graphic>
          <a:graphicData uri="http://schemas.openxmlformats.org/drawingml/2006/table">
            <a:tbl>
              <a:tblPr firstRow="1" bandRow="1">
                <a:tableStyleId>{5C22544A-7EE6-4342-B048-85BDC9FD1C3A}</a:tableStyleId>
              </a:tblPr>
              <a:tblGrid>
                <a:gridCol w="1890210"/>
                <a:gridCol w="1890210"/>
                <a:gridCol w="1890210"/>
                <a:gridCol w="1890210"/>
              </a:tblGrid>
              <a:tr h="370840">
                <a:tc>
                  <a:txBody>
                    <a:bodyPr/>
                    <a:lstStyle/>
                    <a:p>
                      <a:endParaRPr lang="en-GB" dirty="0"/>
                    </a:p>
                  </a:txBody>
                  <a:tcPr/>
                </a:tc>
                <a:tc>
                  <a:txBody>
                    <a:bodyPr/>
                    <a:lstStyle/>
                    <a:p>
                      <a:pPr algn="ctr"/>
                      <a:r>
                        <a:rPr lang="en-GB" dirty="0" smtClean="0"/>
                        <a:t>St. Martin’s</a:t>
                      </a:r>
                      <a:endParaRPr lang="en-GB" dirty="0"/>
                    </a:p>
                  </a:txBody>
                  <a:tcPr/>
                </a:tc>
                <a:tc>
                  <a:txBody>
                    <a:bodyPr/>
                    <a:lstStyle/>
                    <a:p>
                      <a:pPr algn="ctr"/>
                      <a:r>
                        <a:rPr lang="en-GB" dirty="0" smtClean="0"/>
                        <a:t>London Quakers</a:t>
                      </a:r>
                      <a:endParaRPr lang="en-GB"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smtClean="0"/>
                        <a:t>national sample</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1752-74</a:t>
                      </a:r>
                    </a:p>
                  </a:txBody>
                  <a:tcPr/>
                </a:tc>
                <a:tc>
                  <a:txBody>
                    <a:bodyPr/>
                    <a:lstStyle/>
                    <a:p>
                      <a:pPr algn="ctr"/>
                      <a:r>
                        <a:rPr lang="en-GB" dirty="0" smtClean="0"/>
                        <a:t>61</a:t>
                      </a:r>
                      <a:endParaRPr lang="en-GB" dirty="0"/>
                    </a:p>
                  </a:txBody>
                  <a:tcPr/>
                </a:tc>
                <a:tc>
                  <a:txBody>
                    <a:bodyPr/>
                    <a:lstStyle/>
                    <a:p>
                      <a:pPr algn="ctr"/>
                      <a:r>
                        <a:rPr lang="en-GB" dirty="0" smtClean="0"/>
                        <a:t>43</a:t>
                      </a:r>
                      <a:endParaRPr lang="en-GB" dirty="0"/>
                    </a:p>
                  </a:txBody>
                  <a:tcPr/>
                </a:tc>
                <a:tc>
                  <a:txBody>
                    <a:bodyPr/>
                    <a:lstStyle/>
                    <a:p>
                      <a:pPr algn="ctr"/>
                      <a:r>
                        <a:rPr lang="en-GB" dirty="0" smtClean="0"/>
                        <a:t>61</a:t>
                      </a:r>
                      <a:endParaRPr lang="en-GB" dirty="0"/>
                    </a:p>
                  </a:txBody>
                  <a:tcPr/>
                </a:tc>
              </a:tr>
              <a:tr h="370840">
                <a:tc>
                  <a:txBody>
                    <a:bodyPr/>
                    <a:lstStyle/>
                    <a:p>
                      <a:r>
                        <a:rPr lang="en-GB" dirty="0" smtClean="0"/>
                        <a:t>1775-94*</a:t>
                      </a:r>
                      <a:endParaRPr lang="en-GB" dirty="0"/>
                    </a:p>
                  </a:txBody>
                  <a:tcPr/>
                </a:tc>
                <a:tc>
                  <a:txBody>
                    <a:bodyPr/>
                    <a:lstStyle/>
                    <a:p>
                      <a:pPr algn="ctr"/>
                      <a:r>
                        <a:rPr lang="en-GB" dirty="0" smtClean="0"/>
                        <a:t>31</a:t>
                      </a:r>
                      <a:endParaRPr lang="en-GB" dirty="0"/>
                    </a:p>
                  </a:txBody>
                  <a:tcPr/>
                </a:tc>
                <a:tc>
                  <a:txBody>
                    <a:bodyPr/>
                    <a:lstStyle/>
                    <a:p>
                      <a:pPr algn="ctr"/>
                      <a:r>
                        <a:rPr lang="en-GB" dirty="0" smtClean="0"/>
                        <a:t>48</a:t>
                      </a:r>
                      <a:endParaRPr lang="en-GB" dirty="0"/>
                    </a:p>
                  </a:txBody>
                  <a:tcPr/>
                </a:tc>
                <a:tc>
                  <a:txBody>
                    <a:bodyPr/>
                    <a:lstStyle/>
                    <a:p>
                      <a:pPr algn="ctr"/>
                      <a:r>
                        <a:rPr lang="en-GB" dirty="0" smtClean="0"/>
                        <a:t>53</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1795-1812**</a:t>
                      </a:r>
                    </a:p>
                  </a:txBody>
                  <a:tcPr/>
                </a:tc>
                <a:tc>
                  <a:txBody>
                    <a:bodyPr/>
                    <a:lstStyle/>
                    <a:p>
                      <a:pPr algn="ctr"/>
                      <a:r>
                        <a:rPr lang="en-GB" dirty="0" smtClean="0"/>
                        <a:t>36</a:t>
                      </a:r>
                      <a:endParaRPr lang="en-GB" dirty="0"/>
                    </a:p>
                  </a:txBody>
                  <a:tcPr/>
                </a:tc>
                <a:tc>
                  <a:txBody>
                    <a:bodyPr/>
                    <a:lstStyle/>
                    <a:p>
                      <a:pPr algn="ctr"/>
                      <a:r>
                        <a:rPr lang="en-GB" dirty="0" smtClean="0"/>
                        <a:t>27</a:t>
                      </a:r>
                      <a:endParaRPr lang="en-GB" dirty="0"/>
                    </a:p>
                  </a:txBody>
                  <a:tcPr/>
                </a:tc>
                <a:tc>
                  <a:txBody>
                    <a:bodyPr/>
                    <a:lstStyle/>
                    <a:p>
                      <a:pPr algn="ctr"/>
                      <a:r>
                        <a:rPr lang="en-GB" dirty="0" smtClean="0"/>
                        <a:t>41</a:t>
                      </a:r>
                      <a:endParaRPr lang="en-GB" dirty="0"/>
                    </a:p>
                  </a:txBody>
                  <a:tcPr/>
                </a:tc>
              </a:tr>
            </a:tbl>
          </a:graphicData>
        </a:graphic>
      </p:graphicFrame>
      <p:sp>
        <p:nvSpPr>
          <p:cNvPr id="6" name="TextBox 5"/>
          <p:cNvSpPr txBox="1"/>
          <p:nvPr/>
        </p:nvSpPr>
        <p:spPr>
          <a:xfrm>
            <a:off x="537756" y="4293096"/>
            <a:ext cx="4178260" cy="369332"/>
          </a:xfrm>
          <a:prstGeom prst="rect">
            <a:avLst/>
          </a:prstGeom>
          <a:noFill/>
        </p:spPr>
        <p:txBody>
          <a:bodyPr wrap="none" rtlCol="0">
            <a:spAutoFit/>
          </a:bodyPr>
          <a:lstStyle/>
          <a:p>
            <a:r>
              <a:rPr lang="en-GB" dirty="0" smtClean="0"/>
              <a:t>‘endogenous’ infant mortality (y-intercept)</a:t>
            </a:r>
            <a:endParaRPr lang="en-GB" dirty="0"/>
          </a:p>
        </p:txBody>
      </p:sp>
      <p:sp>
        <p:nvSpPr>
          <p:cNvPr id="7" name="Rectangle 6"/>
          <p:cNvSpPr/>
          <p:nvPr/>
        </p:nvSpPr>
        <p:spPr>
          <a:xfrm>
            <a:off x="827584" y="6211669"/>
            <a:ext cx="4572000" cy="646331"/>
          </a:xfrm>
          <a:prstGeom prst="rect">
            <a:avLst/>
          </a:prstGeom>
        </p:spPr>
        <p:txBody>
          <a:bodyPr>
            <a:spAutoFit/>
          </a:bodyPr>
          <a:lstStyle/>
          <a:p>
            <a:r>
              <a:rPr lang="en-GB" dirty="0" smtClean="0"/>
              <a:t>* 1775-99 for Quakers and national sample</a:t>
            </a:r>
          </a:p>
          <a:p>
            <a:r>
              <a:rPr lang="en-GB" dirty="0" smtClean="0"/>
              <a:t>** 1800-24 for Quakers and national sample</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TotalTime>
  <Words>1683</Words>
  <Application>Microsoft Office PowerPoint</Application>
  <PresentationFormat>On-screen Show (4:3)</PresentationFormat>
  <Paragraphs>496</Paragraphs>
  <Slides>29</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Prism Project</vt:lpstr>
      <vt:lpstr>Infant mortality by social status in Georgian London</vt:lpstr>
      <vt:lpstr>Mortality change was most dramatic in urban populations</vt:lpstr>
      <vt:lpstr>Urban reconstitutions are difficult because:</vt:lpstr>
      <vt:lpstr>Amongst London Quaker children neonatal and infectious disease mortality declined substantially</vt:lpstr>
      <vt:lpstr>St. Martin in the Fields, Westminster</vt:lpstr>
      <vt:lpstr> Some birth events are missing due to the practice of private baptism</vt:lpstr>
      <vt:lpstr>Reconstitution families</vt:lpstr>
      <vt:lpstr>Infant mortality in St Martin’s, unadjusted rates  (probability of dying in age interval, per 1000)</vt:lpstr>
      <vt:lpstr>Biometric analysis did not indicate a burial deficit</vt:lpstr>
      <vt:lpstr>Birth interval analysis can give some indication of missing burials and possibly missing births</vt:lpstr>
      <vt:lpstr>Birth intervals were short in St. Martin’s</vt:lpstr>
      <vt:lpstr>Birth intervals lengthened in the late eighteenth century in St. Martin’s</vt:lpstr>
      <vt:lpstr>Social status groups defined by baptism fees overlapped but represented a distinct gradient in wealth and status  </vt:lpstr>
      <vt:lpstr>Amongst the poorer half of the population relatively short maternal breastfeeding appears to have been the norm (mid-C18th)</vt:lpstr>
      <vt:lpstr>Amongst the wealthier half of the population maternal breastfeeding was mainly very brief or absent (mid-C18th)</vt:lpstr>
      <vt:lpstr>By the last quarter of the C18th maternal breastfeeding was apparently common in all status groups </vt:lpstr>
      <vt:lpstr>Birth interval analysis indicated a rise in maternal breastfeeding </vt:lpstr>
      <vt:lpstr>Birth interval analysis also suggested that many burials or infants  were ‘missing’, especially in wealthier families</vt:lpstr>
      <vt:lpstr>Exported burials were recorded in St. Martin’s sextons’ books but clandestine burials also occurred. </vt:lpstr>
      <vt:lpstr>Wealth may have conferred little survival advantage in infancy</vt:lpstr>
      <vt:lpstr>Wealth may have conferred little survival advantage in childhood</vt:lpstr>
      <vt:lpstr>Falls in neonatal mortality occurred in the last quarter of the eighteenth century, in all social groups</vt:lpstr>
      <vt:lpstr>Summer peak in neonatal mortality persisted despite evidence of increased maternal breastfeeding</vt:lpstr>
      <vt:lpstr>Falls in post-neonatal and childhood mortality occurred mainly post-1795</vt:lpstr>
      <vt:lpstr>The timing of the falls in post-neonatal mortality resembles trends in smallpox mortality </vt:lpstr>
      <vt:lpstr>Conclusions</vt:lpstr>
      <vt:lpstr>Implications</vt:lpstr>
      <vt:lpstr>Neonatal mortality in the workhouse of St. Martin in the Fields</vt:lpstr>
      <vt:lpstr>Workhouse neonatal mortality by day of age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Romola</dc:creator>
  <cp:lastModifiedBy>Romola</cp:lastModifiedBy>
  <cp:revision>81</cp:revision>
  <dcterms:created xsi:type="dcterms:W3CDTF">2014-03-16T23:33:26Z</dcterms:created>
  <dcterms:modified xsi:type="dcterms:W3CDTF">2014-03-17T16:16:37Z</dcterms:modified>
</cp:coreProperties>
</file>