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6" r:id="rId2"/>
    <p:sldId id="275" r:id="rId3"/>
    <p:sldId id="294" r:id="rId4"/>
    <p:sldId id="302" r:id="rId5"/>
    <p:sldId id="293" r:id="rId6"/>
    <p:sldId id="307" r:id="rId7"/>
    <p:sldId id="283" r:id="rId8"/>
    <p:sldId id="308" r:id="rId9"/>
    <p:sldId id="309" r:id="rId10"/>
    <p:sldId id="310" r:id="rId11"/>
    <p:sldId id="311" r:id="rId12"/>
    <p:sldId id="312" r:id="rId13"/>
    <p:sldId id="313" r:id="rId14"/>
    <p:sldId id="314" r:id="rId15"/>
    <p:sldId id="284" r:id="rId16"/>
    <p:sldId id="319" r:id="rId17"/>
    <p:sldId id="287" r:id="rId18"/>
    <p:sldId id="296" r:id="rId19"/>
    <p:sldId id="322" r:id="rId20"/>
    <p:sldId id="286" r:id="rId21"/>
    <p:sldId id="320" r:id="rId22"/>
    <p:sldId id="297" r:id="rId23"/>
    <p:sldId id="277" r:id="rId24"/>
    <p:sldId id="278" r:id="rId25"/>
    <p:sldId id="321" r:id="rId26"/>
    <p:sldId id="279" r:id="rId27"/>
    <p:sldId id="290" r:id="rId28"/>
    <p:sldId id="299" r:id="rId29"/>
    <p:sldId id="285" r:id="rId30"/>
    <p:sldId id="295" r:id="rId31"/>
    <p:sldId id="280" r:id="rId32"/>
    <p:sldId id="316" r:id="rId33"/>
    <p:sldId id="317" r:id="rId34"/>
    <p:sldId id="318" r:id="rId35"/>
    <p:sldId id="315" r:id="rId36"/>
    <p:sldId id="300" r:id="rId37"/>
    <p:sldId id="298" r:id="rId38"/>
    <p:sldId id="281" r:id="rId39"/>
    <p:sldId id="301" r:id="rId40"/>
    <p:sldId id="32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Exams%20-%20MERGED%20MASTERS\Settlement%20conference\Passes%20in%20the%20overseers%20accounts%201765-178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Rate%20collection%20inform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Parish%20finances\Summary%20accou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Parish%20finances\Summary%20accoun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Exams%20-%20MERGED%20MASTERS\Settlement%20conference\Passes%20in%20the%20overseers%20accounts%201765-178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Workhouse%20costs%20per%20yea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jpb\Documents\ESRC%20workhouse%20database\ESRC%20research%20project\Conference%20papers\EHS%20conference%202011\Pauper%20maintenance%20c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b="0" dirty="0"/>
              <a:t>Bricklayers' </a:t>
            </a:r>
            <a:r>
              <a:rPr lang="en-US" b="0" dirty="0" err="1" smtClean="0"/>
              <a:t>labourer</a:t>
            </a:r>
            <a:r>
              <a:rPr lang="en-US" b="0" dirty="0" smtClean="0"/>
              <a:t> </a:t>
            </a:r>
            <a:r>
              <a:rPr lang="en-US" b="0" dirty="0"/>
              <a:t>RW index</a:t>
            </a:r>
          </a:p>
        </c:rich>
      </c:tx>
      <c:layout/>
    </c:title>
    <c:plotArea>
      <c:layout>
        <c:manualLayout>
          <c:layoutTarget val="inner"/>
          <c:xMode val="edge"/>
          <c:yMode val="edge"/>
          <c:x val="7.7564648681209936E-2"/>
          <c:y val="0.13921442201858764"/>
          <c:w val="0.8664790671657856"/>
          <c:h val="0.72660583680141877"/>
        </c:manualLayout>
      </c:layout>
      <c:lineChart>
        <c:grouping val="standard"/>
        <c:ser>
          <c:idx val="0"/>
          <c:order val="0"/>
          <c:tx>
            <c:strRef>
              <c:f>'Workhouse paupers cost per year'!$AO$1:$AO$41</c:f>
              <c:strCache>
                <c:ptCount val="1"/>
                <c:pt idx="0">
                  <c:v>BL RW index</c:v>
                </c:pt>
              </c:strCache>
            </c:strRef>
          </c:tx>
          <c:marker>
            <c:symbol val="none"/>
          </c:marker>
          <c:trendline>
            <c:spPr>
              <a:ln w="19050">
                <a:solidFill>
                  <a:sysClr val="windowText" lastClr="000000"/>
                </a:solidFill>
              </a:ln>
            </c:spPr>
            <c:trendlineType val="movingAvg"/>
            <c:period val="5"/>
          </c:trendline>
          <c:cat>
            <c:numRef>
              <c:f>'Workhouse paupers cost per year'!$AN$42:$AN$120</c:f>
              <c:numCache>
                <c:formatCode>General</c:formatCode>
                <c:ptCount val="79"/>
                <c:pt idx="0">
                  <c:v>1725</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numCache>
            </c:numRef>
          </c:cat>
          <c:val>
            <c:numRef>
              <c:f>'Workhouse paupers cost per year'!$AO$42:$AO$120</c:f>
              <c:numCache>
                <c:formatCode>General</c:formatCode>
                <c:ptCount val="79"/>
                <c:pt idx="1">
                  <c:v>125</c:v>
                </c:pt>
                <c:pt idx="2">
                  <c:v>134</c:v>
                </c:pt>
                <c:pt idx="3">
                  <c:v>123</c:v>
                </c:pt>
                <c:pt idx="4">
                  <c:v>117</c:v>
                </c:pt>
                <c:pt idx="5">
                  <c:v>133</c:v>
                </c:pt>
                <c:pt idx="6">
                  <c:v>144</c:v>
                </c:pt>
                <c:pt idx="7">
                  <c:v>143</c:v>
                </c:pt>
                <c:pt idx="8">
                  <c:v>147</c:v>
                </c:pt>
                <c:pt idx="9">
                  <c:v>154</c:v>
                </c:pt>
                <c:pt idx="10">
                  <c:v>165</c:v>
                </c:pt>
                <c:pt idx="11">
                  <c:v>162</c:v>
                </c:pt>
                <c:pt idx="12">
                  <c:v>150</c:v>
                </c:pt>
                <c:pt idx="13">
                  <c:v>155</c:v>
                </c:pt>
                <c:pt idx="14">
                  <c:v>159</c:v>
                </c:pt>
                <c:pt idx="15">
                  <c:v>135</c:v>
                </c:pt>
                <c:pt idx="16">
                  <c:v>122</c:v>
                </c:pt>
                <c:pt idx="17">
                  <c:v>138</c:v>
                </c:pt>
                <c:pt idx="18">
                  <c:v>138</c:v>
                </c:pt>
                <c:pt idx="19">
                  <c:v>168</c:v>
                </c:pt>
                <c:pt idx="20">
                  <c:v>165</c:v>
                </c:pt>
                <c:pt idx="21">
                  <c:v>147</c:v>
                </c:pt>
                <c:pt idx="22">
                  <c:v>152</c:v>
                </c:pt>
                <c:pt idx="23">
                  <c:v>145</c:v>
                </c:pt>
                <c:pt idx="24">
                  <c:v>143</c:v>
                </c:pt>
                <c:pt idx="25">
                  <c:v>148</c:v>
                </c:pt>
                <c:pt idx="26">
                  <c:v>152</c:v>
                </c:pt>
                <c:pt idx="27">
                  <c:v>145</c:v>
                </c:pt>
                <c:pt idx="28">
                  <c:v>149</c:v>
                </c:pt>
                <c:pt idx="29">
                  <c:v>142</c:v>
                </c:pt>
                <c:pt idx="30">
                  <c:v>151</c:v>
                </c:pt>
                <c:pt idx="31">
                  <c:v>145</c:v>
                </c:pt>
                <c:pt idx="32">
                  <c:v>119</c:v>
                </c:pt>
                <c:pt idx="33">
                  <c:v>119</c:v>
                </c:pt>
                <c:pt idx="34">
                  <c:v>129</c:v>
                </c:pt>
                <c:pt idx="35">
                  <c:v>135</c:v>
                </c:pt>
                <c:pt idx="36">
                  <c:v>142</c:v>
                </c:pt>
                <c:pt idx="37">
                  <c:v>137</c:v>
                </c:pt>
                <c:pt idx="38">
                  <c:v>133</c:v>
                </c:pt>
                <c:pt idx="39">
                  <c:v>122</c:v>
                </c:pt>
                <c:pt idx="40">
                  <c:v>118</c:v>
                </c:pt>
                <c:pt idx="41">
                  <c:v>117</c:v>
                </c:pt>
                <c:pt idx="42">
                  <c:v>110</c:v>
                </c:pt>
                <c:pt idx="43">
                  <c:v>112</c:v>
                </c:pt>
                <c:pt idx="44">
                  <c:v>121</c:v>
                </c:pt>
                <c:pt idx="45">
                  <c:v>122</c:v>
                </c:pt>
                <c:pt idx="46">
                  <c:v>112</c:v>
                </c:pt>
                <c:pt idx="47">
                  <c:v>102</c:v>
                </c:pt>
                <c:pt idx="48">
                  <c:v>102</c:v>
                </c:pt>
                <c:pt idx="49">
                  <c:v>101</c:v>
                </c:pt>
                <c:pt idx="50">
                  <c:v>107</c:v>
                </c:pt>
                <c:pt idx="51">
                  <c:v>109</c:v>
                </c:pt>
                <c:pt idx="52">
                  <c:v>110</c:v>
                </c:pt>
                <c:pt idx="53">
                  <c:v>105</c:v>
                </c:pt>
                <c:pt idx="54">
                  <c:v>115</c:v>
                </c:pt>
                <c:pt idx="55">
                  <c:v>119</c:v>
                </c:pt>
                <c:pt idx="56">
                  <c:v>115</c:v>
                </c:pt>
                <c:pt idx="57">
                  <c:v>112</c:v>
                </c:pt>
                <c:pt idx="58">
                  <c:v>100</c:v>
                </c:pt>
                <c:pt idx="59">
                  <c:v>100</c:v>
                </c:pt>
                <c:pt idx="60">
                  <c:v>104</c:v>
                </c:pt>
                <c:pt idx="61">
                  <c:v>104</c:v>
                </c:pt>
                <c:pt idx="62">
                  <c:v>104</c:v>
                </c:pt>
                <c:pt idx="63">
                  <c:v>100</c:v>
                </c:pt>
                <c:pt idx="64">
                  <c:v>102</c:v>
                </c:pt>
                <c:pt idx="65">
                  <c:v>100</c:v>
                </c:pt>
                <c:pt idx="66">
                  <c:v>100</c:v>
                </c:pt>
                <c:pt idx="67">
                  <c:v>99</c:v>
                </c:pt>
                <c:pt idx="68">
                  <c:v>104</c:v>
                </c:pt>
                <c:pt idx="69">
                  <c:v>96</c:v>
                </c:pt>
                <c:pt idx="70">
                  <c:v>93</c:v>
                </c:pt>
                <c:pt idx="71">
                  <c:v>94</c:v>
                </c:pt>
                <c:pt idx="72">
                  <c:v>108</c:v>
                </c:pt>
                <c:pt idx="73">
                  <c:v>114</c:v>
                </c:pt>
                <c:pt idx="74">
                  <c:v>114</c:v>
                </c:pt>
                <c:pt idx="75">
                  <c:v>83</c:v>
                </c:pt>
                <c:pt idx="76">
                  <c:v>75</c:v>
                </c:pt>
                <c:pt idx="77">
                  <c:v>97</c:v>
                </c:pt>
                <c:pt idx="78">
                  <c:v>103</c:v>
                </c:pt>
              </c:numCache>
            </c:numRef>
          </c:val>
        </c:ser>
        <c:marker val="1"/>
        <c:axId val="66974080"/>
        <c:axId val="66975616"/>
      </c:lineChart>
      <c:catAx>
        <c:axId val="66974080"/>
        <c:scaling>
          <c:orientation val="minMax"/>
        </c:scaling>
        <c:axPos val="b"/>
        <c:numFmt formatCode="General" sourceLinked="1"/>
        <c:tickLblPos val="nextTo"/>
        <c:crossAx val="66975616"/>
        <c:crosses val="autoZero"/>
        <c:auto val="1"/>
        <c:lblAlgn val="ctr"/>
        <c:lblOffset val="100"/>
        <c:tickLblSkip val="5"/>
      </c:catAx>
      <c:valAx>
        <c:axId val="66975616"/>
        <c:scaling>
          <c:orientation val="minMax"/>
        </c:scaling>
        <c:axPos val="l"/>
        <c:majorGridlines/>
        <c:numFmt formatCode="General" sourceLinked="1"/>
        <c:tickLblPos val="nextTo"/>
        <c:crossAx val="66974080"/>
        <c:crosses val="autoZero"/>
        <c:crossBetween val="between"/>
      </c:valAx>
    </c:plotArea>
    <c:legend>
      <c:legendPos val="r"/>
      <c:layout>
        <c:manualLayout>
          <c:xMode val="edge"/>
          <c:yMode val="edge"/>
          <c:x val="0.12508958119365515"/>
          <c:y val="0.53996226821405857"/>
          <c:w val="0.38090185586705122"/>
          <c:h val="0.18345988318137554"/>
        </c:manualLayout>
      </c:layout>
      <c:spPr>
        <a:solidFill>
          <a:sysClr val="window" lastClr="FFFFFF">
            <a:lumMod val="95000"/>
          </a:sysClr>
        </a:solidFill>
        <a:ln>
          <a:solidFill>
            <a:sysClr val="windowText" lastClr="000000"/>
          </a:solidFill>
        </a:ln>
        <a:effectLst>
          <a:outerShdw blurRad="50800" dist="76200" dir="2700000" algn="tl" rotWithShape="0">
            <a:prstClr val="black">
              <a:alpha val="40000"/>
            </a:prstClr>
          </a:outerShdw>
        </a:effectLst>
      </c:spPr>
    </c:legend>
    <c:plotVisOnly val="1"/>
  </c:chart>
  <c:spPr>
    <a:solidFill>
      <a:prstClr val="white"/>
    </a:solidFill>
    <a:ln>
      <a:solidFill>
        <a:prstClr val="black"/>
      </a:solidFill>
    </a:ln>
    <a:effectLst>
      <a:outerShdw blurRad="50800" dist="76200" dir="2700000" algn="tl" rotWithShape="0">
        <a:prstClr val="black">
          <a:alpha val="40000"/>
        </a:prstClr>
      </a:outerShdw>
    </a:effectLst>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b="0" dirty="0"/>
              <a:t>Total spend </a:t>
            </a:r>
            <a:r>
              <a:rPr lang="en-GB" b="0" dirty="0" smtClean="0"/>
              <a:t>per workhouse </a:t>
            </a:r>
            <a:r>
              <a:rPr lang="en-GB" b="0" dirty="0"/>
              <a:t>inmate per week as percentage of building labourers weekly wages</a:t>
            </a:r>
          </a:p>
        </c:rich>
      </c:tx>
    </c:title>
    <c:plotArea>
      <c:layout>
        <c:manualLayout>
          <c:layoutTarget val="inner"/>
          <c:xMode val="edge"/>
          <c:yMode val="edge"/>
          <c:x val="0.11143824160083152"/>
          <c:y val="0.21675979588845845"/>
          <c:w val="0.83261930029129061"/>
          <c:h val="0.63689116271633561"/>
        </c:manualLayout>
      </c:layout>
      <c:lineChart>
        <c:grouping val="standard"/>
        <c:ser>
          <c:idx val="0"/>
          <c:order val="0"/>
          <c:tx>
            <c:strRef>
              <c:f>'Workhouse paupers cost per year'!$O$1</c:f>
              <c:strCache>
                <c:ptCount val="1"/>
                <c:pt idx="0">
                  <c:v>Total spend per inmate per week as percentage of building labourers weekly wages</c:v>
                </c:pt>
              </c:strCache>
            </c:strRef>
          </c:tx>
          <c:marker>
            <c:symbol val="none"/>
          </c:marker>
          <c:cat>
            <c:numRef>
              <c:f>'Workhouse paupers cost per year'!$A$2:$A$80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'Workhouse paupers cost per year'!$O$2:$O$80</c:f>
              <c:numCache>
                <c:formatCode>0%</c:formatCode>
                <c:ptCount val="39"/>
                <c:pt idx="0">
                  <c:v>0.23868671040161377</c:v>
                </c:pt>
                <c:pt idx="1">
                  <c:v>0.26627511041621077</c:v>
                </c:pt>
                <c:pt idx="2">
                  <c:v>0.2482792036086483</c:v>
                </c:pt>
                <c:pt idx="3">
                  <c:v>0.26611847671639866</c:v>
                </c:pt>
                <c:pt idx="6">
                  <c:v>0.23740012048679388</c:v>
                </c:pt>
                <c:pt idx="7">
                  <c:v>0.3253871869329506</c:v>
                </c:pt>
                <c:pt idx="8">
                  <c:v>0.28470032847948501</c:v>
                </c:pt>
                <c:pt idx="9">
                  <c:v>0.2874441554886395</c:v>
                </c:pt>
                <c:pt idx="11">
                  <c:v>0.30006740279891281</c:v>
                </c:pt>
                <c:pt idx="12">
                  <c:v>0.31137140293335036</c:v>
                </c:pt>
                <c:pt idx="13">
                  <c:v>0.2246437842494087</c:v>
                </c:pt>
                <c:pt idx="14">
                  <c:v>0.274764143335122</c:v>
                </c:pt>
                <c:pt idx="17">
                  <c:v>0.23606919776659757</c:v>
                </c:pt>
                <c:pt idx="19">
                  <c:v>0.30331678049249788</c:v>
                </c:pt>
                <c:pt idx="20">
                  <c:v>0.30986004223282954</c:v>
                </c:pt>
                <c:pt idx="21">
                  <c:v>0.2871201969260328</c:v>
                </c:pt>
                <c:pt idx="22">
                  <c:v>0.32017018575373202</c:v>
                </c:pt>
                <c:pt idx="23">
                  <c:v>0.35189251661763132</c:v>
                </c:pt>
                <c:pt idx="24">
                  <c:v>0.30542116587373758</c:v>
                </c:pt>
                <c:pt idx="25">
                  <c:v>0.32207515063601877</c:v>
                </c:pt>
                <c:pt idx="26">
                  <c:v>0.31933891057554553</c:v>
                </c:pt>
                <c:pt idx="27">
                  <c:v>0.33225181368674928</c:v>
                </c:pt>
                <c:pt idx="28">
                  <c:v>0.32997379266568105</c:v>
                </c:pt>
                <c:pt idx="29">
                  <c:v>0.38084545823083382</c:v>
                </c:pt>
                <c:pt idx="30">
                  <c:v>0.42228426696390825</c:v>
                </c:pt>
                <c:pt idx="31">
                  <c:v>0.37077510761744392</c:v>
                </c:pt>
                <c:pt idx="32">
                  <c:v>0.30932812346984861</c:v>
                </c:pt>
                <c:pt idx="33">
                  <c:v>0.28551654002965227</c:v>
                </c:pt>
                <c:pt idx="34">
                  <c:v>0.29854683165156781</c:v>
                </c:pt>
                <c:pt idx="35">
                  <c:v>0.34714288317443714</c:v>
                </c:pt>
                <c:pt idx="36">
                  <c:v>0.30977487426122063</c:v>
                </c:pt>
                <c:pt idx="37">
                  <c:v>0.31487256505347982</c:v>
                </c:pt>
                <c:pt idx="38">
                  <c:v>0.32196423321692935</c:v>
                </c:pt>
              </c:numCache>
            </c:numRef>
          </c:val>
        </c:ser>
        <c:marker val="1"/>
        <c:axId val="68413312"/>
        <c:axId val="68414848"/>
      </c:lineChart>
      <c:catAx>
        <c:axId val="68413312"/>
        <c:scaling>
          <c:orientation val="minMax"/>
        </c:scaling>
        <c:axPos val="b"/>
        <c:numFmt formatCode="General" sourceLinked="1"/>
        <c:tickLblPos val="nextTo"/>
        <c:crossAx val="68414848"/>
        <c:crosses val="autoZero"/>
        <c:auto val="1"/>
        <c:lblAlgn val="ctr"/>
        <c:lblOffset val="100"/>
        <c:tickLblSkip val="5"/>
      </c:catAx>
      <c:valAx>
        <c:axId val="68414848"/>
        <c:scaling>
          <c:orientation val="minMax"/>
        </c:scaling>
        <c:axPos val="l"/>
        <c:majorGridlines/>
        <c:numFmt formatCode="0%" sourceLinked="1"/>
        <c:tickLblPos val="nextTo"/>
        <c:crossAx val="68413312"/>
        <c:crosses val="autoZero"/>
        <c:crossBetween val="between"/>
      </c:valAx>
    </c:plotArea>
    <c:legend>
      <c:legendPos val="r"/>
      <c:layout>
        <c:manualLayout>
          <c:xMode val="edge"/>
          <c:yMode val="edge"/>
          <c:x val="0.48955535476098272"/>
          <c:y val="0.5889414678910857"/>
          <c:w val="0.34316423561808868"/>
          <c:h val="0.18386346376753701"/>
        </c:manualLayout>
      </c:layout>
      <c:spPr>
        <a:solidFill>
          <a:schemeClr val="bg1">
            <a:lumMod val="95000"/>
          </a:schemeClr>
        </a:solidFill>
        <a:ln>
          <a:solidFill>
            <a:schemeClr val="tx1"/>
          </a:solidFill>
        </a:ln>
        <a:effectLst>
          <a:outerShdw blurRad="50800" dist="76200" dir="2700000" algn="tl" rotWithShape="0">
            <a:prstClr val="black">
              <a:alpha val="40000"/>
            </a:prstClr>
          </a:outerShdw>
        </a:effectLst>
      </c:spPr>
    </c:legend>
    <c:plotVisOnly val="1"/>
  </c:chart>
  <c:spPr>
    <a:solidFill>
      <a:schemeClr val="bg1"/>
    </a:solidFill>
    <a:ln>
      <a:solidFill>
        <a:schemeClr val="tx1"/>
      </a:solidFill>
    </a:ln>
    <a:effectLst>
      <a:outerShdw blurRad="50800" dist="76200" dir="2700000" algn="tl" rotWithShape="0">
        <a:prstClr val="black">
          <a:alpha val="40000"/>
        </a:prstClr>
      </a:outerShdw>
    </a:effectLst>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9.7193155424099967E-2"/>
          <c:y val="3.5756907198194431E-2"/>
          <c:w val="0.8560949678244536"/>
          <c:h val="0.83362851382707714"/>
        </c:manualLayout>
      </c:layout>
      <c:lineChart>
        <c:grouping val="standard"/>
        <c:ser>
          <c:idx val="0"/>
          <c:order val="0"/>
          <c:tx>
            <c:strRef>
              <c:f>'Workhouse paupers cost per year'!$R$1:$R$41</c:f>
              <c:strCache>
                <c:ptCount val="1"/>
                <c:pt idx="0">
                  <c:v>Relative spending on workhouse poor/outdoor poor</c:v>
                </c:pt>
              </c:strCache>
            </c:strRef>
          </c:tx>
          <c:marker>
            <c:symbol val="none"/>
          </c:marker>
          <c:cat>
            <c:numRef>
              <c:f>'Workhouse paupers cost per year'!$O$42:$O$80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'Workhouse paupers cost per year'!$R$42:$R$80</c:f>
              <c:numCache>
                <c:formatCode>0.00</c:formatCode>
                <c:ptCount val="39"/>
                <c:pt idx="0">
                  <c:v>2.8678530506709445</c:v>
                </c:pt>
                <c:pt idx="1">
                  <c:v>2.7490081867416771</c:v>
                </c:pt>
                <c:pt idx="2">
                  <c:v>2.5359110698535434</c:v>
                </c:pt>
                <c:pt idx="3">
                  <c:v>2.4834857329061402</c:v>
                </c:pt>
                <c:pt idx="6">
                  <c:v>1.2803942171845411</c:v>
                </c:pt>
                <c:pt idx="7">
                  <c:v>4.3769842344431051</c:v>
                </c:pt>
                <c:pt idx="8">
                  <c:v>4.5189855653816382</c:v>
                </c:pt>
                <c:pt idx="9">
                  <c:v>5.4622668334400819</c:v>
                </c:pt>
                <c:pt idx="10">
                  <c:v>5.35157116014497</c:v>
                </c:pt>
                <c:pt idx="11">
                  <c:v>5.4036079387815814</c:v>
                </c:pt>
                <c:pt idx="12">
                  <c:v>4.4243406346395018</c:v>
                </c:pt>
                <c:pt idx="13">
                  <c:v>4.17848622333472</c:v>
                </c:pt>
                <c:pt idx="14">
                  <c:v>6.4106215997574525</c:v>
                </c:pt>
                <c:pt idx="15">
                  <c:v>5.7029022116690715</c:v>
                </c:pt>
                <c:pt idx="16">
                  <c:v>5.4613620449032947</c:v>
                </c:pt>
                <c:pt idx="17">
                  <c:v>4.4867465871614964</c:v>
                </c:pt>
                <c:pt idx="19">
                  <c:v>4.4600703368481325</c:v>
                </c:pt>
                <c:pt idx="20">
                  <c:v>6.1808824636774409</c:v>
                </c:pt>
                <c:pt idx="21">
                  <c:v>6.1306676656724344</c:v>
                </c:pt>
                <c:pt idx="22">
                  <c:v>7.0839106629636399</c:v>
                </c:pt>
                <c:pt idx="23">
                  <c:v>8.0734168457145277</c:v>
                </c:pt>
                <c:pt idx="24">
                  <c:v>7.3130386209256377</c:v>
                </c:pt>
                <c:pt idx="25">
                  <c:v>7.4276883861914476</c:v>
                </c:pt>
                <c:pt idx="26">
                  <c:v>7.9402484002716456</c:v>
                </c:pt>
                <c:pt idx="27">
                  <c:v>6.7686585587625565</c:v>
                </c:pt>
                <c:pt idx="28">
                  <c:v>6.5449632586935085</c:v>
                </c:pt>
                <c:pt idx="29">
                  <c:v>8.6112935171803198</c:v>
                </c:pt>
                <c:pt idx="30">
                  <c:v>9.1752299257619647</c:v>
                </c:pt>
                <c:pt idx="31">
                  <c:v>8.9963733885006452</c:v>
                </c:pt>
                <c:pt idx="32">
                  <c:v>6.7837137563159855</c:v>
                </c:pt>
                <c:pt idx="33">
                  <c:v>5.8184623893928817</c:v>
                </c:pt>
                <c:pt idx="34">
                  <c:v>6.4653975013451737</c:v>
                </c:pt>
                <c:pt idx="35">
                  <c:v>7.2999371575276841</c:v>
                </c:pt>
                <c:pt idx="36">
                  <c:v>5.4308905960519294</c:v>
                </c:pt>
                <c:pt idx="37">
                  <c:v>4.6939718590760613</c:v>
                </c:pt>
                <c:pt idx="38">
                  <c:v>4.2768252073179625</c:v>
                </c:pt>
              </c:numCache>
            </c:numRef>
          </c:val>
        </c:ser>
        <c:ser>
          <c:idx val="1"/>
          <c:order val="1"/>
          <c:tx>
            <c:strRef>
              <c:f>'Workhouse paupers cost per year'!$S$1:$S$41</c:f>
              <c:strCache>
                <c:ptCount val="1"/>
                <c:pt idx="0">
                  <c:v>5 year moving average</c:v>
                </c:pt>
              </c:strCache>
            </c:strRef>
          </c:tx>
          <c:marker>
            <c:symbol val="none"/>
          </c:marker>
          <c:cat>
            <c:numRef>
              <c:f>'Workhouse paupers cost per year'!$O$42:$O$80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'Workhouse paupers cost per year'!$S$42:$S$80</c:f>
              <c:numCache>
                <c:formatCode>General</c:formatCode>
                <c:ptCount val="39"/>
                <c:pt idx="2" formatCode="0.00">
                  <c:v>2.6590645100430761</c:v>
                </c:pt>
                <c:pt idx="3" formatCode="0.00">
                  <c:v>2.5894683298337804</c:v>
                </c:pt>
                <c:pt idx="4" formatCode="0.00">
                  <c:v>2.0999303399814093</c:v>
                </c:pt>
                <c:pt idx="5" formatCode="0.00">
                  <c:v>2.7136213948445982</c:v>
                </c:pt>
                <c:pt idx="6" formatCode="0.00">
                  <c:v>3.3921213390030953</c:v>
                </c:pt>
                <c:pt idx="7" formatCode="0.00">
                  <c:v>3.9096577126123475</c:v>
                </c:pt>
                <c:pt idx="8" formatCode="0.00">
                  <c:v>4.1980404021188704</c:v>
                </c:pt>
                <c:pt idx="9" formatCode="0.00">
                  <c:v>5.0226831464382755</c:v>
                </c:pt>
                <c:pt idx="10" formatCode="0.00">
                  <c:v>5.0321544264775477</c:v>
                </c:pt>
                <c:pt idx="11" formatCode="0.00">
                  <c:v>4.9640545580681632</c:v>
                </c:pt>
                <c:pt idx="12" formatCode="0.00">
                  <c:v>5.1537255113316451</c:v>
                </c:pt>
                <c:pt idx="13" formatCode="0.00">
                  <c:v>5.2239917216364642</c:v>
                </c:pt>
                <c:pt idx="14" formatCode="0.00">
                  <c:v>5.2355425428608084</c:v>
                </c:pt>
                <c:pt idx="15" formatCode="0.00">
                  <c:v>5.2480237333652084</c:v>
                </c:pt>
                <c:pt idx="16" formatCode="0.00">
                  <c:v>5.5154081108728334</c:v>
                </c:pt>
                <c:pt idx="17" formatCode="0.00">
                  <c:v>5.0277702951454897</c:v>
                </c:pt>
                <c:pt idx="18" formatCode="0.00">
                  <c:v>5.1472653581475845</c:v>
                </c:pt>
                <c:pt idx="19" formatCode="0.00">
                  <c:v>5.3145917633398758</c:v>
                </c:pt>
                <c:pt idx="20" formatCode="0.00">
                  <c:v>5.9638827822904119</c:v>
                </c:pt>
                <c:pt idx="21" formatCode="0.00">
                  <c:v>6.3857895949752344</c:v>
                </c:pt>
                <c:pt idx="22" formatCode="0.00">
                  <c:v>6.9563832517907374</c:v>
                </c:pt>
                <c:pt idx="23" formatCode="0.00">
                  <c:v>7.2057444362935374</c:v>
                </c:pt>
                <c:pt idx="24" formatCode="0.00">
                  <c:v>7.5676605832133834</c:v>
                </c:pt>
                <c:pt idx="25" formatCode="0.00">
                  <c:v>7.5046101623731598</c:v>
                </c:pt>
                <c:pt idx="26" formatCode="0.00">
                  <c:v>7.1989194449689506</c:v>
                </c:pt>
                <c:pt idx="27" formatCode="0.00">
                  <c:v>7.4585704242198974</c:v>
                </c:pt>
                <c:pt idx="28" formatCode="0.00">
                  <c:v>7.8080787321339971</c:v>
                </c:pt>
                <c:pt idx="29" formatCode="0.00">
                  <c:v>8.0193037297797982</c:v>
                </c:pt>
                <c:pt idx="30" formatCode="0.00">
                  <c:v>8.0223147692904693</c:v>
                </c:pt>
                <c:pt idx="31" formatCode="0.00">
                  <c:v>7.8770145954303565</c:v>
                </c:pt>
                <c:pt idx="32" formatCode="0.00">
                  <c:v>7.4478353922633334</c:v>
                </c:pt>
                <c:pt idx="33" formatCode="0.00">
                  <c:v>7.0727768386164671</c:v>
                </c:pt>
                <c:pt idx="34" formatCode="0.00">
                  <c:v>6.3596802801267289</c:v>
                </c:pt>
                <c:pt idx="35" formatCode="0.00">
                  <c:v>5.9417319006787483</c:v>
                </c:pt>
                <c:pt idx="36" formatCode="0.00">
                  <c:v>5.6334044642637631</c:v>
                </c:pt>
              </c:numCache>
            </c:numRef>
          </c:val>
        </c:ser>
        <c:marker val="1"/>
        <c:axId val="68343296"/>
        <c:axId val="68344832"/>
      </c:lineChart>
      <c:catAx>
        <c:axId val="68343296"/>
        <c:scaling>
          <c:orientation val="minMax"/>
        </c:scaling>
        <c:axPos val="b"/>
        <c:numFmt formatCode="General" sourceLinked="1"/>
        <c:tickLblPos val="nextTo"/>
        <c:crossAx val="68344832"/>
        <c:crosses val="autoZero"/>
        <c:auto val="1"/>
        <c:lblAlgn val="ctr"/>
        <c:lblOffset val="100"/>
        <c:tickLblSkip val="5"/>
      </c:catAx>
      <c:valAx>
        <c:axId val="68344832"/>
        <c:scaling>
          <c:orientation val="minMax"/>
        </c:scaling>
        <c:axPos val="l"/>
        <c:majorGridlines/>
        <c:numFmt formatCode="0.00" sourceLinked="1"/>
        <c:tickLblPos val="nextTo"/>
        <c:crossAx val="68343296"/>
        <c:crosses val="autoZero"/>
        <c:crossBetween val="between"/>
      </c:valAx>
    </c:plotArea>
    <c:legend>
      <c:legendPos val="r"/>
      <c:layout>
        <c:manualLayout>
          <c:xMode val="edge"/>
          <c:yMode val="edge"/>
          <c:x val="0.43213753103197128"/>
          <c:y val="0.62158215730280086"/>
          <c:w val="0.42121836293306036"/>
          <c:h val="0.20772135367137104"/>
        </c:manualLayout>
      </c:layout>
      <c:spPr>
        <a:solidFill>
          <a:sysClr val="window" lastClr="FFFFFF">
            <a:lumMod val="95000"/>
          </a:sysClr>
        </a:solidFill>
        <a:ln>
          <a:solidFill>
            <a:sysClr val="windowText" lastClr="000000"/>
          </a:solidFill>
        </a:ln>
        <a:effectLst>
          <a:outerShdw blurRad="50800" dist="76200" dir="2700000" algn="tl" rotWithShape="0">
            <a:prstClr val="black">
              <a:alpha val="40000"/>
            </a:prstClr>
          </a:outerShdw>
        </a:effectLst>
      </c:spPr>
    </c:legend>
    <c:plotVisOnly val="1"/>
  </c:chart>
  <c:spPr>
    <a:solidFill>
      <a:schemeClr val="bg1"/>
    </a:solidFill>
    <a:ln>
      <a:solidFill>
        <a:schemeClr val="tx1"/>
      </a:solidFill>
    </a:ln>
    <a:effectLst>
      <a:outerShdw blurRad="50800" dist="76200" dir="2700000" algn="tl" rotWithShape="0">
        <a:prstClr val="black">
          <a:alpha val="40000"/>
        </a:prstClr>
      </a:outerShdw>
    </a:effectLst>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b="0"/>
            </a:pPr>
            <a:r>
              <a:rPr lang="en-US" b="0"/>
              <a:t>Ratio Settled/Casual payments,</a:t>
            </a:r>
            <a:r>
              <a:rPr lang="en-US" b="0" baseline="0"/>
              <a:t> 5 year averages</a:t>
            </a:r>
            <a:endParaRPr lang="en-US" b="0"/>
          </a:p>
        </c:rich>
      </c:tx>
    </c:title>
    <c:plotArea>
      <c:layout>
        <c:manualLayout>
          <c:layoutTarget val="inner"/>
          <c:xMode val="edge"/>
          <c:yMode val="edge"/>
          <c:x val="5.5039797549736473E-2"/>
          <c:y val="0.13990875828800703"/>
          <c:w val="0.86342489762069818"/>
          <c:h val="0.75209168679351757"/>
        </c:manualLayout>
      </c:layout>
      <c:scatterChart>
        <c:scatterStyle val="lineMarker"/>
        <c:ser>
          <c:idx val="0"/>
          <c:order val="0"/>
          <c:tx>
            <c:strRef>
              <c:f>'Graph of settled to casual'!$C$1</c:f>
              <c:strCache>
                <c:ptCount val="1"/>
                <c:pt idx="0">
                  <c:v>Ratio Settled/Casual expenditure. The higher the ratio, the greater the relative amount spent on the settled poor</c:v>
                </c:pt>
              </c:strCache>
            </c:strRef>
          </c:tx>
          <c:spPr>
            <a:ln w="28575">
              <a:noFill/>
            </a:ln>
          </c:spPr>
          <c:xVal>
            <c:numRef>
              <c:f>'Graph of settled to casual'!$A$2:$A$117</c:f>
              <c:numCache>
                <c:formatCode>General</c:formatCode>
                <c:ptCount val="116"/>
                <c:pt idx="0">
                  <c:v>1765</c:v>
                </c:pt>
                <c:pt idx="1">
                  <c:v>1765</c:v>
                </c:pt>
                <c:pt idx="2">
                  <c:v>1765</c:v>
                </c:pt>
                <c:pt idx="3">
                  <c:v>1765</c:v>
                </c:pt>
                <c:pt idx="4">
                  <c:v>1765</c:v>
                </c:pt>
                <c:pt idx="5">
                  <c:v>1765</c:v>
                </c:pt>
                <c:pt idx="6">
                  <c:v>1765</c:v>
                </c:pt>
                <c:pt idx="7">
                  <c:v>1766</c:v>
                </c:pt>
                <c:pt idx="8">
                  <c:v>1766</c:v>
                </c:pt>
                <c:pt idx="9">
                  <c:v>1766</c:v>
                </c:pt>
                <c:pt idx="10">
                  <c:v>1766</c:v>
                </c:pt>
                <c:pt idx="11">
                  <c:v>1766</c:v>
                </c:pt>
                <c:pt idx="12">
                  <c:v>1766</c:v>
                </c:pt>
                <c:pt idx="13">
                  <c:v>1766</c:v>
                </c:pt>
                <c:pt idx="14">
                  <c:v>1766</c:v>
                </c:pt>
                <c:pt idx="15">
                  <c:v>1767</c:v>
                </c:pt>
                <c:pt idx="16">
                  <c:v>1767</c:v>
                </c:pt>
                <c:pt idx="17">
                  <c:v>1767</c:v>
                </c:pt>
                <c:pt idx="18">
                  <c:v>1767</c:v>
                </c:pt>
                <c:pt idx="19">
                  <c:v>1767</c:v>
                </c:pt>
                <c:pt idx="20">
                  <c:v>1767</c:v>
                </c:pt>
                <c:pt idx="21">
                  <c:v>1767</c:v>
                </c:pt>
                <c:pt idx="22">
                  <c:v>1767</c:v>
                </c:pt>
                <c:pt idx="23">
                  <c:v>1768</c:v>
                </c:pt>
                <c:pt idx="24">
                  <c:v>1768</c:v>
                </c:pt>
                <c:pt idx="25">
                  <c:v>1768</c:v>
                </c:pt>
                <c:pt idx="26">
                  <c:v>1768</c:v>
                </c:pt>
                <c:pt idx="27">
                  <c:v>1768</c:v>
                </c:pt>
                <c:pt idx="28">
                  <c:v>1768</c:v>
                </c:pt>
                <c:pt idx="29">
                  <c:v>1768</c:v>
                </c:pt>
                <c:pt idx="30">
                  <c:v>1771</c:v>
                </c:pt>
                <c:pt idx="31">
                  <c:v>1771</c:v>
                </c:pt>
                <c:pt idx="32">
                  <c:v>1771</c:v>
                </c:pt>
                <c:pt idx="33">
                  <c:v>1771</c:v>
                </c:pt>
                <c:pt idx="34">
                  <c:v>1771</c:v>
                </c:pt>
                <c:pt idx="35">
                  <c:v>1772</c:v>
                </c:pt>
                <c:pt idx="36">
                  <c:v>1772</c:v>
                </c:pt>
                <c:pt idx="37">
                  <c:v>1772</c:v>
                </c:pt>
                <c:pt idx="38">
                  <c:v>1772</c:v>
                </c:pt>
                <c:pt idx="39">
                  <c:v>1772</c:v>
                </c:pt>
                <c:pt idx="40">
                  <c:v>1773</c:v>
                </c:pt>
                <c:pt idx="41">
                  <c:v>1773</c:v>
                </c:pt>
                <c:pt idx="42">
                  <c:v>1773</c:v>
                </c:pt>
                <c:pt idx="43">
                  <c:v>1773</c:v>
                </c:pt>
                <c:pt idx="44">
                  <c:v>1773</c:v>
                </c:pt>
                <c:pt idx="45">
                  <c:v>1774</c:v>
                </c:pt>
                <c:pt idx="46">
                  <c:v>1774</c:v>
                </c:pt>
                <c:pt idx="47">
                  <c:v>1774</c:v>
                </c:pt>
                <c:pt idx="48">
                  <c:v>1774</c:v>
                </c:pt>
                <c:pt idx="49">
                  <c:v>1774</c:v>
                </c:pt>
                <c:pt idx="50">
                  <c:v>1775</c:v>
                </c:pt>
                <c:pt idx="51">
                  <c:v>1775</c:v>
                </c:pt>
                <c:pt idx="52">
                  <c:v>1775</c:v>
                </c:pt>
                <c:pt idx="53">
                  <c:v>1775</c:v>
                </c:pt>
                <c:pt idx="54">
                  <c:v>1775</c:v>
                </c:pt>
                <c:pt idx="55">
                  <c:v>1775</c:v>
                </c:pt>
                <c:pt idx="56">
                  <c:v>1775</c:v>
                </c:pt>
                <c:pt idx="57">
                  <c:v>1775</c:v>
                </c:pt>
                <c:pt idx="58">
                  <c:v>1776</c:v>
                </c:pt>
                <c:pt idx="59">
                  <c:v>1776</c:v>
                </c:pt>
                <c:pt idx="60">
                  <c:v>1776</c:v>
                </c:pt>
                <c:pt idx="61">
                  <c:v>1776</c:v>
                </c:pt>
                <c:pt idx="62">
                  <c:v>1776</c:v>
                </c:pt>
                <c:pt idx="63">
                  <c:v>1777</c:v>
                </c:pt>
                <c:pt idx="64">
                  <c:v>1777</c:v>
                </c:pt>
                <c:pt idx="65">
                  <c:v>1777</c:v>
                </c:pt>
                <c:pt idx="66">
                  <c:v>1777</c:v>
                </c:pt>
                <c:pt idx="67">
                  <c:v>1777</c:v>
                </c:pt>
                <c:pt idx="68">
                  <c:v>1778</c:v>
                </c:pt>
                <c:pt idx="69">
                  <c:v>1778</c:v>
                </c:pt>
                <c:pt idx="70">
                  <c:v>1778</c:v>
                </c:pt>
                <c:pt idx="71">
                  <c:v>1778</c:v>
                </c:pt>
                <c:pt idx="72">
                  <c:v>1778</c:v>
                </c:pt>
                <c:pt idx="73">
                  <c:v>1778</c:v>
                </c:pt>
                <c:pt idx="74">
                  <c:v>1778</c:v>
                </c:pt>
                <c:pt idx="75">
                  <c:v>1779</c:v>
                </c:pt>
                <c:pt idx="76">
                  <c:v>1779</c:v>
                </c:pt>
                <c:pt idx="77">
                  <c:v>1779</c:v>
                </c:pt>
                <c:pt idx="78">
                  <c:v>1779</c:v>
                </c:pt>
                <c:pt idx="79">
                  <c:v>1779</c:v>
                </c:pt>
                <c:pt idx="80">
                  <c:v>1779</c:v>
                </c:pt>
                <c:pt idx="81">
                  <c:v>1779</c:v>
                </c:pt>
                <c:pt idx="82">
                  <c:v>1779</c:v>
                </c:pt>
                <c:pt idx="83">
                  <c:v>1780</c:v>
                </c:pt>
                <c:pt idx="84">
                  <c:v>1780</c:v>
                </c:pt>
                <c:pt idx="85">
                  <c:v>1780</c:v>
                </c:pt>
                <c:pt idx="86">
                  <c:v>1780</c:v>
                </c:pt>
                <c:pt idx="87">
                  <c:v>1780</c:v>
                </c:pt>
                <c:pt idx="88">
                  <c:v>1780</c:v>
                </c:pt>
                <c:pt idx="89">
                  <c:v>1780</c:v>
                </c:pt>
                <c:pt idx="90">
                  <c:v>1780</c:v>
                </c:pt>
                <c:pt idx="95">
                  <c:v>1797</c:v>
                </c:pt>
                <c:pt idx="96">
                  <c:v>1798</c:v>
                </c:pt>
                <c:pt idx="97">
                  <c:v>1798</c:v>
                </c:pt>
                <c:pt idx="98">
                  <c:v>1798</c:v>
                </c:pt>
                <c:pt idx="99">
                  <c:v>1799</c:v>
                </c:pt>
                <c:pt idx="100">
                  <c:v>1799</c:v>
                </c:pt>
                <c:pt idx="101">
                  <c:v>1799</c:v>
                </c:pt>
                <c:pt idx="102">
                  <c:v>1799</c:v>
                </c:pt>
                <c:pt idx="103">
                  <c:v>1799</c:v>
                </c:pt>
                <c:pt idx="104">
                  <c:v>1799</c:v>
                </c:pt>
                <c:pt idx="105">
                  <c:v>1799</c:v>
                </c:pt>
                <c:pt idx="106">
                  <c:v>1799</c:v>
                </c:pt>
                <c:pt idx="107">
                  <c:v>1800</c:v>
                </c:pt>
                <c:pt idx="108">
                  <c:v>1800</c:v>
                </c:pt>
                <c:pt idx="109">
                  <c:v>1800</c:v>
                </c:pt>
                <c:pt idx="110">
                  <c:v>1800</c:v>
                </c:pt>
                <c:pt idx="111">
                  <c:v>1800</c:v>
                </c:pt>
                <c:pt idx="112">
                  <c:v>1800</c:v>
                </c:pt>
                <c:pt idx="113">
                  <c:v>1800</c:v>
                </c:pt>
                <c:pt idx="114">
                  <c:v>1800</c:v>
                </c:pt>
                <c:pt idx="115">
                  <c:v>1800</c:v>
                </c:pt>
              </c:numCache>
            </c:numRef>
          </c:xVal>
          <c:yVal>
            <c:numRef>
              <c:f>'Graph of settled to casual'!$C$2:$C$117</c:f>
              <c:numCache>
                <c:formatCode>General</c:formatCode>
                <c:ptCount val="116"/>
                <c:pt idx="2">
                  <c:v>1.0252137927113554</c:v>
                </c:pt>
                <c:pt idx="3">
                  <c:v>1.2944773628859645</c:v>
                </c:pt>
                <c:pt idx="4">
                  <c:v>1.4295213569230818</c:v>
                </c:pt>
                <c:pt idx="5">
                  <c:v>1.2544719234892845</c:v>
                </c:pt>
                <c:pt idx="6">
                  <c:v>0.96198426440477947</c:v>
                </c:pt>
                <c:pt idx="7">
                  <c:v>0.84446895630358076</c:v>
                </c:pt>
                <c:pt idx="8">
                  <c:v>0.70332746461662621</c:v>
                </c:pt>
                <c:pt idx="9">
                  <c:v>0.61069309040696562</c:v>
                </c:pt>
                <c:pt idx="10">
                  <c:v>0.66279026553291664</c:v>
                </c:pt>
                <c:pt idx="11">
                  <c:v>0.75425899103052063</c:v>
                </c:pt>
                <c:pt idx="12">
                  <c:v>0.8337627240758041</c:v>
                </c:pt>
                <c:pt idx="13">
                  <c:v>0.67837312579678399</c:v>
                </c:pt>
                <c:pt idx="14">
                  <c:v>0.60888739784738877</c:v>
                </c:pt>
                <c:pt idx="15">
                  <c:v>0.58671897981825161</c:v>
                </c:pt>
                <c:pt idx="16">
                  <c:v>0.52168393472973329</c:v>
                </c:pt>
                <c:pt idx="17">
                  <c:v>0.45514626168595868</c:v>
                </c:pt>
                <c:pt idx="18">
                  <c:v>0.49847955528508375</c:v>
                </c:pt>
                <c:pt idx="19">
                  <c:v>0.5868074300613435</c:v>
                </c:pt>
                <c:pt idx="20">
                  <c:v>0.59706373489424258</c:v>
                </c:pt>
                <c:pt idx="21">
                  <c:v>0.64826338211776657</c:v>
                </c:pt>
                <c:pt idx="22">
                  <c:v>0.6761751563080135</c:v>
                </c:pt>
                <c:pt idx="23">
                  <c:v>0.75850804530541382</c:v>
                </c:pt>
                <c:pt idx="24">
                  <c:v>0.74017445369427892</c:v>
                </c:pt>
                <c:pt idx="25">
                  <c:v>0.71767987577568271</c:v>
                </c:pt>
                <c:pt idx="26">
                  <c:v>0.64766253217777425</c:v>
                </c:pt>
                <c:pt idx="27">
                  <c:v>0.6299242798621506</c:v>
                </c:pt>
                <c:pt idx="28">
                  <c:v>0.4681013187058658</c:v>
                </c:pt>
                <c:pt idx="29">
                  <c:v>0.33971812783970529</c:v>
                </c:pt>
                <c:pt idx="30">
                  <c:v>0.30893162201722085</c:v>
                </c:pt>
                <c:pt idx="31">
                  <c:v>0.26282995209858961</c:v>
                </c:pt>
                <c:pt idx="32">
                  <c:v>0.21367682472180902</c:v>
                </c:pt>
                <c:pt idx="33">
                  <c:v>0.29194297635555616</c:v>
                </c:pt>
                <c:pt idx="34">
                  <c:v>0.33354423855066723</c:v>
                </c:pt>
                <c:pt idx="35">
                  <c:v>0.3348259541042935</c:v>
                </c:pt>
                <c:pt idx="36">
                  <c:v>0.37545067636324669</c:v>
                </c:pt>
                <c:pt idx="37">
                  <c:v>0.47273390058590525</c:v>
                </c:pt>
                <c:pt idx="38">
                  <c:v>0.36990253513803351</c:v>
                </c:pt>
                <c:pt idx="39">
                  <c:v>0.38927872099773875</c:v>
                </c:pt>
                <c:pt idx="40">
                  <c:v>0.47792009840829158</c:v>
                </c:pt>
                <c:pt idx="41">
                  <c:v>0.46705571896575032</c:v>
                </c:pt>
                <c:pt idx="42">
                  <c:v>0.34389549726828988</c:v>
                </c:pt>
                <c:pt idx="43">
                  <c:v>0.38214556347588902</c:v>
                </c:pt>
                <c:pt idx="44">
                  <c:v>0.32567927490843424</c:v>
                </c:pt>
                <c:pt idx="45">
                  <c:v>0.21344942265114381</c:v>
                </c:pt>
                <c:pt idx="46">
                  <c:v>0.19361255494955903</c:v>
                </c:pt>
                <c:pt idx="47">
                  <c:v>0.23147084453335021</c:v>
                </c:pt>
                <c:pt idx="48">
                  <c:v>0.25715444452898029</c:v>
                </c:pt>
                <c:pt idx="49">
                  <c:v>0.31549494828708985</c:v>
                </c:pt>
                <c:pt idx="50">
                  <c:v>0.38474200936164626</c:v>
                </c:pt>
                <c:pt idx="51">
                  <c:v>0.43245420009140489</c:v>
                </c:pt>
                <c:pt idx="52">
                  <c:v>0.38822606628043677</c:v>
                </c:pt>
                <c:pt idx="53">
                  <c:v>0.42452278892399026</c:v>
                </c:pt>
                <c:pt idx="54">
                  <c:v>0.48069285915492682</c:v>
                </c:pt>
                <c:pt idx="55">
                  <c:v>0.62389551760567286</c:v>
                </c:pt>
                <c:pt idx="56">
                  <c:v>0.56132645426614125</c:v>
                </c:pt>
                <c:pt idx="57">
                  <c:v>0.61868206471565756</c:v>
                </c:pt>
                <c:pt idx="58">
                  <c:v>0.59107971965049244</c:v>
                </c:pt>
                <c:pt idx="59">
                  <c:v>0.63603284213516764</c:v>
                </c:pt>
                <c:pt idx="60">
                  <c:v>0.69869092728583981</c:v>
                </c:pt>
                <c:pt idx="61">
                  <c:v>0.80230442477797059</c:v>
                </c:pt>
                <c:pt idx="62">
                  <c:v>0.81579534649385721</c:v>
                </c:pt>
                <c:pt idx="63">
                  <c:v>0.84544227572335551</c:v>
                </c:pt>
                <c:pt idx="64">
                  <c:v>0.75526835107621249</c:v>
                </c:pt>
                <c:pt idx="65">
                  <c:v>0.7079178561277486</c:v>
                </c:pt>
                <c:pt idx="66">
                  <c:v>0.73182559447838957</c:v>
                </c:pt>
                <c:pt idx="67">
                  <c:v>0.74546698216758345</c:v>
                </c:pt>
                <c:pt idx="68">
                  <c:v>0.8041071625570767</c:v>
                </c:pt>
                <c:pt idx="69">
                  <c:v>0.8188111936424608</c:v>
                </c:pt>
                <c:pt idx="70">
                  <c:v>0.67277638653741312</c:v>
                </c:pt>
                <c:pt idx="71">
                  <c:v>0.60955154934147271</c:v>
                </c:pt>
                <c:pt idx="72">
                  <c:v>0.69265591826425266</c:v>
                </c:pt>
                <c:pt idx="73">
                  <c:v>0.63194530693013984</c:v>
                </c:pt>
                <c:pt idx="74">
                  <c:v>0.62356852599304358</c:v>
                </c:pt>
                <c:pt idx="75">
                  <c:v>0.56120424418897563</c:v>
                </c:pt>
                <c:pt idx="76">
                  <c:v>0.52670650303733657</c:v>
                </c:pt>
                <c:pt idx="77">
                  <c:v>0.39880163499361693</c:v>
                </c:pt>
                <c:pt idx="78">
                  <c:v>0.34480140856288388</c:v>
                </c:pt>
                <c:pt idx="79">
                  <c:v>0.39692100130276758</c:v>
                </c:pt>
                <c:pt idx="80">
                  <c:v>0.4724102281310073</c:v>
                </c:pt>
                <c:pt idx="81">
                  <c:v>0.48003913864335324</c:v>
                </c:pt>
                <c:pt idx="82">
                  <c:v>0.48490627354813587</c:v>
                </c:pt>
                <c:pt idx="83">
                  <c:v>0.43410668822938242</c:v>
                </c:pt>
                <c:pt idx="84">
                  <c:v>0.3091586938796993</c:v>
                </c:pt>
                <c:pt idx="85">
                  <c:v>0.24733886745887271</c:v>
                </c:pt>
                <c:pt idx="86">
                  <c:v>0.21534934301245345</c:v>
                </c:pt>
                <c:pt idx="87">
                  <c:v>0.2201994675391552</c:v>
                </c:pt>
                <c:pt idx="88">
                  <c:v>0.25358588586498476</c:v>
                </c:pt>
                <c:pt idx="89">
                  <c:v>0.28137706740244151</c:v>
                </c:pt>
                <c:pt idx="90">
                  <c:v>0.28381932244946684</c:v>
                </c:pt>
                <c:pt idx="95">
                  <c:v>9.0302677049623199</c:v>
                </c:pt>
                <c:pt idx="96">
                  <c:v>8.1587541911846504</c:v>
                </c:pt>
                <c:pt idx="97">
                  <c:v>8.0035185044628712</c:v>
                </c:pt>
                <c:pt idx="98">
                  <c:v>6.5308302102649236</c:v>
                </c:pt>
                <c:pt idx="99">
                  <c:v>6.9837538792063905</c:v>
                </c:pt>
                <c:pt idx="100">
                  <c:v>7.0345625685546889</c:v>
                </c:pt>
                <c:pt idx="101">
                  <c:v>6.7601509763089007</c:v>
                </c:pt>
                <c:pt idx="102">
                  <c:v>5.7258878189082072</c:v>
                </c:pt>
                <c:pt idx="103">
                  <c:v>7.1992191420235194</c:v>
                </c:pt>
                <c:pt idx="104">
                  <c:v>7.2450714619228398</c:v>
                </c:pt>
                <c:pt idx="105">
                  <c:v>7.77766983318008</c:v>
                </c:pt>
                <c:pt idx="106">
                  <c:v>7.6839258563958337</c:v>
                </c:pt>
                <c:pt idx="107">
                  <c:v>7.5395462027069202</c:v>
                </c:pt>
                <c:pt idx="108">
                  <c:v>5.2330713554155821</c:v>
                </c:pt>
                <c:pt idx="109">
                  <c:v>5.7626309408961545</c:v>
                </c:pt>
                <c:pt idx="110">
                  <c:v>4.5178261557188213</c:v>
                </c:pt>
                <c:pt idx="111">
                  <c:v>5.1590989056916445</c:v>
                </c:pt>
                <c:pt idx="112">
                  <c:v>5.4926226108023606</c:v>
                </c:pt>
                <c:pt idx="113">
                  <c:v>4.6115585398210355</c:v>
                </c:pt>
                <c:pt idx="114">
                  <c:v>3.7409112791020078</c:v>
                </c:pt>
                <c:pt idx="115">
                  <c:v>4.4296607877067418</c:v>
                </c:pt>
              </c:numCache>
            </c:numRef>
          </c:yVal>
        </c:ser>
        <c:axId val="68238336"/>
        <c:axId val="68268800"/>
      </c:scatterChart>
      <c:valAx>
        <c:axId val="68238336"/>
        <c:scaling>
          <c:orientation val="minMax"/>
        </c:scaling>
        <c:axPos val="b"/>
        <c:numFmt formatCode="General" sourceLinked="1"/>
        <c:tickLblPos val="nextTo"/>
        <c:crossAx val="68268800"/>
        <c:crosses val="autoZero"/>
        <c:crossBetween val="midCat"/>
      </c:valAx>
      <c:valAx>
        <c:axId val="68268800"/>
        <c:scaling>
          <c:orientation val="minMax"/>
        </c:scaling>
        <c:axPos val="l"/>
        <c:majorGridlines/>
        <c:numFmt formatCode="General" sourceLinked="1"/>
        <c:tickLblPos val="nextTo"/>
        <c:crossAx val="68238336"/>
        <c:crosses val="autoZero"/>
        <c:crossBetween val="midCat"/>
      </c:valAx>
    </c:plotArea>
    <c:legend>
      <c:legendPos val="r"/>
      <c:layout>
        <c:manualLayout>
          <c:xMode val="edge"/>
          <c:yMode val="edge"/>
          <c:x val="9.9175216734271848E-2"/>
          <c:y val="0.31279151179022807"/>
          <c:w val="0.56415064026087791"/>
          <c:h val="0.21778386388431842"/>
        </c:manualLayout>
      </c:layout>
      <c:spPr>
        <a:solidFill>
          <a:schemeClr val="bg1">
            <a:lumMod val="95000"/>
          </a:schemeClr>
        </a:solidFill>
        <a:ln>
          <a:solidFill>
            <a:schemeClr val="tx1"/>
          </a:solidFill>
        </a:ln>
        <a:effectLst>
          <a:outerShdw blurRad="50800" dist="76200" dir="2700000" algn="tl" rotWithShape="0">
            <a:prstClr val="black">
              <a:alpha val="40000"/>
            </a:prstClr>
          </a:outerShdw>
        </a:effectLst>
      </c:spPr>
      <c:txPr>
        <a:bodyPr/>
        <a:lstStyle/>
        <a:p>
          <a:pPr>
            <a:defRPr sz="1400"/>
          </a:pPr>
          <a:endParaRPr lang="en-US"/>
        </a:p>
      </c:txPr>
    </c:legend>
    <c:plotVisOnly val="1"/>
  </c:chart>
  <c:spPr>
    <a:solidFill>
      <a:prstClr val="white"/>
    </a:solidFill>
    <a:ln>
      <a:solidFill>
        <a:prstClr val="black"/>
      </a:solidFill>
    </a:ln>
    <a:effectLst>
      <a:outerShdw blurRad="50800" dist="76200" dir="2700000" algn="tl" rotWithShape="0">
        <a:prstClr val="black">
          <a:alpha val="40000"/>
        </a:prstClr>
      </a:outerShdw>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plotArea>
      <c:layout>
        <c:manualLayout>
          <c:layoutTarget val="inner"/>
          <c:xMode val="edge"/>
          <c:yMode val="edge"/>
          <c:x val="0.11682455637586046"/>
          <c:y val="0.1200238268088832"/>
          <c:w val="0.84593676223747594"/>
          <c:h val="0.73953227477770755"/>
        </c:manualLayout>
      </c:layout>
      <c:lineChart>
        <c:grouping val="standard"/>
        <c:ser>
          <c:idx val="0"/>
          <c:order val="0"/>
          <c:tx>
            <c:strRef>
              <c:f>'Workhouse paupers per year'!$B$1</c:f>
              <c:strCache>
                <c:ptCount val="1"/>
                <c:pt idx="0">
                  <c:v>Average number of inmates in workhouse</c:v>
                </c:pt>
              </c:strCache>
            </c:strRef>
          </c:tx>
          <c:marker>
            <c:symbol val="none"/>
          </c:marker>
          <c:cat>
            <c:numRef>
              <c:f>'Workhouse paupers per year'!$A$2:$A$95</c:f>
              <c:numCache>
                <c:formatCode>General</c:formatCode>
                <c:ptCount val="94"/>
                <c:pt idx="0">
                  <c:v>1725</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pt idx="93">
                  <c:v>1818</c:v>
                </c:pt>
              </c:numCache>
            </c:numRef>
          </c:cat>
          <c:val>
            <c:numRef>
              <c:f>'Workhouse paupers per year'!$B$2:$B$95</c:f>
              <c:numCache>
                <c:formatCode>0</c:formatCode>
                <c:ptCount val="94"/>
                <c:pt idx="0">
                  <c:v>138.19999999999999</c:v>
                </c:pt>
                <c:pt idx="1">
                  <c:v>220.625</c:v>
                </c:pt>
                <c:pt idx="2">
                  <c:v>267.48148148148124</c:v>
                </c:pt>
                <c:pt idx="3">
                  <c:v>352.19230769230768</c:v>
                </c:pt>
                <c:pt idx="4">
                  <c:v>350.6</c:v>
                </c:pt>
                <c:pt idx="5">
                  <c:v>336.92307692307634</c:v>
                </c:pt>
                <c:pt idx="6">
                  <c:v>332.03846153846172</c:v>
                </c:pt>
                <c:pt idx="7">
                  <c:v>334.23076923076928</c:v>
                </c:pt>
                <c:pt idx="8">
                  <c:v>341.73076923076928</c:v>
                </c:pt>
                <c:pt idx="9">
                  <c:v>352.875</c:v>
                </c:pt>
                <c:pt idx="10">
                  <c:v>364.84615384615364</c:v>
                </c:pt>
                <c:pt idx="11">
                  <c:v>394.73076923076928</c:v>
                </c:pt>
                <c:pt idx="12">
                  <c:v>457.69230769230768</c:v>
                </c:pt>
                <c:pt idx="13">
                  <c:v>460.73076923076928</c:v>
                </c:pt>
                <c:pt idx="14">
                  <c:v>475.73076923076928</c:v>
                </c:pt>
                <c:pt idx="15">
                  <c:v>483.03846153846172</c:v>
                </c:pt>
                <c:pt idx="16">
                  <c:v>495.46153846153732</c:v>
                </c:pt>
                <c:pt idx="17">
                  <c:v>458.5</c:v>
                </c:pt>
                <c:pt idx="18">
                  <c:v>450.1153846153847</c:v>
                </c:pt>
                <c:pt idx="19">
                  <c:v>434.88888888888891</c:v>
                </c:pt>
                <c:pt idx="20">
                  <c:v>423.90909090909093</c:v>
                </c:pt>
                <c:pt idx="21">
                  <c:v>455.07692307692309</c:v>
                </c:pt>
                <c:pt idx="22">
                  <c:v>432.6</c:v>
                </c:pt>
                <c:pt idx="23">
                  <c:v>424.19230769230768</c:v>
                </c:pt>
                <c:pt idx="24">
                  <c:v>412.92307692307634</c:v>
                </c:pt>
                <c:pt idx="25">
                  <c:v>387.96153846153732</c:v>
                </c:pt>
                <c:pt idx="26">
                  <c:v>356.07692307692309</c:v>
                </c:pt>
                <c:pt idx="27">
                  <c:v>335.64000000000038</c:v>
                </c:pt>
                <c:pt idx="28">
                  <c:v>365.34615384615364</c:v>
                </c:pt>
                <c:pt idx="29">
                  <c:v>351.19230769230768</c:v>
                </c:pt>
                <c:pt idx="30">
                  <c:v>342.69230769230768</c:v>
                </c:pt>
                <c:pt idx="31">
                  <c:v>364.03846153846172</c:v>
                </c:pt>
                <c:pt idx="32">
                  <c:v>387.69230769230768</c:v>
                </c:pt>
                <c:pt idx="33">
                  <c:v>382.07692307692309</c:v>
                </c:pt>
                <c:pt idx="34">
                  <c:v>362</c:v>
                </c:pt>
                <c:pt idx="35">
                  <c:v>385.19230769230768</c:v>
                </c:pt>
                <c:pt idx="36">
                  <c:v>398.68</c:v>
                </c:pt>
                <c:pt idx="37">
                  <c:v>392.55555555555554</c:v>
                </c:pt>
                <c:pt idx="38">
                  <c:v>385.46153846153732</c:v>
                </c:pt>
                <c:pt idx="39">
                  <c:v>381.2</c:v>
                </c:pt>
                <c:pt idx="40">
                  <c:v>402.13636363636402</c:v>
                </c:pt>
                <c:pt idx="41">
                  <c:v>394.08</c:v>
                </c:pt>
                <c:pt idx="42">
                  <c:v>412.1153846153847</c:v>
                </c:pt>
                <c:pt idx="43">
                  <c:v>397</c:v>
                </c:pt>
                <c:pt idx="44">
                  <c:v>403.46153846153732</c:v>
                </c:pt>
                <c:pt idx="45">
                  <c:v>336.05</c:v>
                </c:pt>
                <c:pt idx="46">
                  <c:v>408.14285714285774</c:v>
                </c:pt>
                <c:pt idx="47">
                  <c:v>464.9</c:v>
                </c:pt>
                <c:pt idx="48">
                  <c:v>576.04545454545439</c:v>
                </c:pt>
                <c:pt idx="49">
                  <c:v>655.66666666666663</c:v>
                </c:pt>
                <c:pt idx="51">
                  <c:v>599.86666666666667</c:v>
                </c:pt>
                <c:pt idx="52">
                  <c:v>621.5</c:v>
                </c:pt>
                <c:pt idx="53">
                  <c:v>687.2173913043481</c:v>
                </c:pt>
                <c:pt idx="54">
                  <c:v>716.76470588235293</c:v>
                </c:pt>
                <c:pt idx="57">
                  <c:v>713.81249999999875</c:v>
                </c:pt>
                <c:pt idx="58">
                  <c:v>785.30434782608802</c:v>
                </c:pt>
                <c:pt idx="59">
                  <c:v>799.69230769230774</c:v>
                </c:pt>
                <c:pt idx="60">
                  <c:v>765.83999999999946</c:v>
                </c:pt>
                <c:pt idx="61">
                  <c:v>694</c:v>
                </c:pt>
                <c:pt idx="62">
                  <c:v>663.96153846153788</c:v>
                </c:pt>
                <c:pt idx="63">
                  <c:v>705.92307692307804</c:v>
                </c:pt>
                <c:pt idx="64">
                  <c:v>719.5</c:v>
                </c:pt>
                <c:pt idx="65">
                  <c:v>716.95999999999947</c:v>
                </c:pt>
                <c:pt idx="66">
                  <c:v>679.84615384615347</c:v>
                </c:pt>
                <c:pt idx="67">
                  <c:v>632.65384615384653</c:v>
                </c:pt>
                <c:pt idx="68">
                  <c:v>633.88461538461536</c:v>
                </c:pt>
                <c:pt idx="69">
                  <c:v>642.23076923076951</c:v>
                </c:pt>
                <c:pt idx="70">
                  <c:v>635.88461538461536</c:v>
                </c:pt>
                <c:pt idx="71">
                  <c:v>616.5</c:v>
                </c:pt>
                <c:pt idx="72">
                  <c:v>570.11538461538464</c:v>
                </c:pt>
                <c:pt idx="73">
                  <c:v>570.73076923076951</c:v>
                </c:pt>
                <c:pt idx="74">
                  <c:v>522.19230769230774</c:v>
                </c:pt>
                <c:pt idx="75">
                  <c:v>586.30769230769261</c:v>
                </c:pt>
                <c:pt idx="76">
                  <c:v>621.11538461538464</c:v>
                </c:pt>
                <c:pt idx="77">
                  <c:v>556.57692307692309</c:v>
                </c:pt>
                <c:pt idx="78">
                  <c:v>502.96153846153732</c:v>
                </c:pt>
                <c:pt idx="79">
                  <c:v>503.80769230769226</c:v>
                </c:pt>
                <c:pt idx="80">
                  <c:v>514.03846153846155</c:v>
                </c:pt>
                <c:pt idx="81">
                  <c:v>486.48148148148124</c:v>
                </c:pt>
                <c:pt idx="82">
                  <c:v>499.1153846153847</c:v>
                </c:pt>
                <c:pt idx="83">
                  <c:v>479.15384615384744</c:v>
                </c:pt>
                <c:pt idx="84">
                  <c:v>525.65384615384653</c:v>
                </c:pt>
                <c:pt idx="85">
                  <c:v>511.1153846153847</c:v>
                </c:pt>
                <c:pt idx="86">
                  <c:v>529.15384615384653</c:v>
                </c:pt>
                <c:pt idx="87">
                  <c:v>585.42307692307804</c:v>
                </c:pt>
                <c:pt idx="88">
                  <c:v>638.69230769230774</c:v>
                </c:pt>
                <c:pt idx="89">
                  <c:v>605.76923076923072</c:v>
                </c:pt>
                <c:pt idx="90">
                  <c:v>613.80769230769261</c:v>
                </c:pt>
                <c:pt idx="91">
                  <c:v>679.84615384615347</c:v>
                </c:pt>
                <c:pt idx="92">
                  <c:v>816.14814814814815</c:v>
                </c:pt>
                <c:pt idx="93">
                  <c:v>871</c:v>
                </c:pt>
              </c:numCache>
            </c:numRef>
          </c:val>
        </c:ser>
        <c:marker val="1"/>
        <c:axId val="67932160"/>
        <c:axId val="67933696"/>
      </c:lineChart>
      <c:catAx>
        <c:axId val="67932160"/>
        <c:scaling>
          <c:orientation val="minMax"/>
        </c:scaling>
        <c:axPos val="b"/>
        <c:numFmt formatCode="General" sourceLinked="1"/>
        <c:tickLblPos val="nextTo"/>
        <c:crossAx val="67933696"/>
        <c:crosses val="autoZero"/>
        <c:auto val="1"/>
        <c:lblAlgn val="ctr"/>
        <c:lblOffset val="100"/>
        <c:tickLblSkip val="10"/>
      </c:catAx>
      <c:valAx>
        <c:axId val="67933696"/>
        <c:scaling>
          <c:orientation val="minMax"/>
        </c:scaling>
        <c:axPos val="l"/>
        <c:majorGridlines/>
        <c:numFmt formatCode="0" sourceLinked="1"/>
        <c:tickLblPos val="nextTo"/>
        <c:crossAx val="67932160"/>
        <c:crosses val="autoZero"/>
        <c:crossBetween val="between"/>
      </c:valAx>
    </c:plotArea>
    <c:legend>
      <c:legendPos val="r"/>
      <c:legendEntry>
        <c:idx val="0"/>
        <c:txPr>
          <a:bodyPr/>
          <a:lstStyle/>
          <a:p>
            <a:pPr>
              <a:defRPr sz="1200"/>
            </a:pPr>
            <a:endParaRPr lang="en-US"/>
          </a:p>
        </c:txPr>
      </c:legendEntry>
      <c:layout>
        <c:manualLayout>
          <c:xMode val="edge"/>
          <c:yMode val="edge"/>
          <c:x val="0.20712873629097922"/>
          <c:y val="0.18921861717640023"/>
          <c:w val="0.30027336177847264"/>
          <c:h val="0.10258484552857552"/>
        </c:manualLayout>
      </c:layout>
      <c:spPr>
        <a:solidFill>
          <a:schemeClr val="bg1">
            <a:lumMod val="95000"/>
          </a:schemeClr>
        </a:solidFill>
        <a:ln>
          <a:solidFill>
            <a:schemeClr val="tx1"/>
          </a:solidFill>
        </a:ln>
        <a:effectLst>
          <a:outerShdw blurRad="50800" dist="38100" dir="2700000" algn="tl" rotWithShape="0">
            <a:prstClr val="black">
              <a:alpha val="40000"/>
            </a:prstClr>
          </a:outerShdw>
        </a:effectLst>
      </c:spPr>
    </c:legend>
    <c:plotVisOnly val="1"/>
  </c:chart>
  <c:spPr>
    <a:solidFill>
      <a:prstClr val="white"/>
    </a:solidFill>
    <a:ln>
      <a:solidFill>
        <a:prstClr val="black"/>
      </a:solidFill>
    </a:ln>
    <a:effectLst>
      <a:outerShdw blurRad="50800" dist="76200" dir="2700000" algn="tl" rotWithShape="0">
        <a:prstClr val="black">
          <a:alpha val="40000"/>
        </a:prstClr>
      </a:outerShd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8.265308420605838E-2"/>
          <c:y val="4.0557149534390387E-2"/>
          <c:w val="0.8289841740079511"/>
          <c:h val="0.81129371157372465"/>
        </c:manualLayout>
      </c:layout>
      <c:lineChart>
        <c:grouping val="standard"/>
        <c:ser>
          <c:idx val="0"/>
          <c:order val="0"/>
          <c:tx>
            <c:strRef>
              <c:f>Sheet2!$G$1</c:f>
              <c:strCache>
                <c:ptCount val="1"/>
                <c:pt idx="0">
                  <c:v>Percentage rate uncollected</c:v>
                </c:pt>
              </c:strCache>
            </c:strRef>
          </c:tx>
          <c:marker>
            <c:symbol val="none"/>
          </c:marker>
          <c:cat>
            <c:numRef>
              <c:f>Sheet2!$A$2:$A$18</c:f>
              <c:numCache>
                <c:formatCode>General</c:formatCode>
                <c:ptCount val="17"/>
                <c:pt idx="0">
                  <c:v>1784</c:v>
                </c:pt>
                <c:pt idx="1">
                  <c:v>1785</c:v>
                </c:pt>
                <c:pt idx="2">
                  <c:v>1786</c:v>
                </c:pt>
                <c:pt idx="3">
                  <c:v>1787</c:v>
                </c:pt>
                <c:pt idx="4">
                  <c:v>1788</c:v>
                </c:pt>
                <c:pt idx="5">
                  <c:v>1789</c:v>
                </c:pt>
                <c:pt idx="6">
                  <c:v>1790</c:v>
                </c:pt>
                <c:pt idx="7">
                  <c:v>1791</c:v>
                </c:pt>
                <c:pt idx="8">
                  <c:v>1792</c:v>
                </c:pt>
                <c:pt idx="9">
                  <c:v>1793</c:v>
                </c:pt>
                <c:pt idx="10">
                  <c:v>1794</c:v>
                </c:pt>
                <c:pt idx="11">
                  <c:v>1795</c:v>
                </c:pt>
                <c:pt idx="12">
                  <c:v>1796</c:v>
                </c:pt>
                <c:pt idx="13">
                  <c:v>1797</c:v>
                </c:pt>
                <c:pt idx="14">
                  <c:v>1798</c:v>
                </c:pt>
                <c:pt idx="15">
                  <c:v>1799</c:v>
                </c:pt>
                <c:pt idx="16">
                  <c:v>1800</c:v>
                </c:pt>
              </c:numCache>
            </c:numRef>
          </c:cat>
          <c:val>
            <c:numRef>
              <c:f>Sheet2!$G$2:$G$18</c:f>
              <c:numCache>
                <c:formatCode>0%</c:formatCode>
                <c:ptCount val="17"/>
                <c:pt idx="0">
                  <c:v>0.1641786105691925</c:v>
                </c:pt>
                <c:pt idx="1">
                  <c:v>0.13774125707571866</c:v>
                </c:pt>
                <c:pt idx="2">
                  <c:v>0.1265160260907964</c:v>
                </c:pt>
                <c:pt idx="3">
                  <c:v>8.9169799334071598E-2</c:v>
                </c:pt>
                <c:pt idx="4">
                  <c:v>9.596706763408526E-2</c:v>
                </c:pt>
                <c:pt idx="5">
                  <c:v>7.7259906101186548E-2</c:v>
                </c:pt>
                <c:pt idx="6">
                  <c:v>8.4736055262984958E-2</c:v>
                </c:pt>
                <c:pt idx="7">
                  <c:v>9.7623095019687342E-2</c:v>
                </c:pt>
                <c:pt idx="8">
                  <c:v>7.8697589754368982E-2</c:v>
                </c:pt>
                <c:pt idx="9">
                  <c:v>8.025466681491826E-2</c:v>
                </c:pt>
                <c:pt idx="10">
                  <c:v>0.11518766392304564</c:v>
                </c:pt>
                <c:pt idx="11">
                  <c:v>0.12025273521169816</c:v>
                </c:pt>
                <c:pt idx="12">
                  <c:v>0.10707079936016321</c:v>
                </c:pt>
                <c:pt idx="13">
                  <c:v>0.12148549291770315</c:v>
                </c:pt>
                <c:pt idx="14">
                  <c:v>0.11170976591833602</c:v>
                </c:pt>
                <c:pt idx="15">
                  <c:v>0.13452191676514738</c:v>
                </c:pt>
                <c:pt idx="16">
                  <c:v>0.14251006614881689</c:v>
                </c:pt>
              </c:numCache>
            </c:numRef>
          </c:val>
        </c:ser>
        <c:marker val="1"/>
        <c:axId val="67332736"/>
        <c:axId val="67334528"/>
      </c:lineChart>
      <c:lineChart>
        <c:grouping val="standard"/>
        <c:ser>
          <c:idx val="1"/>
          <c:order val="1"/>
          <c:tx>
            <c:strRef>
              <c:f>Sheet2!$I$1</c:f>
              <c:strCache>
                <c:ptCount val="1"/>
                <c:pt idx="0">
                  <c:v>London bankruptcies from London Gazette</c:v>
                </c:pt>
              </c:strCache>
            </c:strRef>
          </c:tx>
          <c:marker>
            <c:symbol val="none"/>
          </c:marker>
          <c:cat>
            <c:numRef>
              <c:f>Sheet2!$A$2:$A$18</c:f>
              <c:numCache>
                <c:formatCode>General</c:formatCode>
                <c:ptCount val="17"/>
                <c:pt idx="0">
                  <c:v>1784</c:v>
                </c:pt>
                <c:pt idx="1">
                  <c:v>1785</c:v>
                </c:pt>
                <c:pt idx="2">
                  <c:v>1786</c:v>
                </c:pt>
                <c:pt idx="3">
                  <c:v>1787</c:v>
                </c:pt>
                <c:pt idx="4">
                  <c:v>1788</c:v>
                </c:pt>
                <c:pt idx="5">
                  <c:v>1789</c:v>
                </c:pt>
                <c:pt idx="6">
                  <c:v>1790</c:v>
                </c:pt>
                <c:pt idx="7">
                  <c:v>1791</c:v>
                </c:pt>
                <c:pt idx="8">
                  <c:v>1792</c:v>
                </c:pt>
                <c:pt idx="9">
                  <c:v>1793</c:v>
                </c:pt>
                <c:pt idx="10">
                  <c:v>1794</c:v>
                </c:pt>
                <c:pt idx="11">
                  <c:v>1795</c:v>
                </c:pt>
                <c:pt idx="12">
                  <c:v>1796</c:v>
                </c:pt>
                <c:pt idx="13">
                  <c:v>1797</c:v>
                </c:pt>
                <c:pt idx="14">
                  <c:v>1798</c:v>
                </c:pt>
                <c:pt idx="15">
                  <c:v>1799</c:v>
                </c:pt>
                <c:pt idx="16">
                  <c:v>1800</c:v>
                </c:pt>
              </c:numCache>
            </c:numRef>
          </c:cat>
          <c:val>
            <c:numRef>
              <c:f>Sheet2!$I$2:$I$18</c:f>
              <c:numCache>
                <c:formatCode>General_)</c:formatCode>
                <c:ptCount val="17"/>
                <c:pt idx="0">
                  <c:v>200</c:v>
                </c:pt>
                <c:pt idx="1">
                  <c:v>161</c:v>
                </c:pt>
                <c:pt idx="2">
                  <c:v>154</c:v>
                </c:pt>
                <c:pt idx="3">
                  <c:v>194</c:v>
                </c:pt>
                <c:pt idx="4">
                  <c:v>308</c:v>
                </c:pt>
                <c:pt idx="5">
                  <c:v>224</c:v>
                </c:pt>
                <c:pt idx="6">
                  <c:v>238</c:v>
                </c:pt>
                <c:pt idx="7">
                  <c:v>248</c:v>
                </c:pt>
                <c:pt idx="8">
                  <c:v>275</c:v>
                </c:pt>
                <c:pt idx="9">
                  <c:v>439</c:v>
                </c:pt>
                <c:pt idx="10">
                  <c:v>245</c:v>
                </c:pt>
                <c:pt idx="11">
                  <c:v>268</c:v>
                </c:pt>
                <c:pt idx="12">
                  <c:v>323</c:v>
                </c:pt>
                <c:pt idx="13">
                  <c:v>310</c:v>
                </c:pt>
                <c:pt idx="14">
                  <c:v>208</c:v>
                </c:pt>
                <c:pt idx="15">
                  <c:v>177</c:v>
                </c:pt>
                <c:pt idx="16">
                  <c:v>243</c:v>
                </c:pt>
              </c:numCache>
            </c:numRef>
          </c:val>
        </c:ser>
        <c:marker val="1"/>
        <c:axId val="67337600"/>
        <c:axId val="67336064"/>
      </c:lineChart>
      <c:catAx>
        <c:axId val="67332736"/>
        <c:scaling>
          <c:orientation val="minMax"/>
        </c:scaling>
        <c:axPos val="b"/>
        <c:numFmt formatCode="General" sourceLinked="1"/>
        <c:tickLblPos val="nextTo"/>
        <c:crossAx val="67334528"/>
        <c:crosses val="autoZero"/>
        <c:auto val="1"/>
        <c:lblAlgn val="ctr"/>
        <c:lblOffset val="100"/>
        <c:tickLblSkip val="2"/>
      </c:catAx>
      <c:valAx>
        <c:axId val="67334528"/>
        <c:scaling>
          <c:orientation val="minMax"/>
        </c:scaling>
        <c:axPos val="l"/>
        <c:majorGridlines/>
        <c:numFmt formatCode="0%" sourceLinked="1"/>
        <c:tickLblPos val="nextTo"/>
        <c:crossAx val="67332736"/>
        <c:crosses val="autoZero"/>
        <c:crossBetween val="between"/>
      </c:valAx>
      <c:valAx>
        <c:axId val="67336064"/>
        <c:scaling>
          <c:orientation val="minMax"/>
        </c:scaling>
        <c:axPos val="r"/>
        <c:numFmt formatCode="General_)" sourceLinked="1"/>
        <c:tickLblPos val="nextTo"/>
        <c:crossAx val="67337600"/>
        <c:crosses val="max"/>
        <c:crossBetween val="between"/>
      </c:valAx>
      <c:catAx>
        <c:axId val="67337600"/>
        <c:scaling>
          <c:orientation val="minMax"/>
        </c:scaling>
        <c:delete val="1"/>
        <c:axPos val="b"/>
        <c:numFmt formatCode="General" sourceLinked="1"/>
        <c:tickLblPos val="none"/>
        <c:crossAx val="67336064"/>
        <c:crosses val="autoZero"/>
        <c:auto val="1"/>
        <c:lblAlgn val="ctr"/>
        <c:lblOffset val="100"/>
      </c:catAx>
    </c:plotArea>
    <c:legend>
      <c:legendPos val="r"/>
      <c:layout>
        <c:manualLayout>
          <c:xMode val="edge"/>
          <c:yMode val="edge"/>
          <c:x val="0.3830252159074185"/>
          <c:y val="0.56149455290691397"/>
          <c:w val="0.33534662127630166"/>
          <c:h val="0.23500147413080236"/>
        </c:manualLayout>
      </c:layout>
      <c:spPr>
        <a:solidFill>
          <a:sysClr val="window" lastClr="FFFFFF">
            <a:lumMod val="95000"/>
          </a:sysClr>
        </a:solidFill>
        <a:ln>
          <a:solidFill>
            <a:schemeClr val="tx1"/>
          </a:solidFill>
        </a:ln>
        <a:effectLst>
          <a:outerShdw blurRad="50800" dist="38100" dir="2700000" algn="tl" rotWithShape="0">
            <a:prstClr val="black">
              <a:alpha val="40000"/>
            </a:prstClr>
          </a:outerShdw>
        </a:effectLst>
      </c:spPr>
    </c:legend>
    <c:plotVisOnly val="1"/>
  </c:chart>
  <c:spPr>
    <a:solidFill>
      <a:srgbClr val="FFFFFF"/>
    </a:solidFill>
    <a:ln>
      <a:solidFill>
        <a:srgbClr val="000000"/>
      </a:solidFill>
    </a:ln>
    <a:effectLst>
      <a:outerShdw blurRad="50800" dist="76200" dir="2700000" algn="tl" rotWithShape="0">
        <a:prstClr val="black">
          <a:alpha val="40000"/>
        </a:prstClr>
      </a:out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b="1" i="0" u="none" strike="noStrike" baseline="0">
                <a:solidFill>
                  <a:srgbClr val="000000"/>
                </a:solidFill>
                <a:latin typeface="Arial"/>
                <a:ea typeface="Arial"/>
                <a:cs typeface="Arial"/>
              </a:defRPr>
            </a:pPr>
            <a:r>
              <a:rPr lang="en-GB" b="0" dirty="0"/>
              <a:t>Overseers' accounts: Expenditure and income figures</a:t>
            </a:r>
          </a:p>
        </c:rich>
      </c:tx>
      <c:layout>
        <c:manualLayout>
          <c:xMode val="edge"/>
          <c:yMode val="edge"/>
          <c:x val="0.21509824198552396"/>
          <c:y val="2.0338983050847428E-2"/>
        </c:manualLayout>
      </c:layout>
      <c:spPr>
        <a:noFill/>
        <a:ln w="25400">
          <a:noFill/>
        </a:ln>
      </c:spPr>
    </c:title>
    <c:plotArea>
      <c:layout>
        <c:manualLayout>
          <c:layoutTarget val="inner"/>
          <c:xMode val="edge"/>
          <c:yMode val="edge"/>
          <c:x val="8.8934850051707287E-2"/>
          <c:y val="0.13559322033898305"/>
          <c:w val="0.88314374353671143"/>
          <c:h val="0.80169491525423764"/>
        </c:manualLayout>
      </c:layout>
      <c:lineChart>
        <c:grouping val="standard"/>
        <c:ser>
          <c:idx val="0"/>
          <c:order val="0"/>
          <c:tx>
            <c:strRef>
              <c:f>EXPENDITURE!$AE$1</c:f>
              <c:strCache>
                <c:ptCount val="1"/>
                <c:pt idx="0">
                  <c:v>TOTAL DISBURSED</c:v>
                </c:pt>
              </c:strCache>
            </c:strRef>
          </c:tx>
          <c:spPr>
            <a:ln w="38100">
              <a:pattFill prst="pct75">
                <a:fgClr>
                  <a:srgbClr val="FF0000"/>
                </a:fgClr>
                <a:bgClr>
                  <a:srgbClr val="FFFFFF"/>
                </a:bgClr>
              </a:pattFill>
              <a:prstDash val="solid"/>
            </a:ln>
          </c:spPr>
          <c:marker>
            <c:symbol val="circle"/>
            <c:size val="5"/>
            <c:spPr>
              <a:solidFill>
                <a:srgbClr val="FFFF00"/>
              </a:solidFill>
              <a:ln>
                <a:solidFill>
                  <a:srgbClr val="000000"/>
                </a:solidFill>
                <a:prstDash val="solid"/>
              </a:ln>
            </c:spPr>
          </c:marker>
          <c:cat>
            <c:numRef>
              <c:f>EXPENDITURE!$A$2:$A$101</c:f>
              <c:numCache>
                <c:formatCode>General</c:formatCode>
                <c:ptCount val="100"/>
                <c:pt idx="0">
                  <c:v>1724</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pt idx="93">
                  <c:v>1818</c:v>
                </c:pt>
                <c:pt idx="94">
                  <c:v>1819</c:v>
                </c:pt>
                <c:pt idx="95">
                  <c:v>1820</c:v>
                </c:pt>
                <c:pt idx="96">
                  <c:v>1821</c:v>
                </c:pt>
                <c:pt idx="97">
                  <c:v>1822</c:v>
                </c:pt>
                <c:pt idx="98">
                  <c:v>1823</c:v>
                </c:pt>
                <c:pt idx="99">
                  <c:v>1824</c:v>
                </c:pt>
              </c:numCache>
            </c:numRef>
          </c:cat>
          <c:val>
            <c:numRef>
              <c:f>EXPENDITURE!$AE$2:$AE$101</c:f>
              <c:numCache>
                <c:formatCode>"£"#,##0.00</c:formatCode>
                <c:ptCount val="100"/>
                <c:pt idx="0">
                  <c:v>5545.6125000000047</c:v>
                </c:pt>
                <c:pt idx="1">
                  <c:v>4667.2166666666753</c:v>
                </c:pt>
                <c:pt idx="2">
                  <c:v>4618.2541666666721</c:v>
                </c:pt>
                <c:pt idx="3">
                  <c:v>3871.5749999999998</c:v>
                </c:pt>
                <c:pt idx="4">
                  <c:v>4621.8885416666708</c:v>
                </c:pt>
                <c:pt idx="5">
                  <c:v>3796.3406249999998</c:v>
                </c:pt>
                <c:pt idx="6">
                  <c:v>3540.5593750000012</c:v>
                </c:pt>
                <c:pt idx="7">
                  <c:v>3727.2562500000004</c:v>
                </c:pt>
                <c:pt idx="8">
                  <c:v>3728.908333333336</c:v>
                </c:pt>
                <c:pt idx="9">
                  <c:v>3758.3177083333376</c:v>
                </c:pt>
                <c:pt idx="10">
                  <c:v>3990.3052083333359</c:v>
                </c:pt>
                <c:pt idx="11">
                  <c:v>4064.388541666664</c:v>
                </c:pt>
                <c:pt idx="12">
                  <c:v>4408.25</c:v>
                </c:pt>
                <c:pt idx="13">
                  <c:v>4082.4510416666658</c:v>
                </c:pt>
                <c:pt idx="14">
                  <c:v>4099.6041666666742</c:v>
                </c:pt>
                <c:pt idx="17">
                  <c:v>4279.3781250000002</c:v>
                </c:pt>
                <c:pt idx="19">
                  <c:v>3757.8979166666672</c:v>
                </c:pt>
                <c:pt idx="26">
                  <c:v>4132.1635416666732</c:v>
                </c:pt>
                <c:pt idx="40">
                  <c:v>5983.9937499999996</c:v>
                </c:pt>
                <c:pt idx="41">
                  <c:v>6426.0364583333294</c:v>
                </c:pt>
                <c:pt idx="42">
                  <c:v>6429.1291666666766</c:v>
                </c:pt>
                <c:pt idx="43">
                  <c:v>7061.5125000000044</c:v>
                </c:pt>
                <c:pt idx="46">
                  <c:v>7902.2895833333305</c:v>
                </c:pt>
                <c:pt idx="47">
                  <c:v>9110.5833333333248</c:v>
                </c:pt>
                <c:pt idx="48">
                  <c:v>9682.6468750000004</c:v>
                </c:pt>
                <c:pt idx="49">
                  <c:v>11020.429166666667</c:v>
                </c:pt>
                <c:pt idx="50">
                  <c:v>11235.379166666658</c:v>
                </c:pt>
                <c:pt idx="51">
                  <c:v>9948.546875</c:v>
                </c:pt>
                <c:pt idx="52">
                  <c:v>10985.459374999991</c:v>
                </c:pt>
                <c:pt idx="53">
                  <c:v>9862.976041666665</c:v>
                </c:pt>
                <c:pt idx="54">
                  <c:v>10108.763541666674</c:v>
                </c:pt>
                <c:pt idx="55">
                  <c:v>10182.938541666666</c:v>
                </c:pt>
                <c:pt idx="56">
                  <c:v>10450.766666666665</c:v>
                </c:pt>
                <c:pt idx="57">
                  <c:v>10351.766666666665</c:v>
                </c:pt>
                <c:pt idx="58">
                  <c:v>10780</c:v>
                </c:pt>
                <c:pt idx="59">
                  <c:v>11184.36429999999</c:v>
                </c:pt>
                <c:pt idx="60">
                  <c:v>11243.611400000009</c:v>
                </c:pt>
                <c:pt idx="61">
                  <c:v>9685.9745999999905</c:v>
                </c:pt>
                <c:pt idx="62">
                  <c:v>10072.10709999999</c:v>
                </c:pt>
                <c:pt idx="63">
                  <c:v>10986.183300000002</c:v>
                </c:pt>
                <c:pt idx="64">
                  <c:v>10168.995699999985</c:v>
                </c:pt>
                <c:pt idx="65">
                  <c:v>10519.386399999983</c:v>
                </c:pt>
                <c:pt idx="66">
                  <c:v>9829.7116999999907</c:v>
                </c:pt>
                <c:pt idx="67">
                  <c:v>9718.6561999999813</c:v>
                </c:pt>
                <c:pt idx="68">
                  <c:v>11048.614600000004</c:v>
                </c:pt>
                <c:pt idx="69">
                  <c:v>11545.2461</c:v>
                </c:pt>
                <c:pt idx="70">
                  <c:v>13519.004000000004</c:v>
                </c:pt>
                <c:pt idx="71">
                  <c:v>13429.712500000009</c:v>
                </c:pt>
                <c:pt idx="72">
                  <c:v>10977.07109999999</c:v>
                </c:pt>
                <c:pt idx="73">
                  <c:v>11399.2916</c:v>
                </c:pt>
                <c:pt idx="74">
                  <c:v>11545.35599999998</c:v>
                </c:pt>
                <c:pt idx="75">
                  <c:v>14005.968899999987</c:v>
                </c:pt>
                <c:pt idx="76">
                  <c:v>13538.70819999999</c:v>
                </c:pt>
                <c:pt idx="77">
                  <c:v>12248.43759999999</c:v>
                </c:pt>
                <c:pt idx="78">
                  <c:v>12535.4329</c:v>
                </c:pt>
              </c:numCache>
            </c:numRef>
          </c:val>
        </c:ser>
        <c:ser>
          <c:idx val="1"/>
          <c:order val="1"/>
          <c:tx>
            <c:strRef>
              <c:f>EXPENDITURE!$AF$1</c:f>
              <c:strCache>
                <c:ptCount val="1"/>
                <c:pt idx="0">
                  <c:v>Total income</c:v>
                </c:pt>
              </c:strCache>
            </c:strRef>
          </c:tx>
          <c:spPr>
            <a:ln w="38100">
              <a:solidFill>
                <a:srgbClr val="000000"/>
              </a:solidFill>
              <a:prstDash val="solid"/>
            </a:ln>
          </c:spPr>
          <c:marker>
            <c:symbol val="circle"/>
            <c:size val="5"/>
            <c:spPr>
              <a:solidFill>
                <a:srgbClr val="C0C0C0"/>
              </a:solidFill>
              <a:ln>
                <a:solidFill>
                  <a:srgbClr val="FF0000"/>
                </a:solidFill>
                <a:prstDash val="solid"/>
              </a:ln>
            </c:spPr>
          </c:marker>
          <c:cat>
            <c:numRef>
              <c:f>EXPENDITURE!$A$2:$A$101</c:f>
              <c:numCache>
                <c:formatCode>General</c:formatCode>
                <c:ptCount val="100"/>
                <c:pt idx="0">
                  <c:v>1724</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pt idx="93">
                  <c:v>1818</c:v>
                </c:pt>
                <c:pt idx="94">
                  <c:v>1819</c:v>
                </c:pt>
                <c:pt idx="95">
                  <c:v>1820</c:v>
                </c:pt>
                <c:pt idx="96">
                  <c:v>1821</c:v>
                </c:pt>
                <c:pt idx="97">
                  <c:v>1822</c:v>
                </c:pt>
                <c:pt idx="98">
                  <c:v>1823</c:v>
                </c:pt>
                <c:pt idx="99">
                  <c:v>1824</c:v>
                </c:pt>
              </c:numCache>
            </c:numRef>
          </c:cat>
          <c:val>
            <c:numRef>
              <c:f>EXPENDITURE!$AF$2:$AF$101</c:f>
              <c:numCache>
                <c:formatCode>"£"#,##0.00</c:formatCode>
                <c:ptCount val="100"/>
                <c:pt idx="0">
                  <c:v>5538.2583333333305</c:v>
                </c:pt>
                <c:pt idx="1">
                  <c:v>4671.1760416666721</c:v>
                </c:pt>
                <c:pt idx="2">
                  <c:v>4551.4635416666715</c:v>
                </c:pt>
                <c:pt idx="3">
                  <c:v>3865.1541666666667</c:v>
                </c:pt>
                <c:pt idx="4">
                  <c:v>4620.7750000000005</c:v>
                </c:pt>
                <c:pt idx="5">
                  <c:v>4190.0958333333328</c:v>
                </c:pt>
                <c:pt idx="6">
                  <c:v>3764.7656249999977</c:v>
                </c:pt>
                <c:pt idx="7">
                  <c:v>3737.2083333333353</c:v>
                </c:pt>
                <c:pt idx="8">
                  <c:v>3834.9041666666658</c:v>
                </c:pt>
                <c:pt idx="9">
                  <c:v>3958.2020833333336</c:v>
                </c:pt>
                <c:pt idx="10">
                  <c:v>4096.5697916666704</c:v>
                </c:pt>
                <c:pt idx="11">
                  <c:v>4427.4812500000007</c:v>
                </c:pt>
                <c:pt idx="12">
                  <c:v>4598.03125</c:v>
                </c:pt>
                <c:pt idx="13">
                  <c:v>4214.3729166666708</c:v>
                </c:pt>
                <c:pt idx="14">
                  <c:v>4100.0458333333336</c:v>
                </c:pt>
                <c:pt idx="17">
                  <c:v>4279.3802083333339</c:v>
                </c:pt>
                <c:pt idx="19">
                  <c:v>3838.3968749999999</c:v>
                </c:pt>
                <c:pt idx="26">
                  <c:v>4314.0822916666721</c:v>
                </c:pt>
                <c:pt idx="40">
                  <c:v>6248.4718749999993</c:v>
                </c:pt>
                <c:pt idx="41">
                  <c:v>6543.2572916666704</c:v>
                </c:pt>
                <c:pt idx="42">
                  <c:v>6431.5937499999991</c:v>
                </c:pt>
                <c:pt idx="43">
                  <c:v>7250.6562500000045</c:v>
                </c:pt>
                <c:pt idx="46">
                  <c:v>8217.7260416666668</c:v>
                </c:pt>
                <c:pt idx="47">
                  <c:v>9471.6656249999833</c:v>
                </c:pt>
                <c:pt idx="48">
                  <c:v>9682.6468750000004</c:v>
                </c:pt>
                <c:pt idx="49">
                  <c:v>11387.832291666666</c:v>
                </c:pt>
                <c:pt idx="50">
                  <c:v>12126.071875</c:v>
                </c:pt>
                <c:pt idx="51">
                  <c:v>11934.015624999989</c:v>
                </c:pt>
                <c:pt idx="52">
                  <c:v>11418.007291666667</c:v>
                </c:pt>
                <c:pt idx="53">
                  <c:v>9865.4583333333194</c:v>
                </c:pt>
                <c:pt idx="54">
                  <c:v>10474.264583333334</c:v>
                </c:pt>
                <c:pt idx="55">
                  <c:v>10828.832291666666</c:v>
                </c:pt>
                <c:pt idx="56">
                  <c:v>10857.785416666668</c:v>
                </c:pt>
                <c:pt idx="57">
                  <c:v>10604.548958333336</c:v>
                </c:pt>
                <c:pt idx="59">
                  <c:v>11268.460300000001</c:v>
                </c:pt>
                <c:pt idx="60">
                  <c:v>11455.91009999999</c:v>
                </c:pt>
                <c:pt idx="61">
                  <c:v>11114.088</c:v>
                </c:pt>
                <c:pt idx="62">
                  <c:v>11986.16059999999</c:v>
                </c:pt>
                <c:pt idx="63">
                  <c:v>11625.258400000002</c:v>
                </c:pt>
                <c:pt idx="64">
                  <c:v>11592.67239999999</c:v>
                </c:pt>
                <c:pt idx="65">
                  <c:v>11725.4012</c:v>
                </c:pt>
                <c:pt idx="66">
                  <c:v>11559.816800000001</c:v>
                </c:pt>
                <c:pt idx="67">
                  <c:v>11618.177</c:v>
                </c:pt>
                <c:pt idx="68">
                  <c:v>11852.41159999999</c:v>
                </c:pt>
                <c:pt idx="69">
                  <c:v>12620.9174</c:v>
                </c:pt>
                <c:pt idx="70">
                  <c:v>14033.6219</c:v>
                </c:pt>
                <c:pt idx="71">
                  <c:v>15663.358299999987</c:v>
                </c:pt>
                <c:pt idx="72">
                  <c:v>14141.7739</c:v>
                </c:pt>
                <c:pt idx="73">
                  <c:v>13975.722800000009</c:v>
                </c:pt>
                <c:pt idx="74">
                  <c:v>13417.64669999999</c:v>
                </c:pt>
                <c:pt idx="75">
                  <c:v>15695.203200000009</c:v>
                </c:pt>
                <c:pt idx="76">
                  <c:v>16184.699500000002</c:v>
                </c:pt>
                <c:pt idx="77">
                  <c:v>15103.3935</c:v>
                </c:pt>
                <c:pt idx="78">
                  <c:v>17498.004199999999</c:v>
                </c:pt>
                <c:pt idx="79">
                  <c:v>18327.568299999999</c:v>
                </c:pt>
                <c:pt idx="80">
                  <c:v>16017.1459</c:v>
                </c:pt>
                <c:pt idx="81">
                  <c:v>18013.461500000001</c:v>
                </c:pt>
                <c:pt idx="82">
                  <c:v>16260.9313</c:v>
                </c:pt>
                <c:pt idx="83">
                  <c:v>16894.161400000001</c:v>
                </c:pt>
                <c:pt idx="84">
                  <c:v>17478.664499999999</c:v>
                </c:pt>
              </c:numCache>
            </c:numRef>
          </c:val>
        </c:ser>
        <c:marker val="1"/>
        <c:axId val="68100096"/>
        <c:axId val="68102016"/>
      </c:lineChart>
      <c:catAx>
        <c:axId val="68100096"/>
        <c:scaling>
          <c:orientation val="minMax"/>
        </c:scaling>
        <c:axPos val="b"/>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8102016"/>
        <c:crosses val="autoZero"/>
        <c:auto val="1"/>
        <c:lblAlgn val="ctr"/>
        <c:lblOffset val="100"/>
        <c:tickLblSkip val="5"/>
        <c:tickMarkSkip val="5"/>
      </c:catAx>
      <c:valAx>
        <c:axId val="68102016"/>
        <c:scaling>
          <c:orientation val="minMax"/>
        </c:scaling>
        <c:axPos val="l"/>
        <c:majorGridlines>
          <c:spPr>
            <a:ln w="3175">
              <a:solidFill>
                <a:srgbClr val="000000"/>
              </a:solidFill>
              <a:prstDash val="solid"/>
            </a:ln>
          </c:spPr>
        </c:majorGridlines>
        <c:numFmt formatCode="&quot;£&quot;#,##0.0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100096"/>
        <c:crosses val="autoZero"/>
        <c:crossBetween val="between"/>
      </c:valAx>
      <c:spPr>
        <a:solidFill>
          <a:srgbClr val="FFFFFF"/>
        </a:solidFill>
        <a:ln w="12700">
          <a:solidFill>
            <a:srgbClr val="808080"/>
          </a:solidFill>
          <a:prstDash val="solid"/>
        </a:ln>
      </c:spPr>
    </c:plotArea>
    <c:legend>
      <c:legendPos val="r"/>
      <c:layout>
        <c:manualLayout>
          <c:xMode val="edge"/>
          <c:yMode val="edge"/>
          <c:x val="0.15668532661906079"/>
          <c:y val="0.32881355932203765"/>
          <c:w val="0.31177372802024911"/>
          <c:h val="0.163775237342243"/>
        </c:manualLayout>
      </c:layou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chemeClr val="bg1"/>
    </a:solidFill>
    <a:ln w="9525">
      <a:solidFill>
        <a:prstClr val="black"/>
      </a:solidFill>
    </a:ln>
    <a:effectLst>
      <a:outerShdw blurRad="50800" dist="76200" dir="2700000" algn="tl" rotWithShape="0">
        <a:prstClr val="black">
          <a:alpha val="40000"/>
        </a:prstClr>
      </a:outerShdw>
    </a:effectLst>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400" b="0" i="0" u="none" strike="noStrike" baseline="0">
                <a:solidFill>
                  <a:srgbClr val="000000"/>
                </a:solidFill>
                <a:latin typeface="Arial"/>
                <a:ea typeface="Arial"/>
                <a:cs typeface="Arial"/>
              </a:defRPr>
            </a:pPr>
            <a:r>
              <a:rPr lang="en-GB"/>
              <a:t>Real disbursement: parish expenditure deflated by the PBH composite cost of living index, where 100 = spending 1726-1727.</a:t>
            </a:r>
          </a:p>
        </c:rich>
      </c:tx>
      <c:layout>
        <c:manualLayout>
          <c:xMode val="edge"/>
          <c:yMode val="edge"/>
          <c:x val="0.10548086866597695"/>
          <c:y val="2.0338983050847428E-2"/>
        </c:manualLayout>
      </c:layout>
      <c:spPr>
        <a:noFill/>
        <a:ln w="25400">
          <a:noFill/>
        </a:ln>
      </c:spPr>
    </c:title>
    <c:plotArea>
      <c:layout>
        <c:manualLayout>
          <c:layoutTarget val="inner"/>
          <c:xMode val="edge"/>
          <c:yMode val="edge"/>
          <c:x val="4.4467425025853741E-2"/>
          <c:y val="0.12881355932203389"/>
          <c:w val="0.91520165460186165"/>
          <c:h val="0.80169491525423764"/>
        </c:manualLayout>
      </c:layout>
      <c:lineChart>
        <c:grouping val="standard"/>
        <c:ser>
          <c:idx val="0"/>
          <c:order val="0"/>
          <c:tx>
            <c:strRef>
              <c:f>EXPENDITURE!$AS$1</c:f>
              <c:strCache>
                <c:ptCount val="1"/>
                <c:pt idx="0">
                  <c:v>Real disbursement</c:v>
                </c:pt>
              </c:strCache>
            </c:strRef>
          </c:tx>
          <c:spPr>
            <a:ln w="38100">
              <a:solidFill>
                <a:srgbClr val="000080"/>
              </a:solidFill>
              <a:prstDash val="solid"/>
            </a:ln>
          </c:spPr>
          <c:marker>
            <c:symbol val="circle"/>
            <c:size val="5"/>
            <c:spPr>
              <a:solidFill>
                <a:srgbClr val="CCFFFF"/>
              </a:solidFill>
              <a:ln>
                <a:solidFill>
                  <a:srgbClr val="000080"/>
                </a:solidFill>
                <a:prstDash val="solid"/>
              </a:ln>
            </c:spPr>
          </c:marker>
          <c:cat>
            <c:numRef>
              <c:f>EXPENDITURE!$A$2:$A$102</c:f>
              <c:numCache>
                <c:formatCode>General</c:formatCode>
                <c:ptCount val="101"/>
                <c:pt idx="0">
                  <c:v>1724</c:v>
                </c:pt>
                <c:pt idx="1">
                  <c:v>1726</c:v>
                </c:pt>
                <c:pt idx="2">
                  <c:v>1727</c:v>
                </c:pt>
                <c:pt idx="3">
                  <c:v>1728</c:v>
                </c:pt>
                <c:pt idx="4">
                  <c:v>1729</c:v>
                </c:pt>
                <c:pt idx="5">
                  <c:v>1730</c:v>
                </c:pt>
                <c:pt idx="6">
                  <c:v>1731</c:v>
                </c:pt>
                <c:pt idx="7">
                  <c:v>1732</c:v>
                </c:pt>
                <c:pt idx="8">
                  <c:v>1733</c:v>
                </c:pt>
                <c:pt idx="9">
                  <c:v>1734</c:v>
                </c:pt>
                <c:pt idx="10">
                  <c:v>1735</c:v>
                </c:pt>
                <c:pt idx="11">
                  <c:v>1736</c:v>
                </c:pt>
                <c:pt idx="12">
                  <c:v>1737</c:v>
                </c:pt>
                <c:pt idx="13">
                  <c:v>1738</c:v>
                </c:pt>
                <c:pt idx="14">
                  <c:v>1739</c:v>
                </c:pt>
                <c:pt idx="15">
                  <c:v>1740</c:v>
                </c:pt>
                <c:pt idx="16">
                  <c:v>1741</c:v>
                </c:pt>
                <c:pt idx="17">
                  <c:v>1742</c:v>
                </c:pt>
                <c:pt idx="18">
                  <c:v>1743</c:v>
                </c:pt>
                <c:pt idx="19">
                  <c:v>1744</c:v>
                </c:pt>
                <c:pt idx="20">
                  <c:v>1745</c:v>
                </c:pt>
                <c:pt idx="21">
                  <c:v>1746</c:v>
                </c:pt>
                <c:pt idx="22">
                  <c:v>1747</c:v>
                </c:pt>
                <c:pt idx="23">
                  <c:v>1748</c:v>
                </c:pt>
                <c:pt idx="24">
                  <c:v>1749</c:v>
                </c:pt>
                <c:pt idx="25">
                  <c:v>1750</c:v>
                </c:pt>
                <c:pt idx="26">
                  <c:v>1751</c:v>
                </c:pt>
                <c:pt idx="27">
                  <c:v>1752</c:v>
                </c:pt>
                <c:pt idx="28">
                  <c:v>1753</c:v>
                </c:pt>
                <c:pt idx="29">
                  <c:v>1754</c:v>
                </c:pt>
                <c:pt idx="30">
                  <c:v>1755</c:v>
                </c:pt>
                <c:pt idx="31">
                  <c:v>1756</c:v>
                </c:pt>
                <c:pt idx="32">
                  <c:v>1757</c:v>
                </c:pt>
                <c:pt idx="33">
                  <c:v>1758</c:v>
                </c:pt>
                <c:pt idx="34">
                  <c:v>1759</c:v>
                </c:pt>
                <c:pt idx="35">
                  <c:v>1760</c:v>
                </c:pt>
                <c:pt idx="36">
                  <c:v>1761</c:v>
                </c:pt>
                <c:pt idx="37">
                  <c:v>1762</c:v>
                </c:pt>
                <c:pt idx="38">
                  <c:v>1763</c:v>
                </c:pt>
                <c:pt idx="39">
                  <c:v>1764</c:v>
                </c:pt>
                <c:pt idx="40">
                  <c:v>1765</c:v>
                </c:pt>
                <c:pt idx="41">
                  <c:v>1766</c:v>
                </c:pt>
                <c:pt idx="42">
                  <c:v>1767</c:v>
                </c:pt>
                <c:pt idx="43">
                  <c:v>1768</c:v>
                </c:pt>
                <c:pt idx="44">
                  <c:v>1769</c:v>
                </c:pt>
                <c:pt idx="45">
                  <c:v>1770</c:v>
                </c:pt>
                <c:pt idx="46">
                  <c:v>1771</c:v>
                </c:pt>
                <c:pt idx="47">
                  <c:v>1772</c:v>
                </c:pt>
                <c:pt idx="48">
                  <c:v>1773</c:v>
                </c:pt>
                <c:pt idx="49">
                  <c:v>1774</c:v>
                </c:pt>
                <c:pt idx="50">
                  <c:v>1775</c:v>
                </c:pt>
                <c:pt idx="51">
                  <c:v>1776</c:v>
                </c:pt>
                <c:pt idx="52">
                  <c:v>1777</c:v>
                </c:pt>
                <c:pt idx="53">
                  <c:v>1778</c:v>
                </c:pt>
                <c:pt idx="54">
                  <c:v>1779</c:v>
                </c:pt>
                <c:pt idx="55">
                  <c:v>1780</c:v>
                </c:pt>
                <c:pt idx="56">
                  <c:v>1781</c:v>
                </c:pt>
                <c:pt idx="57">
                  <c:v>1782</c:v>
                </c:pt>
                <c:pt idx="58">
                  <c:v>1783</c:v>
                </c:pt>
                <c:pt idx="59">
                  <c:v>1784</c:v>
                </c:pt>
                <c:pt idx="60">
                  <c:v>1785</c:v>
                </c:pt>
                <c:pt idx="61">
                  <c:v>1786</c:v>
                </c:pt>
                <c:pt idx="62">
                  <c:v>1787</c:v>
                </c:pt>
                <c:pt idx="63">
                  <c:v>1788</c:v>
                </c:pt>
                <c:pt idx="64">
                  <c:v>1789</c:v>
                </c:pt>
                <c:pt idx="65">
                  <c:v>1790</c:v>
                </c:pt>
                <c:pt idx="66">
                  <c:v>1791</c:v>
                </c:pt>
                <c:pt idx="67">
                  <c:v>1792</c:v>
                </c:pt>
                <c:pt idx="68">
                  <c:v>1793</c:v>
                </c:pt>
                <c:pt idx="69">
                  <c:v>1794</c:v>
                </c:pt>
                <c:pt idx="70">
                  <c:v>1795</c:v>
                </c:pt>
                <c:pt idx="71">
                  <c:v>1796</c:v>
                </c:pt>
                <c:pt idx="72">
                  <c:v>1797</c:v>
                </c:pt>
                <c:pt idx="73">
                  <c:v>1798</c:v>
                </c:pt>
                <c:pt idx="74">
                  <c:v>1799</c:v>
                </c:pt>
                <c:pt idx="75">
                  <c:v>1800</c:v>
                </c:pt>
                <c:pt idx="76">
                  <c:v>1801</c:v>
                </c:pt>
                <c:pt idx="77">
                  <c:v>1802</c:v>
                </c:pt>
                <c:pt idx="78">
                  <c:v>1803</c:v>
                </c:pt>
                <c:pt idx="79">
                  <c:v>1804</c:v>
                </c:pt>
                <c:pt idx="80">
                  <c:v>1805</c:v>
                </c:pt>
                <c:pt idx="81">
                  <c:v>1806</c:v>
                </c:pt>
                <c:pt idx="82">
                  <c:v>1807</c:v>
                </c:pt>
                <c:pt idx="83">
                  <c:v>1808</c:v>
                </c:pt>
                <c:pt idx="84">
                  <c:v>1809</c:v>
                </c:pt>
                <c:pt idx="85">
                  <c:v>1810</c:v>
                </c:pt>
                <c:pt idx="86">
                  <c:v>1811</c:v>
                </c:pt>
                <c:pt idx="87">
                  <c:v>1812</c:v>
                </c:pt>
                <c:pt idx="88">
                  <c:v>1813</c:v>
                </c:pt>
                <c:pt idx="89">
                  <c:v>1814</c:v>
                </c:pt>
                <c:pt idx="90">
                  <c:v>1815</c:v>
                </c:pt>
                <c:pt idx="91">
                  <c:v>1816</c:v>
                </c:pt>
                <c:pt idx="92">
                  <c:v>1817</c:v>
                </c:pt>
                <c:pt idx="93">
                  <c:v>1818</c:v>
                </c:pt>
                <c:pt idx="94">
                  <c:v>1819</c:v>
                </c:pt>
                <c:pt idx="95">
                  <c:v>1820</c:v>
                </c:pt>
                <c:pt idx="96">
                  <c:v>1821</c:v>
                </c:pt>
                <c:pt idx="97">
                  <c:v>1822</c:v>
                </c:pt>
                <c:pt idx="98">
                  <c:v>1823</c:v>
                </c:pt>
                <c:pt idx="99">
                  <c:v>1824</c:v>
                </c:pt>
                <c:pt idx="100">
                  <c:v>1825</c:v>
                </c:pt>
              </c:numCache>
            </c:numRef>
          </c:cat>
          <c:val>
            <c:numRef>
              <c:f>EXPENDITURE!$AS$2:$AS$102</c:f>
              <c:numCache>
                <c:formatCode>0</c:formatCode>
                <c:ptCount val="101"/>
                <c:pt idx="0">
                  <c:v>125.02399483102369</c:v>
                </c:pt>
                <c:pt idx="1">
                  <c:v>97.292122228442693</c:v>
                </c:pt>
                <c:pt idx="2">
                  <c:v>102.89415795382888</c:v>
                </c:pt>
                <c:pt idx="3">
                  <c:v>79.214033271325349</c:v>
                </c:pt>
                <c:pt idx="4">
                  <c:v>90.122141430864218</c:v>
                </c:pt>
                <c:pt idx="5">
                  <c:v>84.158405085058448</c:v>
                </c:pt>
                <c:pt idx="6">
                  <c:v>85.017023701763208</c:v>
                </c:pt>
                <c:pt idx="7">
                  <c:v>88.857318453055328</c:v>
                </c:pt>
                <c:pt idx="8">
                  <c:v>91.02107367373776</c:v>
                </c:pt>
                <c:pt idx="9">
                  <c:v>96.343601490335118</c:v>
                </c:pt>
                <c:pt idx="10">
                  <c:v>100.16352255766849</c:v>
                </c:pt>
                <c:pt idx="11">
                  <c:v>100.13031895532367</c:v>
                </c:pt>
                <c:pt idx="12">
                  <c:v>100.750968638502</c:v>
                </c:pt>
                <c:pt idx="13">
                  <c:v>96.287904825565931</c:v>
                </c:pt>
                <c:pt idx="14">
                  <c:v>99.520774221414072</c:v>
                </c:pt>
                <c:pt idx="17">
                  <c:v>90.055543070573748</c:v>
                </c:pt>
                <c:pt idx="19">
                  <c:v>96.332840228467049</c:v>
                </c:pt>
                <c:pt idx="26">
                  <c:v>95.592705998416008</c:v>
                </c:pt>
                <c:pt idx="40">
                  <c:v>107.66980236071888</c:v>
                </c:pt>
                <c:pt idx="41">
                  <c:v>114.23040848368611</c:v>
                </c:pt>
                <c:pt idx="42">
                  <c:v>108.06478812996531</c:v>
                </c:pt>
                <c:pt idx="43">
                  <c:v>120.06207497033274</c:v>
                </c:pt>
                <c:pt idx="46">
                  <c:v>135.39741861429022</c:v>
                </c:pt>
                <c:pt idx="47">
                  <c:v>140.99965288089388</c:v>
                </c:pt>
                <c:pt idx="48">
                  <c:v>150.3789766870037</c:v>
                </c:pt>
                <c:pt idx="49">
                  <c:v>169.56915586774201</c:v>
                </c:pt>
                <c:pt idx="50">
                  <c:v>183.05823515941631</c:v>
                </c:pt>
                <c:pt idx="51">
                  <c:v>165.75264813265861</c:v>
                </c:pt>
                <c:pt idx="52">
                  <c:v>183.72018174523197</c:v>
                </c:pt>
                <c:pt idx="53">
                  <c:v>158.557605026148</c:v>
                </c:pt>
                <c:pt idx="54">
                  <c:v>177.55601479658455</c:v>
                </c:pt>
                <c:pt idx="55">
                  <c:v>185.22918204705678</c:v>
                </c:pt>
                <c:pt idx="56">
                  <c:v>182.59702841264468</c:v>
                </c:pt>
                <c:pt idx="57">
                  <c:v>177.13806628238407</c:v>
                </c:pt>
                <c:pt idx="58">
                  <c:v>164.72447453139938</c:v>
                </c:pt>
                <c:pt idx="59">
                  <c:v>169.92568072027993</c:v>
                </c:pt>
                <c:pt idx="60">
                  <c:v>177.952057109192</c:v>
                </c:pt>
                <c:pt idx="61">
                  <c:v>153.29941989789717</c:v>
                </c:pt>
                <c:pt idx="62">
                  <c:v>160.36641879343071</c:v>
                </c:pt>
                <c:pt idx="63">
                  <c:v>168.26232660670479</c:v>
                </c:pt>
                <c:pt idx="64">
                  <c:v>157.74784877738202</c:v>
                </c:pt>
                <c:pt idx="65">
                  <c:v>160.37305392990351</c:v>
                </c:pt>
                <c:pt idx="66">
                  <c:v>150.0308860797962</c:v>
                </c:pt>
                <c:pt idx="67">
                  <c:v>146.15196607115098</c:v>
                </c:pt>
                <c:pt idx="68">
                  <c:v>161.57758867719011</c:v>
                </c:pt>
                <c:pt idx="69">
                  <c:v>156.75575223853005</c:v>
                </c:pt>
                <c:pt idx="70">
                  <c:v>164.54287919428242</c:v>
                </c:pt>
                <c:pt idx="71">
                  <c:v>153.60085819662058</c:v>
                </c:pt>
                <c:pt idx="72">
                  <c:v>139.48558660137039</c:v>
                </c:pt>
                <c:pt idx="73">
                  <c:v>148.11059066693485</c:v>
                </c:pt>
                <c:pt idx="74">
                  <c:v>133.54406361538875</c:v>
                </c:pt>
                <c:pt idx="75">
                  <c:v>118.68704239290857</c:v>
                </c:pt>
                <c:pt idx="76">
                  <c:v>102.67157596955484</c:v>
                </c:pt>
                <c:pt idx="77">
                  <c:v>120.65628470883556</c:v>
                </c:pt>
                <c:pt idx="78">
                  <c:v>131.27415438148853</c:v>
                </c:pt>
              </c:numCache>
            </c:numRef>
          </c:val>
        </c:ser>
        <c:marker val="1"/>
        <c:axId val="68134784"/>
        <c:axId val="68136960"/>
      </c:lineChart>
      <c:catAx>
        <c:axId val="68134784"/>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136960"/>
        <c:crosses val="autoZero"/>
        <c:auto val="1"/>
        <c:lblAlgn val="ctr"/>
        <c:lblOffset val="100"/>
        <c:tickLblSkip val="5"/>
        <c:tickMarkSkip val="1"/>
      </c:catAx>
      <c:valAx>
        <c:axId val="68136960"/>
        <c:scaling>
          <c:orientation val="minMax"/>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134784"/>
        <c:crosses val="autoZero"/>
        <c:crossBetween val="between"/>
      </c:valAx>
      <c:spPr>
        <a:solidFill>
          <a:schemeClr val="bg1"/>
        </a:solidFill>
        <a:ln w="12700">
          <a:solidFill>
            <a:srgbClr val="808080"/>
          </a:solidFill>
          <a:prstDash val="solid"/>
        </a:ln>
      </c:spPr>
    </c:plotArea>
    <c:legend>
      <c:legendPos val="r"/>
      <c:layout>
        <c:manualLayout>
          <c:xMode val="edge"/>
          <c:yMode val="edge"/>
          <c:x val="0.30208335724282442"/>
          <c:y val="0.69148728218771849"/>
          <c:w val="0.28955532574974413"/>
          <c:h val="0.11016949152542355"/>
        </c:manualLayout>
      </c:layout>
      <c:spPr>
        <a:solidFill>
          <a:srgbClr val="FFFFFF"/>
        </a:solidFill>
        <a:ln w="3175">
          <a:solidFill>
            <a:srgbClr val="000000"/>
          </a:solidFill>
          <a:prstDash val="solid"/>
        </a:ln>
        <a:effectLst>
          <a:outerShdw blurRad="50800" dist="76200" dir="2700000" algn="tl" rotWithShape="0">
            <a:prstClr val="black">
              <a:alpha val="40000"/>
            </a:prstClr>
          </a:outerShdw>
        </a:effectLst>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prstClr val="white"/>
    </a:solidFill>
    <a:ln w="9525">
      <a:solidFill>
        <a:srgbClr val="808080"/>
      </a:solidFill>
    </a:ln>
    <a:effectLst>
      <a:outerShdw blurRad="50800" dist="76200" dir="2700000" algn="tl" rotWithShape="0">
        <a:prstClr val="black">
          <a:alpha val="40000"/>
        </a:prstClr>
      </a:outerShdw>
    </a:effectLst>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plotArea>
      <c:layout>
        <c:manualLayout>
          <c:layoutTarget val="inner"/>
          <c:xMode val="edge"/>
          <c:yMode val="edge"/>
          <c:x val="0.13644405560416098"/>
          <c:y val="0.13683759042314833"/>
          <c:w val="0.8204020962026205"/>
          <c:h val="0.73127354202675887"/>
        </c:manualLayout>
      </c:layout>
      <c:lineChart>
        <c:grouping val="standard"/>
        <c:ser>
          <c:idx val="0"/>
          <c:order val="0"/>
          <c:tx>
            <c:strRef>
              <c:f>'Expenditure coded'!$C$1</c:f>
              <c:strCache>
                <c:ptCount val="1"/>
                <c:pt idx="0">
                  <c:v>Total sum spent on outdoor poor</c:v>
                </c:pt>
              </c:strCache>
            </c:strRef>
          </c:tx>
          <c:marker>
            <c:symbol val="none"/>
          </c:marker>
          <c:cat>
            <c:numRef>
              <c:f>'Expenditure coded'!$B$2:$B$40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'Expenditure coded'!$C$2:$C$40</c:f>
              <c:numCache>
                <c:formatCode>"£"#,##0.00;\-"£"#,##0.00</c:formatCode>
                <c:ptCount val="39"/>
                <c:pt idx="0">
                  <c:v>1044.2375000000011</c:v>
                </c:pt>
                <c:pt idx="1">
                  <c:v>1190.95</c:v>
                </c:pt>
                <c:pt idx="2">
                  <c:v>1258.8667</c:v>
                </c:pt>
                <c:pt idx="3">
                  <c:v>1327.2674999999999</c:v>
                </c:pt>
                <c:pt idx="6">
                  <c:v>2361.0437000000002</c:v>
                </c:pt>
                <c:pt idx="7">
                  <c:v>1078.3</c:v>
                </c:pt>
                <c:pt idx="8">
                  <c:v>1132.2918</c:v>
                </c:pt>
                <c:pt idx="9">
                  <c:v>1076.5105000000001</c:v>
                </c:pt>
                <c:pt idx="10">
                  <c:v>1041.6792999999998</c:v>
                </c:pt>
                <c:pt idx="11">
                  <c:v>1039.3081</c:v>
                </c:pt>
                <c:pt idx="12">
                  <c:v>1364.6644999999978</c:v>
                </c:pt>
                <c:pt idx="13">
                  <c:v>1152.7209</c:v>
                </c:pt>
                <c:pt idx="14">
                  <c:v>958.49779999999998</c:v>
                </c:pt>
                <c:pt idx="15">
                  <c:v>1017.2001</c:v>
                </c:pt>
                <c:pt idx="16">
                  <c:v>1066.4876000000011</c:v>
                </c:pt>
                <c:pt idx="17">
                  <c:v>1171.7811999999999</c:v>
                </c:pt>
                <c:pt idx="19">
                  <c:v>1696.8062</c:v>
                </c:pt>
                <c:pt idx="20">
                  <c:v>1197.8645999999999</c:v>
                </c:pt>
                <c:pt idx="21">
                  <c:v>1014.0749000000005</c:v>
                </c:pt>
                <c:pt idx="22">
                  <c:v>936.27910000000054</c:v>
                </c:pt>
                <c:pt idx="23">
                  <c:v>959.98540000000003</c:v>
                </c:pt>
                <c:pt idx="24">
                  <c:v>937.53319999999997</c:v>
                </c:pt>
                <c:pt idx="25">
                  <c:v>969.95830000000001</c:v>
                </c:pt>
                <c:pt idx="26">
                  <c:v>853.06669999999872</c:v>
                </c:pt>
                <c:pt idx="27">
                  <c:v>968.91459999999938</c:v>
                </c:pt>
                <c:pt idx="28">
                  <c:v>1080.1875</c:v>
                </c:pt>
                <c:pt idx="29">
                  <c:v>960.03749999999911</c:v>
                </c:pt>
                <c:pt idx="30">
                  <c:v>1065.2895000000001</c:v>
                </c:pt>
                <c:pt idx="31">
                  <c:v>990.92499999999939</c:v>
                </c:pt>
                <c:pt idx="32">
                  <c:v>1047.6583999999998</c:v>
                </c:pt>
                <c:pt idx="33">
                  <c:v>1165.0582999999999</c:v>
                </c:pt>
                <c:pt idx="34">
                  <c:v>1128.4792</c:v>
                </c:pt>
                <c:pt idx="35">
                  <c:v>1304.8499999999999</c:v>
                </c:pt>
                <c:pt idx="36">
                  <c:v>1658.0333999999998</c:v>
                </c:pt>
                <c:pt idx="37">
                  <c:v>1747.2916</c:v>
                </c:pt>
                <c:pt idx="38">
                  <c:v>1772.0123999999998</c:v>
                </c:pt>
              </c:numCache>
            </c:numRef>
          </c:val>
        </c:ser>
        <c:marker val="1"/>
        <c:axId val="68152704"/>
        <c:axId val="68162688"/>
      </c:lineChart>
      <c:catAx>
        <c:axId val="68152704"/>
        <c:scaling>
          <c:orientation val="minMax"/>
        </c:scaling>
        <c:axPos val="b"/>
        <c:numFmt formatCode="General" sourceLinked="1"/>
        <c:tickLblPos val="nextTo"/>
        <c:crossAx val="68162688"/>
        <c:crosses val="autoZero"/>
        <c:auto val="1"/>
        <c:lblAlgn val="ctr"/>
        <c:lblOffset val="100"/>
        <c:tickLblSkip val="5"/>
      </c:catAx>
      <c:valAx>
        <c:axId val="68162688"/>
        <c:scaling>
          <c:orientation val="minMax"/>
        </c:scaling>
        <c:axPos val="l"/>
        <c:majorGridlines/>
        <c:numFmt formatCode="&quot;£&quot;#,##0.00;\-&quot;£&quot;#,##0.00" sourceLinked="1"/>
        <c:tickLblPos val="nextTo"/>
        <c:crossAx val="68152704"/>
        <c:crosses val="autoZero"/>
        <c:crossBetween val="between"/>
      </c:valAx>
    </c:plotArea>
    <c:legend>
      <c:legendPos val="r"/>
      <c:layout>
        <c:manualLayout>
          <c:xMode val="edge"/>
          <c:yMode val="edge"/>
          <c:x val="0.18019070848467172"/>
          <c:y val="0.68993355098905318"/>
          <c:w val="0.27395070565674307"/>
          <c:h val="0.11384418411113249"/>
        </c:manualLayout>
      </c:layout>
      <c:spPr>
        <a:solidFill>
          <a:sysClr val="window" lastClr="FFFFFF">
            <a:lumMod val="95000"/>
          </a:sysClr>
        </a:solidFill>
        <a:ln>
          <a:solidFill>
            <a:sysClr val="windowText" lastClr="000000"/>
          </a:solidFill>
        </a:ln>
        <a:effectLst>
          <a:outerShdw blurRad="50800" dist="76200" dir="2700000" algn="tl" rotWithShape="0">
            <a:prstClr val="black">
              <a:alpha val="40000"/>
            </a:prstClr>
          </a:outerShdw>
        </a:effectLst>
      </c:spPr>
      <c:txPr>
        <a:bodyPr/>
        <a:lstStyle/>
        <a:p>
          <a:pPr>
            <a:defRPr sz="1200"/>
          </a:pPr>
          <a:endParaRPr lang="en-US"/>
        </a:p>
      </c:txPr>
    </c:legend>
    <c:plotVisOnly val="1"/>
  </c:chart>
  <c:spPr>
    <a:solidFill>
      <a:prstClr val="white"/>
    </a:solidFill>
    <a:ln>
      <a:solidFill>
        <a:prstClr val="black"/>
      </a:solidFill>
    </a:ln>
    <a:effectLst>
      <a:outerShdw blurRad="50800" dist="76200" dir="2700000" algn="tl" rotWithShape="0">
        <a:prstClr val="black">
          <a:alpha val="40000"/>
        </a:prstClr>
      </a:outerShdw>
    </a:effectLst>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sz="1600" b="0"/>
              <a:t>Total earnings from workhouse (unadjusted</a:t>
            </a:r>
            <a:r>
              <a:rPr lang="en-GB" sz="1600" b="0" baseline="0"/>
              <a:t> for inflation)</a:t>
            </a:r>
            <a:r>
              <a:rPr lang="en-GB" sz="1600" b="0"/>
              <a:t> </a:t>
            </a:r>
          </a:p>
        </c:rich>
      </c:tx>
    </c:title>
    <c:plotArea>
      <c:layout>
        <c:manualLayout>
          <c:layoutTarget val="inner"/>
          <c:xMode val="edge"/>
          <c:yMode val="edge"/>
          <c:x val="0.12626521328961987"/>
          <c:y val="0.12779820517879495"/>
          <c:w val="0.81955912984186419"/>
          <c:h val="0.74902540371519866"/>
        </c:manualLayout>
      </c:layout>
      <c:lineChart>
        <c:grouping val="standard"/>
        <c:ser>
          <c:idx val="0"/>
          <c:order val="0"/>
          <c:tx>
            <c:strRef>
              <c:f>'Earnings in workhouse'!$B$1</c:f>
              <c:strCache>
                <c:ptCount val="1"/>
                <c:pt idx="0">
                  <c:v>Total earnings from workhouse </c:v>
                </c:pt>
              </c:strCache>
            </c:strRef>
          </c:tx>
          <c:marker>
            <c:symbol val="none"/>
          </c:marker>
          <c:cat>
            <c:numRef>
              <c:f>'Earnings in workhouse'!$A$2:$A$47</c:f>
              <c:numCache>
                <c:formatCode>General</c:formatCode>
                <c:ptCount val="46"/>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pt idx="39">
                  <c:v>1804</c:v>
                </c:pt>
                <c:pt idx="40">
                  <c:v>1805</c:v>
                </c:pt>
                <c:pt idx="41">
                  <c:v>1806</c:v>
                </c:pt>
                <c:pt idx="42">
                  <c:v>1807</c:v>
                </c:pt>
                <c:pt idx="43">
                  <c:v>1808</c:v>
                </c:pt>
                <c:pt idx="44">
                  <c:v>1809</c:v>
                </c:pt>
                <c:pt idx="45">
                  <c:v>1810</c:v>
                </c:pt>
              </c:numCache>
            </c:numRef>
          </c:cat>
          <c:val>
            <c:numRef>
              <c:f>'Earnings in workhouse'!$B$2:$B$47</c:f>
              <c:numCache>
                <c:formatCode>"£"#,##0.00;\-"£"#,##0.00</c:formatCode>
                <c:ptCount val="46"/>
                <c:pt idx="0">
                  <c:v>118.39269999999999</c:v>
                </c:pt>
                <c:pt idx="1">
                  <c:v>134.32080000000022</c:v>
                </c:pt>
                <c:pt idx="2">
                  <c:v>170.27079999999998</c:v>
                </c:pt>
                <c:pt idx="3">
                  <c:v>211.5292</c:v>
                </c:pt>
                <c:pt idx="6">
                  <c:v>138.9667</c:v>
                </c:pt>
                <c:pt idx="7">
                  <c:v>190.65</c:v>
                </c:pt>
                <c:pt idx="8">
                  <c:v>350.52499999999969</c:v>
                </c:pt>
                <c:pt idx="9">
                  <c:v>169.38120000000029</c:v>
                </c:pt>
                <c:pt idx="10">
                  <c:v>403.37290000000002</c:v>
                </c:pt>
                <c:pt idx="11">
                  <c:v>557.89789999999948</c:v>
                </c:pt>
                <c:pt idx="12">
                  <c:v>582.09690000000001</c:v>
                </c:pt>
                <c:pt idx="13">
                  <c:v>481.42290000000003</c:v>
                </c:pt>
                <c:pt idx="14">
                  <c:v>407.68849999999969</c:v>
                </c:pt>
                <c:pt idx="15">
                  <c:v>458.63959999999969</c:v>
                </c:pt>
                <c:pt idx="16">
                  <c:v>339.69170000000003</c:v>
                </c:pt>
                <c:pt idx="17">
                  <c:v>336.08539999999937</c:v>
                </c:pt>
                <c:pt idx="19">
                  <c:v>136.6104</c:v>
                </c:pt>
                <c:pt idx="20">
                  <c:v>195.16349999999997</c:v>
                </c:pt>
                <c:pt idx="21">
                  <c:v>224.13120000000001</c:v>
                </c:pt>
                <c:pt idx="22">
                  <c:v>161.97710000000001</c:v>
                </c:pt>
                <c:pt idx="23">
                  <c:v>132.13329999999999</c:v>
                </c:pt>
                <c:pt idx="24">
                  <c:v>112.20010000000002</c:v>
                </c:pt>
                <c:pt idx="25">
                  <c:v>300.66980000000052</c:v>
                </c:pt>
                <c:pt idx="26">
                  <c:v>146.41669999999999</c:v>
                </c:pt>
                <c:pt idx="27">
                  <c:v>179.7833</c:v>
                </c:pt>
                <c:pt idx="28">
                  <c:v>120.8364</c:v>
                </c:pt>
                <c:pt idx="29">
                  <c:v>169.93120000000022</c:v>
                </c:pt>
                <c:pt idx="30">
                  <c:v>293.601</c:v>
                </c:pt>
                <c:pt idx="31">
                  <c:v>190.96870000000001</c:v>
                </c:pt>
                <c:pt idx="32">
                  <c:v>395.35410000000002</c:v>
                </c:pt>
                <c:pt idx="33">
                  <c:v>262.0729</c:v>
                </c:pt>
                <c:pt idx="34">
                  <c:v>105.79790000000011</c:v>
                </c:pt>
                <c:pt idx="35">
                  <c:v>258.74579999999969</c:v>
                </c:pt>
                <c:pt idx="36">
                  <c:v>205.67079999999999</c:v>
                </c:pt>
                <c:pt idx="37">
                  <c:v>277.82920000000001</c:v>
                </c:pt>
                <c:pt idx="38">
                  <c:v>345.8332999999995</c:v>
                </c:pt>
                <c:pt idx="39">
                  <c:v>275.94170000000003</c:v>
                </c:pt>
                <c:pt idx="40">
                  <c:v>230.41040000000001</c:v>
                </c:pt>
                <c:pt idx="41">
                  <c:v>537.21460000000002</c:v>
                </c:pt>
                <c:pt idx="42">
                  <c:v>577.56669999999872</c:v>
                </c:pt>
                <c:pt idx="43">
                  <c:v>589.4072999999986</c:v>
                </c:pt>
                <c:pt idx="44">
                  <c:v>336.41669999999937</c:v>
                </c:pt>
              </c:numCache>
            </c:numRef>
          </c:val>
        </c:ser>
        <c:marker val="1"/>
        <c:axId val="68196224"/>
        <c:axId val="68197760"/>
      </c:lineChart>
      <c:catAx>
        <c:axId val="68196224"/>
        <c:scaling>
          <c:orientation val="minMax"/>
        </c:scaling>
        <c:axPos val="b"/>
        <c:numFmt formatCode="General" sourceLinked="1"/>
        <c:tickLblPos val="nextTo"/>
        <c:crossAx val="68197760"/>
        <c:crosses val="autoZero"/>
        <c:auto val="1"/>
        <c:lblAlgn val="ctr"/>
        <c:lblOffset val="100"/>
        <c:tickLblSkip val="5"/>
      </c:catAx>
      <c:valAx>
        <c:axId val="68197760"/>
        <c:scaling>
          <c:orientation val="minMax"/>
        </c:scaling>
        <c:axPos val="l"/>
        <c:majorGridlines/>
        <c:numFmt formatCode="&quot;£&quot;#,##0.00;\-&quot;£&quot;#,##0.00" sourceLinked="1"/>
        <c:tickLblPos val="nextTo"/>
        <c:crossAx val="68196224"/>
        <c:crosses val="autoZero"/>
        <c:crossBetween val="between"/>
      </c:valAx>
    </c:plotArea>
    <c:legend>
      <c:legendPos val="r"/>
      <c:layout>
        <c:manualLayout>
          <c:xMode val="edge"/>
          <c:yMode val="edge"/>
          <c:x val="0.41993672241120916"/>
          <c:y val="0.14028664466734217"/>
          <c:w val="0.28949544448937825"/>
          <c:h val="0.12204855098506877"/>
        </c:manualLayout>
      </c:layout>
      <c:spPr>
        <a:solidFill>
          <a:schemeClr val="bg1">
            <a:lumMod val="95000"/>
          </a:schemeClr>
        </a:solidFill>
        <a:ln>
          <a:solidFill>
            <a:schemeClr val="tx1"/>
          </a:solidFill>
        </a:ln>
        <a:effectLst>
          <a:outerShdw blurRad="50800" dist="76200" dir="2700000" algn="tl" rotWithShape="0">
            <a:prstClr val="black">
              <a:alpha val="40000"/>
            </a:prstClr>
          </a:outerShdw>
        </a:effectLst>
      </c:spPr>
      <c:txPr>
        <a:bodyPr/>
        <a:lstStyle/>
        <a:p>
          <a:pPr>
            <a:defRPr sz="1200"/>
          </a:pPr>
          <a:endParaRPr lang="en-US"/>
        </a:p>
      </c:txPr>
    </c:legend>
    <c:plotVisOnly val="1"/>
  </c:chart>
  <c:spPr>
    <a:solidFill>
      <a:prstClr val="white"/>
    </a:solidFill>
    <a:ln>
      <a:solidFill>
        <a:schemeClr val="tx1"/>
      </a:solidFill>
    </a:ln>
    <a:effectLst>
      <a:outerShdw blurRad="50800" dist="76200" dir="2700000" algn="tl" rotWithShape="0">
        <a:prstClr val="black">
          <a:alpha val="42000"/>
        </a:prstClr>
      </a:outerShdw>
    </a:effectLst>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8.0831020524348346E-2"/>
          <c:y val="3.0648777598452435E-2"/>
          <c:w val="0.87042894757772504"/>
          <c:h val="0.8573958689946366"/>
        </c:manualLayout>
      </c:layout>
      <c:lineChart>
        <c:grouping val="standard"/>
        <c:ser>
          <c:idx val="0"/>
          <c:order val="0"/>
          <c:tx>
            <c:strRef>
              <c:f>'Workhouse paupers cost per year'!$J$1</c:f>
              <c:strCache>
                <c:ptCount val="1"/>
                <c:pt idx="0">
                  <c:v>Total spend in shillings per workhouse inmate per week unadjusted for earnings</c:v>
                </c:pt>
              </c:strCache>
            </c:strRef>
          </c:tx>
          <c:marker>
            <c:symbol val="none"/>
          </c:marker>
          <c:cat>
            <c:numRef>
              <c:f>'Workhouse paupers cost per year'!$A$2:$A$80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'Workhouse paupers cost per year'!$J$2:$J$80</c:f>
              <c:numCache>
                <c:formatCode>0.00</c:formatCode>
                <c:ptCount val="39"/>
                <c:pt idx="0">
                  <c:v>2.9774748850109991</c:v>
                </c:pt>
                <c:pt idx="1">
                  <c:v>3.3263961436959306</c:v>
                </c:pt>
                <c:pt idx="2">
                  <c:v>3.1382592627158195</c:v>
                </c:pt>
                <c:pt idx="3">
                  <c:v>3.3983521604340212</c:v>
                </c:pt>
                <c:pt idx="6">
                  <c:v>2.9797573840230429</c:v>
                </c:pt>
                <c:pt idx="7">
                  <c:v>4.0623724705064745</c:v>
                </c:pt>
                <c:pt idx="8">
                  <c:v>3.6504432985936179</c:v>
                </c:pt>
                <c:pt idx="9">
                  <c:v>3.5486892182550593</c:v>
                </c:pt>
                <c:pt idx="11">
                  <c:v>3.9585151828611487</c:v>
                </c:pt>
                <c:pt idx="12">
                  <c:v>4.0966876044309704</c:v>
                </c:pt>
                <c:pt idx="13">
                  <c:v>2.9651636647232267</c:v>
                </c:pt>
                <c:pt idx="14">
                  <c:v>3.5159350525551591</c:v>
                </c:pt>
                <c:pt idx="17">
                  <c:v>3.0139194062220072</c:v>
                </c:pt>
                <c:pt idx="19">
                  <c:v>3.7055047133512886</c:v>
                </c:pt>
                <c:pt idx="20">
                  <c:v>3.8163343016014601</c:v>
                </c:pt>
                <c:pt idx="21">
                  <c:v>3.5696560629572156</c:v>
                </c:pt>
                <c:pt idx="22">
                  <c:v>3.9358712854080977</c:v>
                </c:pt>
                <c:pt idx="23">
                  <c:v>4.2947017543859651</c:v>
                </c:pt>
                <c:pt idx="24">
                  <c:v>3.7250315924520296</c:v>
                </c:pt>
                <c:pt idx="25">
                  <c:v>4.0261970413540915</c:v>
                </c:pt>
                <c:pt idx="26">
                  <c:v>3.9149005431093005</c:v>
                </c:pt>
                <c:pt idx="27">
                  <c:v>4.0963191683384945</c:v>
                </c:pt>
                <c:pt idx="28">
                  <c:v>4.3629779139615295</c:v>
                </c:pt>
                <c:pt idx="29">
                  <c:v>5.0527583542939274</c:v>
                </c:pt>
                <c:pt idx="30">
                  <c:v>6.089564567834028</c:v>
                </c:pt>
                <c:pt idx="31">
                  <c:v>5.6807661114230514</c:v>
                </c:pt>
                <c:pt idx="32">
                  <c:v>5.0613025703298895</c:v>
                </c:pt>
                <c:pt idx="33">
                  <c:v>4.7448755306961345</c:v>
                </c:pt>
                <c:pt idx="34">
                  <c:v>5.4517673270972953</c:v>
                </c:pt>
                <c:pt idx="35">
                  <c:v>6.4183080556284438</c:v>
                </c:pt>
                <c:pt idx="36">
                  <c:v>5.7033059632175362</c:v>
                </c:pt>
                <c:pt idx="37">
                  <c:v>5.8596964964411695</c:v>
                </c:pt>
                <c:pt idx="38">
                  <c:v>6.059815401085876</c:v>
                </c:pt>
              </c:numCache>
            </c:numRef>
          </c:val>
        </c:ser>
        <c:ser>
          <c:idx val="1"/>
          <c:order val="1"/>
          <c:tx>
            <c:strRef>
              <c:f>'Workhouse paupers cost per year'!$M$1</c:f>
              <c:strCache>
                <c:ptCount val="1"/>
                <c:pt idx="0">
                  <c:v>Total spend in shillings per workhouse inmate per week adjusted for earnings</c:v>
                </c:pt>
              </c:strCache>
            </c:strRef>
          </c:tx>
          <c:marker>
            <c:symbol val="none"/>
          </c:marker>
          <c:cat>
            <c:numRef>
              <c:f>'Workhouse paupers cost per year'!$A$2:$A$80</c:f>
              <c:numCache>
                <c:formatCode>General</c:formatCode>
                <c:ptCount val="39"/>
                <c:pt idx="0">
                  <c:v>1765</c:v>
                </c:pt>
                <c:pt idx="1">
                  <c:v>1766</c:v>
                </c:pt>
                <c:pt idx="2">
                  <c:v>1767</c:v>
                </c:pt>
                <c:pt idx="3">
                  <c:v>1768</c:v>
                </c:pt>
                <c:pt idx="4">
                  <c:v>1769</c:v>
                </c:pt>
                <c:pt idx="5">
                  <c:v>1770</c:v>
                </c:pt>
                <c:pt idx="6">
                  <c:v>1771</c:v>
                </c:pt>
                <c:pt idx="7">
                  <c:v>1772</c:v>
                </c:pt>
                <c:pt idx="8">
                  <c:v>1773</c:v>
                </c:pt>
                <c:pt idx="9">
                  <c:v>1774</c:v>
                </c:pt>
                <c:pt idx="10">
                  <c:v>1775</c:v>
                </c:pt>
                <c:pt idx="11">
                  <c:v>1776</c:v>
                </c:pt>
                <c:pt idx="12">
                  <c:v>1777</c:v>
                </c:pt>
                <c:pt idx="13">
                  <c:v>1778</c:v>
                </c:pt>
                <c:pt idx="14">
                  <c:v>1779</c:v>
                </c:pt>
                <c:pt idx="15">
                  <c:v>1780</c:v>
                </c:pt>
                <c:pt idx="16">
                  <c:v>1781</c:v>
                </c:pt>
                <c:pt idx="17">
                  <c:v>1782</c:v>
                </c:pt>
                <c:pt idx="18">
                  <c:v>1783</c:v>
                </c:pt>
                <c:pt idx="19">
                  <c:v>1784</c:v>
                </c:pt>
                <c:pt idx="20">
                  <c:v>1785</c:v>
                </c:pt>
                <c:pt idx="21">
                  <c:v>1786</c:v>
                </c:pt>
                <c:pt idx="22">
                  <c:v>1787</c:v>
                </c:pt>
                <c:pt idx="23">
                  <c:v>1788</c:v>
                </c:pt>
                <c:pt idx="24">
                  <c:v>1789</c:v>
                </c:pt>
                <c:pt idx="25">
                  <c:v>1790</c:v>
                </c:pt>
                <c:pt idx="26">
                  <c:v>1791</c:v>
                </c:pt>
                <c:pt idx="27">
                  <c:v>1792</c:v>
                </c:pt>
                <c:pt idx="28">
                  <c:v>1793</c:v>
                </c:pt>
                <c:pt idx="29">
                  <c:v>1794</c:v>
                </c:pt>
                <c:pt idx="30">
                  <c:v>1795</c:v>
                </c:pt>
                <c:pt idx="31">
                  <c:v>1796</c:v>
                </c:pt>
                <c:pt idx="32">
                  <c:v>1797</c:v>
                </c:pt>
                <c:pt idx="33">
                  <c:v>1798</c:v>
                </c:pt>
                <c:pt idx="34">
                  <c:v>1799</c:v>
                </c:pt>
                <c:pt idx="35">
                  <c:v>1800</c:v>
                </c:pt>
                <c:pt idx="36">
                  <c:v>1801</c:v>
                </c:pt>
                <c:pt idx="37">
                  <c:v>1802</c:v>
                </c:pt>
                <c:pt idx="38">
                  <c:v>1803</c:v>
                </c:pt>
              </c:numCache>
            </c:numRef>
          </c:cat>
          <c:val>
            <c:numRef>
              <c:f>'Workhouse paupers cost per year'!$M$2:$M$80</c:f>
              <c:numCache>
                <c:formatCode>#,##0.00_ ;\-#,##0.00\ </c:formatCode>
                <c:ptCount val="39"/>
                <c:pt idx="0">
                  <c:v>2.8642405248193628</c:v>
                </c:pt>
                <c:pt idx="1">
                  <c:v>3.1953013249945346</c:v>
                </c:pt>
                <c:pt idx="2">
                  <c:v>2.9793504433037756</c:v>
                </c:pt>
                <c:pt idx="3">
                  <c:v>3.1934217205967852</c:v>
                </c:pt>
                <c:pt idx="6">
                  <c:v>2.8488014458415232</c:v>
                </c:pt>
                <c:pt idx="7">
                  <c:v>3.9046462431953946</c:v>
                </c:pt>
                <c:pt idx="8">
                  <c:v>3.4164039417538157</c:v>
                </c:pt>
                <c:pt idx="9">
                  <c:v>3.4493298658636742</c:v>
                </c:pt>
                <c:pt idx="11">
                  <c:v>3.6008088335869508</c:v>
                </c:pt>
                <c:pt idx="12">
                  <c:v>3.736456835200193</c:v>
                </c:pt>
                <c:pt idx="13">
                  <c:v>2.6957254109929041</c:v>
                </c:pt>
                <c:pt idx="14">
                  <c:v>3.297169720021468</c:v>
                </c:pt>
                <c:pt idx="17">
                  <c:v>2.8328303731991604</c:v>
                </c:pt>
                <c:pt idx="19">
                  <c:v>3.6398013659099653</c:v>
                </c:pt>
                <c:pt idx="20">
                  <c:v>3.718320506793952</c:v>
                </c:pt>
                <c:pt idx="21">
                  <c:v>3.445442363112392</c:v>
                </c:pt>
                <c:pt idx="22">
                  <c:v>3.8420422290447722</c:v>
                </c:pt>
                <c:pt idx="23">
                  <c:v>4.2227101994115719</c:v>
                </c:pt>
                <c:pt idx="24">
                  <c:v>3.6650539904848407</c:v>
                </c:pt>
                <c:pt idx="25">
                  <c:v>3.8649018076322252</c:v>
                </c:pt>
                <c:pt idx="26">
                  <c:v>3.8320669269065362</c:v>
                </c:pt>
                <c:pt idx="27">
                  <c:v>3.9870217642409918</c:v>
                </c:pt>
                <c:pt idx="28">
                  <c:v>4.2896593046538589</c:v>
                </c:pt>
                <c:pt idx="29">
                  <c:v>4.9509909570008395</c:v>
                </c:pt>
                <c:pt idx="30">
                  <c:v>5.9119797374947094</c:v>
                </c:pt>
                <c:pt idx="31">
                  <c:v>5.5616266142616579</c:v>
                </c:pt>
                <c:pt idx="32">
                  <c:v>4.794585913782635</c:v>
                </c:pt>
                <c:pt idx="33">
                  <c:v>4.5682646404744274</c:v>
                </c:pt>
                <c:pt idx="34">
                  <c:v>5.3738429697282157</c:v>
                </c:pt>
                <c:pt idx="35">
                  <c:v>6.2485718971398576</c:v>
                </c:pt>
                <c:pt idx="36">
                  <c:v>5.5759477367019628</c:v>
                </c:pt>
                <c:pt idx="37">
                  <c:v>5.6677061709626155</c:v>
                </c:pt>
                <c:pt idx="38">
                  <c:v>5.7953561979047192</c:v>
                </c:pt>
              </c:numCache>
            </c:numRef>
          </c:val>
        </c:ser>
        <c:marker val="1"/>
        <c:axId val="68375296"/>
        <c:axId val="68376832"/>
      </c:lineChart>
      <c:catAx>
        <c:axId val="68375296"/>
        <c:scaling>
          <c:orientation val="minMax"/>
        </c:scaling>
        <c:axPos val="b"/>
        <c:numFmt formatCode="General" sourceLinked="1"/>
        <c:tickLblPos val="nextTo"/>
        <c:crossAx val="68376832"/>
        <c:crosses val="autoZero"/>
        <c:auto val="1"/>
        <c:lblAlgn val="ctr"/>
        <c:lblOffset val="100"/>
        <c:tickLblSkip val="5"/>
      </c:catAx>
      <c:valAx>
        <c:axId val="68376832"/>
        <c:scaling>
          <c:orientation val="minMax"/>
        </c:scaling>
        <c:axPos val="l"/>
        <c:majorGridlines/>
        <c:numFmt formatCode="0.00" sourceLinked="1"/>
        <c:tickLblPos val="nextTo"/>
        <c:crossAx val="68375296"/>
        <c:crosses val="autoZero"/>
        <c:crossBetween val="between"/>
      </c:valAx>
    </c:plotArea>
    <c:legend>
      <c:legendPos val="r"/>
      <c:layout>
        <c:manualLayout>
          <c:xMode val="edge"/>
          <c:yMode val="edge"/>
          <c:x val="0.30054226475279155"/>
          <c:y val="0.60973421800535865"/>
          <c:w val="0.6037639553429025"/>
          <c:h val="0.22497579106959456"/>
        </c:manualLayout>
      </c:layout>
      <c:spPr>
        <a:solidFill>
          <a:sysClr val="window" lastClr="FFFFFF">
            <a:lumMod val="95000"/>
          </a:sysClr>
        </a:solidFill>
        <a:ln>
          <a:solidFill>
            <a:sysClr val="windowText" lastClr="000000"/>
          </a:solidFill>
        </a:ln>
        <a:effectLst>
          <a:outerShdw blurRad="50800" dist="76200" dir="2700000" algn="tl" rotWithShape="0">
            <a:prstClr val="black">
              <a:alpha val="40000"/>
            </a:prstClr>
          </a:outerShdw>
        </a:effectLst>
      </c:spPr>
    </c:legend>
    <c:plotVisOnly val="1"/>
  </c:chart>
  <c:spPr>
    <a:solidFill>
      <a:schemeClr val="bg1"/>
    </a:solidFill>
    <a:ln>
      <a:solidFill>
        <a:prstClr val="black"/>
      </a:solidFill>
    </a:ln>
    <a:effectLst>
      <a:outerShdw blurRad="50800" dist="76200" dir="2700000" algn="tl" rotWithShape="0">
        <a:prstClr val="black">
          <a:alpha val="40000"/>
        </a:prstClr>
      </a:outerShdw>
    </a:effectLst>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b="0" dirty="0"/>
              <a:t>Weekly cost (shillings per week) of maintaining</a:t>
            </a:r>
            <a:r>
              <a:rPr lang="en-US" b="0" baseline="0" dirty="0"/>
              <a:t> </a:t>
            </a:r>
            <a:r>
              <a:rPr lang="en-US" b="0" baseline="0" dirty="0" smtClean="0"/>
              <a:t>wives </a:t>
            </a:r>
            <a:r>
              <a:rPr lang="en-US" b="0" baseline="0" dirty="0"/>
              <a:t>in the parish workhouse</a:t>
            </a:r>
            <a:endParaRPr lang="en-US" b="0" dirty="0"/>
          </a:p>
        </c:rich>
      </c:tx>
      <c:layout>
        <c:manualLayout>
          <c:xMode val="edge"/>
          <c:yMode val="edge"/>
          <c:x val="0.13634621253738652"/>
          <c:y val="1.8518518518518535E-2"/>
        </c:manualLayout>
      </c:layout>
      <c:spPr>
        <a:solidFill>
          <a:schemeClr val="bg1"/>
        </a:solidFill>
        <a:ln>
          <a:solidFill>
            <a:schemeClr val="tx1"/>
          </a:solidFill>
        </a:ln>
        <a:effectLst>
          <a:outerShdw blurRad="50800" dist="76200" dir="2700000" algn="tl" rotWithShape="0">
            <a:prstClr val="black">
              <a:alpha val="40000"/>
            </a:prstClr>
          </a:outerShdw>
        </a:effectLst>
      </c:spPr>
    </c:title>
    <c:plotArea>
      <c:layout>
        <c:manualLayout>
          <c:layoutTarget val="inner"/>
          <c:xMode val="edge"/>
          <c:yMode val="edge"/>
          <c:x val="5.2394473946570749E-2"/>
          <c:y val="0.1298690094293769"/>
          <c:w val="0.8590433172597618"/>
          <c:h val="0.76988140371342551"/>
        </c:manualLayout>
      </c:layout>
      <c:scatterChart>
        <c:scatterStyle val="lineMarker"/>
        <c:ser>
          <c:idx val="0"/>
          <c:order val="0"/>
          <c:tx>
            <c:strRef>
              <c:f>Sheet1!$E$1</c:f>
              <c:strCache>
                <c:ptCount val="1"/>
                <c:pt idx="0">
                  <c:v>Weekly cost (sh)</c:v>
                </c:pt>
              </c:strCache>
            </c:strRef>
          </c:tx>
          <c:spPr>
            <a:ln w="28575">
              <a:noFill/>
            </a:ln>
          </c:spPr>
          <c:xVal>
            <c:numRef>
              <c:f>Sheet1!$D$2:$D$35</c:f>
              <c:numCache>
                <c:formatCode>General</c:formatCode>
                <c:ptCount val="34"/>
                <c:pt idx="0">
                  <c:v>1776</c:v>
                </c:pt>
                <c:pt idx="1">
                  <c:v>1777</c:v>
                </c:pt>
                <c:pt idx="2">
                  <c:v>1777</c:v>
                </c:pt>
                <c:pt idx="3">
                  <c:v>1777</c:v>
                </c:pt>
                <c:pt idx="4">
                  <c:v>1778</c:v>
                </c:pt>
                <c:pt idx="5">
                  <c:v>1778</c:v>
                </c:pt>
                <c:pt idx="6">
                  <c:v>1778</c:v>
                </c:pt>
                <c:pt idx="7">
                  <c:v>1778</c:v>
                </c:pt>
                <c:pt idx="8">
                  <c:v>1779</c:v>
                </c:pt>
                <c:pt idx="9">
                  <c:v>1779</c:v>
                </c:pt>
                <c:pt idx="10">
                  <c:v>1780</c:v>
                </c:pt>
                <c:pt idx="11">
                  <c:v>1780</c:v>
                </c:pt>
                <c:pt idx="12">
                  <c:v>1782</c:v>
                </c:pt>
                <c:pt idx="13">
                  <c:v>1789</c:v>
                </c:pt>
                <c:pt idx="14">
                  <c:v>1776</c:v>
                </c:pt>
                <c:pt idx="15">
                  <c:v>1777</c:v>
                </c:pt>
                <c:pt idx="16">
                  <c:v>1777</c:v>
                </c:pt>
                <c:pt idx="17">
                  <c:v>1801</c:v>
                </c:pt>
                <c:pt idx="18">
                  <c:v>1806</c:v>
                </c:pt>
                <c:pt idx="19">
                  <c:v>1808</c:v>
                </c:pt>
                <c:pt idx="20">
                  <c:v>1808</c:v>
                </c:pt>
                <c:pt idx="21">
                  <c:v>1808</c:v>
                </c:pt>
                <c:pt idx="22">
                  <c:v>1809</c:v>
                </c:pt>
                <c:pt idx="23">
                  <c:v>1809</c:v>
                </c:pt>
                <c:pt idx="24">
                  <c:v>1809</c:v>
                </c:pt>
                <c:pt idx="25">
                  <c:v>1811</c:v>
                </c:pt>
                <c:pt idx="26">
                  <c:v>1811</c:v>
                </c:pt>
                <c:pt idx="27">
                  <c:v>1813</c:v>
                </c:pt>
                <c:pt idx="28">
                  <c:v>1813</c:v>
                </c:pt>
                <c:pt idx="29">
                  <c:v>1814</c:v>
                </c:pt>
                <c:pt idx="30">
                  <c:v>1814</c:v>
                </c:pt>
                <c:pt idx="31">
                  <c:v>1816</c:v>
                </c:pt>
                <c:pt idx="32">
                  <c:v>1816</c:v>
                </c:pt>
                <c:pt idx="33">
                  <c:v>1817</c:v>
                </c:pt>
              </c:numCache>
            </c:numRef>
          </c:xVal>
          <c:yVal>
            <c:numRef>
              <c:f>Sheet1!$E$2:$E$35</c:f>
              <c:numCache>
                <c:formatCode>General</c:formatCode>
                <c:ptCount val="34"/>
                <c:pt idx="0">
                  <c:v>2.5</c:v>
                </c:pt>
                <c:pt idx="1">
                  <c:v>4</c:v>
                </c:pt>
                <c:pt idx="2">
                  <c:v>3.5</c:v>
                </c:pt>
                <c:pt idx="3">
                  <c:v>4</c:v>
                </c:pt>
                <c:pt idx="4">
                  <c:v>4</c:v>
                </c:pt>
                <c:pt idx="5">
                  <c:v>4</c:v>
                </c:pt>
                <c:pt idx="6">
                  <c:v>4</c:v>
                </c:pt>
                <c:pt idx="7">
                  <c:v>4</c:v>
                </c:pt>
                <c:pt idx="8">
                  <c:v>3</c:v>
                </c:pt>
                <c:pt idx="9">
                  <c:v>6</c:v>
                </c:pt>
                <c:pt idx="10">
                  <c:v>2.5</c:v>
                </c:pt>
                <c:pt idx="11">
                  <c:v>2.5</c:v>
                </c:pt>
                <c:pt idx="12">
                  <c:v>4</c:v>
                </c:pt>
                <c:pt idx="13">
                  <c:v>3</c:v>
                </c:pt>
                <c:pt idx="14">
                  <c:v>5.5</c:v>
                </c:pt>
                <c:pt idx="15">
                  <c:v>4</c:v>
                </c:pt>
                <c:pt idx="16">
                  <c:v>2.5</c:v>
                </c:pt>
                <c:pt idx="17">
                  <c:v>5</c:v>
                </c:pt>
                <c:pt idx="18">
                  <c:v>6</c:v>
                </c:pt>
                <c:pt idx="19">
                  <c:v>5</c:v>
                </c:pt>
                <c:pt idx="20">
                  <c:v>3.5</c:v>
                </c:pt>
                <c:pt idx="21">
                  <c:v>5</c:v>
                </c:pt>
                <c:pt idx="22">
                  <c:v>4</c:v>
                </c:pt>
                <c:pt idx="23">
                  <c:v>4</c:v>
                </c:pt>
                <c:pt idx="24">
                  <c:v>7</c:v>
                </c:pt>
                <c:pt idx="25">
                  <c:v>3</c:v>
                </c:pt>
                <c:pt idx="26">
                  <c:v>5</c:v>
                </c:pt>
                <c:pt idx="27">
                  <c:v>8</c:v>
                </c:pt>
                <c:pt idx="28">
                  <c:v>5</c:v>
                </c:pt>
                <c:pt idx="29">
                  <c:v>3</c:v>
                </c:pt>
                <c:pt idx="30">
                  <c:v>5</c:v>
                </c:pt>
                <c:pt idx="31">
                  <c:v>6</c:v>
                </c:pt>
                <c:pt idx="32">
                  <c:v>5</c:v>
                </c:pt>
                <c:pt idx="33">
                  <c:v>5</c:v>
                </c:pt>
              </c:numCache>
            </c:numRef>
          </c:yVal>
        </c:ser>
        <c:axId val="68405888"/>
        <c:axId val="68407680"/>
      </c:scatterChart>
      <c:valAx>
        <c:axId val="68405888"/>
        <c:scaling>
          <c:orientation val="minMax"/>
        </c:scaling>
        <c:axPos val="b"/>
        <c:numFmt formatCode="General" sourceLinked="1"/>
        <c:tickLblPos val="nextTo"/>
        <c:crossAx val="68407680"/>
        <c:crosses val="autoZero"/>
        <c:crossBetween val="midCat"/>
      </c:valAx>
      <c:valAx>
        <c:axId val="68407680"/>
        <c:scaling>
          <c:orientation val="minMax"/>
        </c:scaling>
        <c:axPos val="l"/>
        <c:majorGridlines/>
        <c:numFmt formatCode="General" sourceLinked="1"/>
        <c:tickLblPos val="nextTo"/>
        <c:crossAx val="68405888"/>
        <c:crosses val="autoZero"/>
        <c:crossBetween val="midCat"/>
      </c:valAx>
    </c:plotArea>
    <c:legend>
      <c:legendPos val="r"/>
      <c:layout>
        <c:manualLayout>
          <c:xMode val="edge"/>
          <c:yMode val="edge"/>
          <c:x val="0.27089511485482931"/>
          <c:y val="0.77606809565471035"/>
          <c:w val="0.31566819263871088"/>
          <c:h val="6.8157140079712256E-2"/>
        </c:manualLayout>
      </c:layout>
      <c:spPr>
        <a:solidFill>
          <a:sysClr val="window" lastClr="FFFFFF"/>
        </a:solidFill>
        <a:ln>
          <a:solidFill>
            <a:sysClr val="windowText" lastClr="000000"/>
          </a:solidFill>
        </a:ln>
        <a:effectLst>
          <a:outerShdw blurRad="50800" dist="76200" dir="2700000" algn="tl" rotWithShape="0">
            <a:prstClr val="black">
              <a:alpha val="40000"/>
            </a:prstClr>
          </a:outerShdw>
        </a:effectLst>
      </c:spPr>
      <c:txPr>
        <a:bodyPr/>
        <a:lstStyle/>
        <a:p>
          <a:pPr>
            <a:defRPr sz="1200"/>
          </a:pPr>
          <a:endParaRPr lang="en-US"/>
        </a:p>
      </c:txPr>
    </c:legend>
    <c:plotVisOnly val="1"/>
  </c:chart>
  <c:spPr>
    <a:solidFill>
      <a:schemeClr val="bg1"/>
    </a:solidFill>
    <a:ln>
      <a:solidFill>
        <a:schemeClr val="tx1"/>
      </a:solidFill>
    </a:ln>
    <a:effectLst>
      <a:outerShdw blurRad="50800" dist="76200" dir="2700000" algn="tl" rotWithShape="0">
        <a:prstClr val="black">
          <a:alpha val="40000"/>
        </a:prstClr>
      </a:outerShdw>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E9553-C2A6-4CA6-B318-EE221384D3E2}" type="datetimeFigureOut">
              <a:rPr lang="en-GB" smtClean="0"/>
              <a:pPr/>
              <a:t>17/04/2011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772F7-8A05-4BFF-BC90-8FCD875079F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1745" TargetMode="External"/><Relationship Id="rId3" Type="http://schemas.openxmlformats.org/officeDocument/2006/relationships/hyperlink" Target="http://en.wikipedia.org/wiki/David_Garrick" TargetMode="External"/><Relationship Id="rId7" Type="http://schemas.openxmlformats.org/officeDocument/2006/relationships/hyperlink" Target="http://en.wikipedia.org/wiki/William_Hogarth"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William_Shakespeare" TargetMode="External"/><Relationship Id="rId5" Type="http://schemas.openxmlformats.org/officeDocument/2006/relationships/hyperlink" Target="http://en.wikipedia.org/wiki/Colley_Cibber" TargetMode="External"/><Relationship Id="rId4" Type="http://schemas.openxmlformats.org/officeDocument/2006/relationships/hyperlink" Target="http://en.wikipedia.org/wiki/Richard_III" TargetMode="External"/><Relationship Id="rId9" Type="http://schemas.openxmlformats.org/officeDocument/2006/relationships/hyperlink" Target="http://en.wikipedia.org/wiki/174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05041-2E7C-4A6B-B4C4-1ADF5D730BEC}" type="slidenum">
              <a:rPr lang="en-US"/>
              <a:pPr/>
              <a:t>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dirty="0"/>
              <a:t>Not THE biggest. The biggest workhouse was that of St Marylebone, which contained </a:t>
            </a:r>
            <a:r>
              <a:rPr lang="en-US" dirty="0"/>
              <a:t>1013 inmates in 1803. Westminster contained three of the next biggest: St George, Hanover Square, contained 708. St James, Westminster 630.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27ADF-712D-4000-9E57-4FE2BFD01DA4}" type="slidenum">
              <a:rPr lang="en-US"/>
              <a:pPr/>
              <a:t>11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a:t>Archbishop </a:t>
            </a:r>
            <a:r>
              <a:rPr lang="en-US" dirty="0" err="1"/>
              <a:t>Tenison</a:t>
            </a:r>
            <a:r>
              <a:rPr lang="en-US" dirty="0"/>
              <a:t> Library and </a:t>
            </a:r>
            <a:r>
              <a:rPr lang="en-US" dirty="0" err="1"/>
              <a:t>Grammer</a:t>
            </a:r>
            <a:r>
              <a:rPr lang="en-US" dirty="0"/>
              <a:t> School, Castle St/St Martin-in-the-Fields ; F139 </a:t>
            </a:r>
            <a:r>
              <a:rPr lang="en-US" dirty="0" err="1"/>
              <a:t>Tenison's</a:t>
            </a:r>
            <a:r>
              <a:rPr lang="en-US" dirty="0"/>
              <a:t> School (001) ; By Thomas </a:t>
            </a:r>
            <a:r>
              <a:rPr lang="en-US" dirty="0" err="1"/>
              <a:t>Hosmer</a:t>
            </a:r>
            <a:r>
              <a:rPr lang="en-US" dirty="0"/>
              <a:t> Shepherd 19th century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hlinkClick r:id="rId3" tooltip="en:David Garrick"/>
              </a:rPr>
              <a:t>David Garrick</a:t>
            </a:r>
            <a:r>
              <a:rPr lang="en-GB" sz="1200" dirty="0" smtClean="0"/>
              <a:t> as </a:t>
            </a:r>
            <a:r>
              <a:rPr lang="en-GB" sz="1200" i="1" dirty="0" smtClean="0">
                <a:hlinkClick r:id="rId4" tooltip="en:Richard III"/>
              </a:rPr>
              <a:t>Richard III</a:t>
            </a:r>
            <a:r>
              <a:rPr lang="en-GB" sz="1200" dirty="0" smtClean="0"/>
              <a:t> in </a:t>
            </a:r>
            <a:r>
              <a:rPr lang="en-GB" sz="1200" dirty="0" smtClean="0">
                <a:hlinkClick r:id="rId5" tooltip="en:Colley Cibber"/>
              </a:rPr>
              <a:t>Colley Cibber</a:t>
            </a:r>
            <a:r>
              <a:rPr lang="en-GB" sz="1200" dirty="0" smtClean="0"/>
              <a:t>'s adaptation of the </a:t>
            </a:r>
            <a:r>
              <a:rPr lang="en-GB" sz="1200" dirty="0" smtClean="0">
                <a:hlinkClick r:id="rId6" tooltip="en:William Shakespeare"/>
              </a:rPr>
              <a:t>William Shakespeare</a:t>
            </a:r>
            <a:r>
              <a:rPr lang="en-GB" sz="1200" dirty="0" smtClean="0"/>
              <a:t> play. The king has just awakened from a nightmare. The painting was made by </a:t>
            </a:r>
            <a:r>
              <a:rPr lang="en-GB" sz="1200" dirty="0" smtClean="0">
                <a:hlinkClick r:id="rId7" tooltip="en:William Hogarth"/>
              </a:rPr>
              <a:t>William Hogarth</a:t>
            </a:r>
            <a:r>
              <a:rPr lang="en-GB" sz="1200" dirty="0" smtClean="0"/>
              <a:t> in </a:t>
            </a:r>
            <a:r>
              <a:rPr lang="en-GB" sz="1200" dirty="0" smtClean="0">
                <a:hlinkClick r:id="rId8" tooltip="en:1745"/>
              </a:rPr>
              <a:t>1745</a:t>
            </a:r>
            <a:r>
              <a:rPr lang="en-GB" sz="1200" dirty="0" smtClean="0"/>
              <a:t>, based on Garrick's appearance in </a:t>
            </a:r>
            <a:r>
              <a:rPr lang="en-GB" sz="1200" dirty="0" smtClean="0">
                <a:hlinkClick r:id="rId9" tooltip="en:1743"/>
              </a:rPr>
              <a:t>1743</a:t>
            </a:r>
            <a:r>
              <a:rPr lang="en-GB" sz="1200" dirty="0" smtClean="0"/>
              <a:t>. The original is oil on canvas and is at the Walker Gallery, Liverpool</a:t>
            </a:r>
            <a:endParaRPr lang="en-GB" dirty="0"/>
          </a:p>
        </p:txBody>
      </p:sp>
      <p:sp>
        <p:nvSpPr>
          <p:cNvPr id="4" name="Slide Number Placeholder 3"/>
          <p:cNvSpPr>
            <a:spLocks noGrp="1"/>
          </p:cNvSpPr>
          <p:nvPr>
            <p:ph type="sldNum" sz="quarter" idx="10"/>
          </p:nvPr>
        </p:nvSpPr>
        <p:spPr/>
        <p:txBody>
          <a:bodyPr/>
          <a:lstStyle/>
          <a:p>
            <a:fld id="{FE0772F7-8A05-4BFF-BC90-8FCD875079F2}"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8F1CC58-4A40-4BC4-870E-BD93E8A82A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673F8-45E1-4173-998E-BA33C9856EDF}" type="datetimeFigureOut">
              <a:rPr lang="en-GB" smtClean="0"/>
              <a:pPr/>
              <a:t>17/04/2011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B51E9-B314-4C3C-98D6-6C3B09D0D7D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73F8-45E1-4173-998E-BA33C9856EDF}" type="datetimeFigureOut">
              <a:rPr lang="en-GB" smtClean="0"/>
              <a:pPr/>
              <a:t>17/04/2011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B51E9-B314-4C3C-98D6-6C3B09D0D7D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899642"/>
          </a:xfrm>
          <a:solidFill>
            <a:schemeClr val="bg1"/>
          </a:solidFill>
          <a:ln>
            <a:solidFill>
              <a:schemeClr val="tx1"/>
            </a:solidFill>
          </a:ln>
          <a:effectLst>
            <a:outerShdw blurRad="50800" dist="76200" dir="2700000" algn="tl" rotWithShape="0">
              <a:prstClr val="black">
                <a:alpha val="40000"/>
              </a:prstClr>
            </a:outerShdw>
          </a:effectLst>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Welfare, accounting and financial priorities in a London parish, 1725-1824</a:t>
            </a:r>
            <a:r>
              <a:rPr lang="en-GB" sz="3600" dirty="0" smtClean="0"/>
              <a:t/>
            </a:r>
            <a:br>
              <a:rPr lang="en-GB" sz="3600" dirty="0" smtClean="0"/>
            </a:br>
            <a:r>
              <a:rPr lang="en-GB" dirty="0"/>
              <a:t/>
            </a:r>
            <a:br>
              <a:rPr lang="en-GB" dirty="0"/>
            </a:br>
            <a:endParaRPr lang="en-GB" dirty="0"/>
          </a:p>
        </p:txBody>
      </p:sp>
      <p:sp>
        <p:nvSpPr>
          <p:cNvPr id="3" name="Subtitle 2"/>
          <p:cNvSpPr>
            <a:spLocks noGrp="1"/>
          </p:cNvSpPr>
          <p:nvPr>
            <p:ph type="subTitle" idx="1"/>
          </p:nvPr>
        </p:nvSpPr>
        <p:spPr>
          <a:xfrm>
            <a:off x="1259632" y="4293096"/>
            <a:ext cx="6400800" cy="1752600"/>
          </a:xfrm>
        </p:spPr>
        <p:txBody>
          <a:bodyPr>
            <a:normAutofit fontScale="92500" lnSpcReduction="20000"/>
          </a:bodyPr>
          <a:lstStyle/>
          <a:p>
            <a:r>
              <a:rPr lang="en-GB" dirty="0" smtClean="0"/>
              <a:t>Economic History Society</a:t>
            </a:r>
          </a:p>
          <a:p>
            <a:r>
              <a:rPr lang="en-GB" dirty="0" smtClean="0"/>
              <a:t>Annual Conference, University of Cambridge</a:t>
            </a:r>
          </a:p>
          <a:p>
            <a:r>
              <a:rPr lang="en-GB" dirty="0" smtClean="0"/>
              <a:t>2</a:t>
            </a:r>
            <a:r>
              <a:rPr lang="en-GB" baseline="30000" dirty="0" smtClean="0"/>
              <a:t>nd</a:t>
            </a:r>
            <a:r>
              <a:rPr lang="en-GB" dirty="0" smtClean="0"/>
              <a:t> April 2011</a:t>
            </a:r>
            <a:endParaRPr lang="en-GB" dirty="0"/>
          </a:p>
        </p:txBody>
      </p:sp>
      <p:sp>
        <p:nvSpPr>
          <p:cNvPr id="5" name="TextBox 4"/>
          <p:cNvSpPr txBox="1"/>
          <p:nvPr/>
        </p:nvSpPr>
        <p:spPr>
          <a:xfrm>
            <a:off x="1547664" y="3140968"/>
            <a:ext cx="6408712" cy="52322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wrap="square" rtlCol="0">
            <a:spAutoFit/>
          </a:bodyPr>
          <a:lstStyle/>
          <a:p>
            <a:r>
              <a:rPr lang="en-GB" sz="2800" dirty="0" smtClean="0"/>
              <a:t>© Jeremy </a:t>
            </a:r>
            <a:r>
              <a:rPr lang="en-GB" sz="2800" dirty="0"/>
              <a:t>Boulton, Newcastle </a:t>
            </a:r>
            <a:r>
              <a:rPr lang="en-GB" sz="2800" dirty="0" smtClean="0"/>
              <a:t>University</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ail of workhouse Horwood 1799.jpg"/>
          <p:cNvPicPr>
            <a:picLocks noChangeAspect="1"/>
          </p:cNvPicPr>
          <p:nvPr/>
        </p:nvPicPr>
        <p:blipFill>
          <a:blip r:embed="rId2" cstate="print"/>
          <a:stretch>
            <a:fillRect/>
          </a:stretch>
        </p:blipFill>
        <p:spPr>
          <a:xfrm>
            <a:off x="4788024" y="1772816"/>
            <a:ext cx="3312368" cy="3420970"/>
          </a:xfrm>
          <a:prstGeom prst="rect">
            <a:avLst/>
          </a:prstGeom>
          <a:ln>
            <a:solidFill>
              <a:schemeClr val="tx1"/>
            </a:solidFill>
          </a:ln>
          <a:effectLst>
            <a:outerShdw blurRad="50800" dist="76200" dir="2700000" algn="tl" rotWithShape="0">
              <a:prstClr val="black">
                <a:alpha val="40000"/>
              </a:prstClr>
            </a:outerShdw>
          </a:effectLst>
        </p:spPr>
      </p:pic>
      <p:sp>
        <p:nvSpPr>
          <p:cNvPr id="3" name="TextBox 2"/>
          <p:cNvSpPr txBox="1"/>
          <p:nvPr/>
        </p:nvSpPr>
        <p:spPr>
          <a:xfrm>
            <a:off x="4572000" y="548680"/>
            <a:ext cx="3960440" cy="954107"/>
          </a:xfrm>
          <a:prstGeom prst="rect">
            <a:avLst/>
          </a:prstGeom>
          <a:noFill/>
        </p:spPr>
        <p:txBody>
          <a:bodyPr wrap="square" rtlCol="0">
            <a:spAutoFit/>
          </a:bodyPr>
          <a:lstStyle/>
          <a:p>
            <a:r>
              <a:rPr lang="en-GB" sz="2800" dirty="0" err="1" smtClean="0"/>
              <a:t>Horwood’s</a:t>
            </a:r>
            <a:r>
              <a:rPr lang="en-GB" sz="2800" dirty="0" smtClean="0"/>
              <a:t> map 1799: detail of workhouse site</a:t>
            </a:r>
            <a:endParaRPr lang="en-GB" sz="2800" dirty="0"/>
          </a:p>
        </p:txBody>
      </p:sp>
      <p:pic>
        <p:nvPicPr>
          <p:cNvPr id="4" name="Picture 3" descr="Rocques map 1746 workhouse detail.jpg"/>
          <p:cNvPicPr>
            <a:picLocks noChangeAspect="1"/>
          </p:cNvPicPr>
          <p:nvPr/>
        </p:nvPicPr>
        <p:blipFill>
          <a:blip r:embed="rId3" cstate="print"/>
          <a:stretch>
            <a:fillRect/>
          </a:stretch>
        </p:blipFill>
        <p:spPr>
          <a:xfrm>
            <a:off x="755576" y="1988840"/>
            <a:ext cx="2741124" cy="2764257"/>
          </a:xfrm>
          <a:prstGeom prst="rect">
            <a:avLst/>
          </a:prstGeom>
          <a:ln>
            <a:solidFill>
              <a:schemeClr val="tx1"/>
            </a:solidFill>
          </a:ln>
          <a:effectLst>
            <a:outerShdw blurRad="50800" dist="76200" dir="2700000" algn="tl" rotWithShape="0">
              <a:prstClr val="black">
                <a:alpha val="40000"/>
              </a:prstClr>
            </a:outerShdw>
          </a:effectLst>
        </p:spPr>
      </p:pic>
      <p:sp>
        <p:nvSpPr>
          <p:cNvPr id="5" name="TextBox 4"/>
          <p:cNvSpPr txBox="1"/>
          <p:nvPr/>
        </p:nvSpPr>
        <p:spPr>
          <a:xfrm>
            <a:off x="323528" y="836712"/>
            <a:ext cx="3240360" cy="523220"/>
          </a:xfrm>
          <a:prstGeom prst="rect">
            <a:avLst/>
          </a:prstGeom>
          <a:noFill/>
        </p:spPr>
        <p:txBody>
          <a:bodyPr wrap="square" rtlCol="0">
            <a:spAutoFit/>
          </a:bodyPr>
          <a:lstStyle/>
          <a:p>
            <a:r>
              <a:rPr lang="en-GB" sz="2800" dirty="0" err="1" smtClean="0"/>
              <a:t>Rocque’s</a:t>
            </a:r>
            <a:r>
              <a:rPr lang="en-GB" sz="2800" dirty="0" smtClean="0"/>
              <a:t> Map, 1746</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323850" y="260350"/>
            <a:ext cx="8066088" cy="396875"/>
          </a:xfrm>
          <a:prstGeom prst="rect">
            <a:avLst/>
          </a:prstGeom>
          <a:noFill/>
          <a:ln w="9525">
            <a:noFill/>
            <a:miter lim="800000"/>
            <a:headEnd/>
            <a:tailEnd/>
          </a:ln>
          <a:effectLst/>
        </p:spPr>
        <p:txBody>
          <a:bodyPr>
            <a:spAutoFit/>
          </a:bodyPr>
          <a:lstStyle/>
          <a:p>
            <a:pPr algn="ctr">
              <a:spcBef>
                <a:spcPct val="50000"/>
              </a:spcBef>
            </a:pPr>
            <a:r>
              <a:rPr lang="en-US" sz="2000" dirty="0"/>
              <a:t>Archbishop </a:t>
            </a:r>
            <a:r>
              <a:rPr lang="en-US" sz="2000" dirty="0" err="1"/>
              <a:t>Tenison's</a:t>
            </a:r>
            <a:r>
              <a:rPr lang="en-US" sz="2000" dirty="0"/>
              <a:t> Library and </a:t>
            </a:r>
            <a:r>
              <a:rPr lang="en-US" sz="2000" dirty="0" err="1"/>
              <a:t>Grammer</a:t>
            </a:r>
            <a:r>
              <a:rPr lang="en-US" sz="2000" dirty="0"/>
              <a:t> School (founded 1685)</a:t>
            </a:r>
          </a:p>
        </p:txBody>
      </p:sp>
      <p:pic>
        <p:nvPicPr>
          <p:cNvPr id="10245" name="Picture 5" descr="Tenison Grammer school and library 19th"/>
          <p:cNvPicPr>
            <a:picLocks noChangeAspect="1" noChangeArrowheads="1"/>
          </p:cNvPicPr>
          <p:nvPr/>
        </p:nvPicPr>
        <p:blipFill>
          <a:blip r:embed="rId3" cstate="print"/>
          <a:srcRect/>
          <a:stretch>
            <a:fillRect/>
          </a:stretch>
        </p:blipFill>
        <p:spPr bwMode="auto">
          <a:xfrm>
            <a:off x="899592" y="908720"/>
            <a:ext cx="6897218" cy="5279560"/>
          </a:xfrm>
          <a:prstGeom prst="rect">
            <a:avLst/>
          </a:prstGeom>
          <a:noFill/>
          <a:ln>
            <a:solidFill>
              <a:schemeClr val="tx1"/>
            </a:solidFill>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 of Workhouse Dukes Court 1871.jpg"/>
          <p:cNvPicPr>
            <a:picLocks noChangeAspect="1"/>
          </p:cNvPicPr>
          <p:nvPr/>
        </p:nvPicPr>
        <p:blipFill>
          <a:blip r:embed="rId2" cstate="print"/>
          <a:stretch>
            <a:fillRect/>
          </a:stretch>
        </p:blipFill>
        <p:spPr>
          <a:xfrm>
            <a:off x="0" y="1268760"/>
            <a:ext cx="9144000" cy="5162569"/>
          </a:xfrm>
          <a:prstGeom prst="rect">
            <a:avLst/>
          </a:prstGeom>
          <a:ln>
            <a:solidFill>
              <a:schemeClr val="tx1"/>
            </a:solidFill>
          </a:ln>
          <a:effectLst>
            <a:outerShdw blurRad="50800" dist="76200" dir="2700000" algn="tl" rotWithShape="0">
              <a:prstClr val="black">
                <a:alpha val="40000"/>
              </a:prstClr>
            </a:outerShdw>
          </a:effectLst>
        </p:spPr>
      </p:pic>
      <p:sp>
        <p:nvSpPr>
          <p:cNvPr id="3" name="TextBox 2"/>
          <p:cNvSpPr txBox="1"/>
          <p:nvPr/>
        </p:nvSpPr>
        <p:spPr>
          <a:xfrm>
            <a:off x="323528" y="188640"/>
            <a:ext cx="6480720" cy="523220"/>
          </a:xfrm>
          <a:prstGeom prst="rect">
            <a:avLst/>
          </a:prstGeom>
          <a:noFill/>
        </p:spPr>
        <p:txBody>
          <a:bodyPr wrap="square" rtlCol="0">
            <a:spAutoFit/>
          </a:bodyPr>
          <a:lstStyle/>
          <a:p>
            <a:r>
              <a:rPr lang="en-GB" sz="2800" dirty="0" smtClean="0"/>
              <a:t>Front of Workhouse, Dukes Court 1871</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 of Workhouse Hemmings Row 1871.jpg"/>
          <p:cNvPicPr>
            <a:picLocks noChangeAspect="1"/>
          </p:cNvPicPr>
          <p:nvPr/>
        </p:nvPicPr>
        <p:blipFill>
          <a:blip r:embed="rId2" cstate="print"/>
          <a:stretch>
            <a:fillRect/>
          </a:stretch>
        </p:blipFill>
        <p:spPr>
          <a:xfrm>
            <a:off x="0" y="1916832"/>
            <a:ext cx="9144000" cy="4335517"/>
          </a:xfrm>
          <a:prstGeom prst="rect">
            <a:avLst/>
          </a:prstGeom>
          <a:ln>
            <a:solidFill>
              <a:schemeClr val="tx1"/>
            </a:solidFill>
          </a:ln>
          <a:effectLst>
            <a:outerShdw blurRad="50800" dist="76200" dir="2700000" algn="tl" rotWithShape="0">
              <a:prstClr val="black">
                <a:alpha val="40000"/>
              </a:prstClr>
            </a:outerShdw>
          </a:effectLst>
        </p:spPr>
      </p:pic>
      <p:sp>
        <p:nvSpPr>
          <p:cNvPr id="3" name="TextBox 2"/>
          <p:cNvSpPr txBox="1"/>
          <p:nvPr/>
        </p:nvSpPr>
        <p:spPr>
          <a:xfrm>
            <a:off x="251520" y="548680"/>
            <a:ext cx="7704856" cy="523220"/>
          </a:xfrm>
          <a:prstGeom prst="rect">
            <a:avLst/>
          </a:prstGeom>
          <a:noFill/>
        </p:spPr>
        <p:txBody>
          <a:bodyPr wrap="square" rtlCol="0">
            <a:spAutoFit/>
          </a:bodyPr>
          <a:lstStyle/>
          <a:p>
            <a:r>
              <a:rPr lang="en-GB" sz="2800" dirty="0" smtClean="0"/>
              <a:t>Front of Workhouse </a:t>
            </a:r>
            <a:r>
              <a:rPr lang="en-GB" sz="2800" dirty="0" err="1" smtClean="0"/>
              <a:t>Hemmings</a:t>
            </a:r>
            <a:r>
              <a:rPr lang="en-GB" sz="2800" dirty="0" smtClean="0"/>
              <a:t> Row 1871</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3568" y="980728"/>
            <a:ext cx="6768752" cy="3017486"/>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sp>
        <p:nvSpPr>
          <p:cNvPr id="3" name="TextBox 2"/>
          <p:cNvSpPr txBox="1"/>
          <p:nvPr/>
        </p:nvSpPr>
        <p:spPr>
          <a:xfrm>
            <a:off x="1691680" y="4365104"/>
            <a:ext cx="4608512" cy="369332"/>
          </a:xfrm>
          <a:prstGeom prst="rect">
            <a:avLst/>
          </a:prstGeom>
          <a:noFill/>
        </p:spPr>
        <p:txBody>
          <a:bodyPr wrap="square" rtlCol="0">
            <a:spAutoFit/>
          </a:bodyPr>
          <a:lstStyle/>
          <a:p>
            <a:r>
              <a:rPr lang="en-GB" dirty="0" smtClean="0"/>
              <a:t>Jonas </a:t>
            </a:r>
            <a:r>
              <a:rPr lang="en-GB" dirty="0" err="1" smtClean="0"/>
              <a:t>Hanway</a:t>
            </a:r>
            <a:r>
              <a:rPr lang="en-GB" dirty="0" smtClean="0"/>
              <a:t>, </a:t>
            </a:r>
            <a:r>
              <a:rPr lang="en-GB" i="1" dirty="0" smtClean="0"/>
              <a:t>The Citizen’s Mon</a:t>
            </a:r>
            <a:r>
              <a:rPr lang="en-GB" dirty="0" smtClean="0"/>
              <a:t>itor, 1780, 173.</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128792" cy="850106"/>
          </a:xfrm>
        </p:spPr>
        <p:txBody>
          <a:bodyPr>
            <a:normAutofit/>
          </a:bodyPr>
          <a:lstStyle/>
          <a:p>
            <a:r>
              <a:rPr lang="en-GB" sz="3200" dirty="0" smtClean="0"/>
              <a:t>Number of workhouse inmates over time</a:t>
            </a:r>
            <a:endParaRPr lang="en-GB" sz="3200" dirty="0"/>
          </a:p>
        </p:txBody>
      </p:sp>
      <p:graphicFrame>
        <p:nvGraphicFramePr>
          <p:cNvPr id="3" name="Chart 2"/>
          <p:cNvGraphicFramePr/>
          <p:nvPr/>
        </p:nvGraphicFramePr>
        <p:xfrm>
          <a:off x="1331640" y="1340768"/>
          <a:ext cx="6192688"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76872"/>
            <a:ext cx="8229600" cy="1143000"/>
          </a:xfrm>
        </p:spPr>
        <p:txBody>
          <a:bodyPr>
            <a:normAutofit/>
          </a:bodyPr>
          <a:lstStyle/>
          <a:p>
            <a:r>
              <a:rPr lang="en-GB" sz="3600" dirty="0" smtClean="0"/>
              <a:t>Overseers’ Accounts: income</a:t>
            </a:r>
            <a:endParaRPr lang="en-GB"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6624736" cy="1143000"/>
          </a:xfrm>
        </p:spPr>
        <p:txBody>
          <a:bodyPr>
            <a:normAutofit fontScale="90000"/>
          </a:bodyPr>
          <a:lstStyle/>
          <a:p>
            <a:r>
              <a:rPr lang="en-GB" sz="2800" dirty="0" smtClean="0"/>
              <a:t>Breakdown of income sources in overseers’ accounts: dominance of the poor rate, 1765-1803</a:t>
            </a:r>
            <a:endParaRPr lang="en-GB" sz="2800" dirty="0"/>
          </a:p>
        </p:txBody>
      </p:sp>
      <p:graphicFrame>
        <p:nvGraphicFramePr>
          <p:cNvPr id="5" name="Table 4"/>
          <p:cNvGraphicFramePr>
            <a:graphicFrameLocks noGrp="1"/>
          </p:cNvGraphicFramePr>
          <p:nvPr/>
        </p:nvGraphicFramePr>
        <p:xfrm>
          <a:off x="1259632" y="1943100"/>
          <a:ext cx="5553918" cy="3790152"/>
        </p:xfrm>
        <a:graphic>
          <a:graphicData uri="http://schemas.openxmlformats.org/drawingml/2006/table">
            <a:tbl>
              <a:tblPr>
                <a:effectLst/>
              </a:tblPr>
              <a:tblGrid>
                <a:gridCol w="1981016"/>
                <a:gridCol w="1827722"/>
                <a:gridCol w="1745180"/>
              </a:tblGrid>
              <a:tr h="315846">
                <a:tc>
                  <a:txBody>
                    <a:bodyPr/>
                    <a:lstStyle/>
                    <a:p>
                      <a:pPr algn="ctr" fontAlgn="b"/>
                      <a:r>
                        <a:rPr lang="en-GB" sz="1400" b="1" i="0" u="none" strike="noStrike" dirty="0">
                          <a:solidFill>
                            <a:srgbClr val="000000"/>
                          </a:solidFill>
                          <a:latin typeface="Calibri"/>
                        </a:rPr>
                        <a:t>Income source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a:solidFill>
                            <a:srgbClr val="000000"/>
                          </a:solidFill>
                          <a:latin typeface="Calibri"/>
                        </a:rPr>
                        <a:t>Total income 1765-1803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1" i="0" u="none" strike="noStrike">
                          <a:solidFill>
                            <a:srgbClr val="000000"/>
                          </a:solidFill>
                          <a:latin typeface="Calibri"/>
                        </a:rPr>
                        <a:t>% income 1765-1803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5846">
                <a:tc>
                  <a:txBody>
                    <a:bodyPr/>
                    <a:lstStyle/>
                    <a:p>
                      <a:pPr algn="ctr" fontAlgn="b"/>
                      <a:r>
                        <a:rPr lang="en-GB" sz="1400" b="0" i="0" u="none" strike="noStrike" dirty="0">
                          <a:solidFill>
                            <a:srgbClr val="000000"/>
                          </a:solidFill>
                          <a:latin typeface="Calibri"/>
                        </a:rPr>
                        <a:t>POOR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£395,926.56</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94.84%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WORKHOUSE EARNINGS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£9,266.66</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2.22%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BASTARDY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£5,979.67</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1.43%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FINE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£2,189.01</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0.52%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MILITIA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£1,389.13</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0.33%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MAINTENANCE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£1,273.22</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JUSTICE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£1,238.46</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CHARITY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£99.23</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0.02%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SUNDRIES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£95.98</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0.02%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BURIAL FEES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£8.78</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15846">
                <a:tc>
                  <a:txBody>
                    <a:bodyPr/>
                    <a:lstStyle/>
                    <a:p>
                      <a:pPr algn="ctr" fontAlgn="b"/>
                      <a:r>
                        <a:rPr lang="en-GB"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£417,466.70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Poor rate an institutionalised feature of London local government by start of eighteenth century</a:t>
            </a:r>
            <a:endParaRPr lang="en-GB" sz="2800" dirty="0"/>
          </a:p>
        </p:txBody>
      </p:sp>
      <p:graphicFrame>
        <p:nvGraphicFramePr>
          <p:cNvPr id="3" name="Chart 2"/>
          <p:cNvGraphicFramePr/>
          <p:nvPr/>
        </p:nvGraphicFramePr>
        <p:xfrm>
          <a:off x="899592" y="1556792"/>
          <a:ext cx="6595864" cy="44729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rick_as_RichardIII.png"/>
          <p:cNvPicPr>
            <a:picLocks noChangeAspect="1"/>
          </p:cNvPicPr>
          <p:nvPr/>
        </p:nvPicPr>
        <p:blipFill>
          <a:blip r:embed="rId3" cstate="print"/>
          <a:srcRect/>
          <a:stretch>
            <a:fillRect/>
          </a:stretch>
        </p:blipFill>
        <p:spPr bwMode="auto">
          <a:xfrm>
            <a:off x="971600" y="332656"/>
            <a:ext cx="7021513" cy="4856162"/>
          </a:xfrm>
          <a:prstGeom prst="rect">
            <a:avLst/>
          </a:prstGeom>
          <a:noFill/>
          <a:ln w="9525">
            <a:noFill/>
            <a:miter lim="800000"/>
            <a:headEnd/>
            <a:tailEnd/>
          </a:ln>
        </p:spPr>
      </p:pic>
      <p:sp>
        <p:nvSpPr>
          <p:cNvPr id="4" name="TextBox 3"/>
          <p:cNvSpPr txBox="1"/>
          <p:nvPr/>
        </p:nvSpPr>
        <p:spPr>
          <a:xfrm>
            <a:off x="323528" y="5733256"/>
            <a:ext cx="8568952" cy="646331"/>
          </a:xfrm>
          <a:prstGeom prst="rect">
            <a:avLst/>
          </a:prstGeom>
          <a:noFill/>
        </p:spPr>
        <p:txBody>
          <a:bodyPr wrap="square" rtlCol="0">
            <a:spAutoFit/>
          </a:bodyPr>
          <a:lstStyle/>
          <a:p>
            <a:r>
              <a:rPr lang="en-GB" dirty="0" smtClean="0"/>
              <a:t>David Garrick (1717 – 1779) on realising his poor rate payment is overdue…  His widow was visited by the parish authorities in 1782 after she left the parish without paying..</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6552728" cy="1296144"/>
          </a:xfrm>
          <a:solidFill>
            <a:schemeClr val="bg1">
              <a:lumMod val="95000"/>
            </a:schemeClr>
          </a:solidFill>
          <a:ln>
            <a:solidFill>
              <a:schemeClr val="tx1"/>
            </a:solidFill>
          </a:ln>
          <a:effectLst>
            <a:outerShdw blurRad="50800" dist="76200" dir="2700000" algn="tl" rotWithShape="0">
              <a:prstClr val="black">
                <a:alpha val="40000"/>
              </a:prstClr>
            </a:outerShdw>
          </a:effectLst>
        </p:spPr>
        <p:txBody>
          <a:bodyPr>
            <a:normAutofit fontScale="90000"/>
          </a:bodyPr>
          <a:lstStyle/>
          <a:p>
            <a:r>
              <a:rPr lang="en-GB" dirty="0" smtClean="0"/>
              <a:t>London and its poor: why bother?</a:t>
            </a:r>
            <a:endParaRPr lang="en-GB" dirty="0"/>
          </a:p>
        </p:txBody>
      </p:sp>
      <p:sp>
        <p:nvSpPr>
          <p:cNvPr id="3" name="TextBox 2"/>
          <p:cNvSpPr txBox="1"/>
          <p:nvPr/>
        </p:nvSpPr>
        <p:spPr>
          <a:xfrm>
            <a:off x="827584" y="2276872"/>
            <a:ext cx="6840760" cy="3539430"/>
          </a:xfrm>
          <a:prstGeom prst="rect">
            <a:avLst/>
          </a:prstGeom>
          <a:noFill/>
        </p:spPr>
        <p:txBody>
          <a:bodyPr wrap="square" rtlCol="0">
            <a:spAutoFit/>
          </a:bodyPr>
          <a:lstStyle/>
          <a:p>
            <a:r>
              <a:rPr lang="en-GB" sz="3200" dirty="0" smtClean="0"/>
              <a:t>‘Mixed economy of welfare’, Jo Innes</a:t>
            </a:r>
          </a:p>
          <a:p>
            <a:endParaRPr lang="en-GB" sz="3200" dirty="0" smtClean="0"/>
          </a:p>
          <a:p>
            <a:r>
              <a:rPr lang="en-GB" sz="3200" dirty="0" smtClean="0"/>
              <a:t> ‘something of an oddity’ Steve King, </a:t>
            </a:r>
            <a:r>
              <a:rPr lang="en-GB" sz="3200" i="1" dirty="0" smtClean="0"/>
              <a:t>Poverty and Welfare</a:t>
            </a:r>
            <a:r>
              <a:rPr lang="en-GB" sz="3200" dirty="0" smtClean="0"/>
              <a:t>, 13</a:t>
            </a:r>
          </a:p>
          <a:p>
            <a:endParaRPr lang="en-GB" sz="3200" dirty="0" smtClean="0"/>
          </a:p>
          <a:p>
            <a:r>
              <a:rPr lang="en-GB" sz="3200" dirty="0" smtClean="0"/>
              <a:t>‘</a:t>
            </a:r>
            <a:r>
              <a:rPr lang="en-GB" sz="3200" dirty="0" err="1" smtClean="0"/>
              <a:t>Wencentric</a:t>
            </a:r>
            <a:r>
              <a:rPr lang="en-GB" sz="3200" dirty="0" smtClean="0"/>
              <a:t>’? Hunt and </a:t>
            </a:r>
            <a:r>
              <a:rPr lang="en-GB" sz="3200" dirty="0" err="1" smtClean="0"/>
              <a:t>Botham</a:t>
            </a:r>
            <a:endParaRPr lang="en-GB" sz="3200" dirty="0" smtClean="0"/>
          </a:p>
          <a:p>
            <a:endParaRPr lang="en-GB"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4392488" cy="850106"/>
          </a:xfrm>
        </p:spPr>
        <p:txBody>
          <a:bodyPr>
            <a:normAutofit/>
          </a:bodyPr>
          <a:lstStyle/>
          <a:p>
            <a:r>
              <a:rPr lang="en-GB" sz="2400" dirty="0" smtClean="0"/>
              <a:t>Total income and expenditure over time, 1725-1803</a:t>
            </a:r>
            <a:endParaRPr lang="en-GB" sz="2400" dirty="0"/>
          </a:p>
        </p:txBody>
      </p:sp>
      <p:graphicFrame>
        <p:nvGraphicFramePr>
          <p:cNvPr id="3" name="Chart 2"/>
          <p:cNvGraphicFramePr>
            <a:graphicFrameLocks noGrp="1"/>
          </p:cNvGraphicFramePr>
          <p:nvPr/>
        </p:nvGraphicFramePr>
        <p:xfrm>
          <a:off x="395536" y="1412776"/>
          <a:ext cx="7773689" cy="45380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564904"/>
            <a:ext cx="6048672" cy="792088"/>
          </a:xfrm>
        </p:spPr>
        <p:txBody>
          <a:bodyPr>
            <a:normAutofit/>
          </a:bodyPr>
          <a:lstStyle/>
          <a:p>
            <a:r>
              <a:rPr lang="en-GB" sz="3200" dirty="0" smtClean="0"/>
              <a:t>Overseers’ accounts: Expenditure</a:t>
            </a:r>
            <a:endParaRPr lang="en-GB"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Real expenditure over time, 1725-1803 </a:t>
            </a:r>
            <a:br>
              <a:rPr lang="en-GB" sz="2400" dirty="0" smtClean="0"/>
            </a:br>
            <a:r>
              <a:rPr lang="en-GB" sz="2400" dirty="0" smtClean="0"/>
              <a:t>(deflated by PBH food price index). </a:t>
            </a:r>
            <a:br>
              <a:rPr lang="en-GB" sz="2400" dirty="0" smtClean="0"/>
            </a:br>
            <a:r>
              <a:rPr lang="en-GB" sz="2400" dirty="0" smtClean="0"/>
              <a:t>Income would have followed the same trend</a:t>
            </a:r>
            <a:endParaRPr lang="en-GB" sz="2400" dirty="0"/>
          </a:p>
        </p:txBody>
      </p:sp>
      <p:graphicFrame>
        <p:nvGraphicFramePr>
          <p:cNvPr id="3" name="Chart 2"/>
          <p:cNvGraphicFramePr>
            <a:graphicFrameLocks noGrp="1"/>
          </p:cNvGraphicFramePr>
          <p:nvPr/>
        </p:nvGraphicFramePr>
        <p:xfrm>
          <a:off x="251520" y="1700808"/>
          <a:ext cx="8424936"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488832" cy="706090"/>
          </a:xfrm>
          <a:noFill/>
          <a:ln>
            <a:solidFill>
              <a:prstClr val="black"/>
            </a:solidFill>
          </a:ln>
          <a:effectLst/>
        </p:spPr>
        <p:txBody>
          <a:bodyPr>
            <a:noAutofit/>
          </a:bodyPr>
          <a:lstStyle/>
          <a:p>
            <a:r>
              <a:rPr lang="en-GB" sz="2800" dirty="0" smtClean="0"/>
              <a:t>Breakdown of Overseers expenditure, 1765-1803</a:t>
            </a:r>
            <a:endParaRPr lang="en-GB" sz="2800" dirty="0"/>
          </a:p>
        </p:txBody>
      </p:sp>
      <p:graphicFrame>
        <p:nvGraphicFramePr>
          <p:cNvPr id="4" name="Table 3"/>
          <p:cNvGraphicFramePr>
            <a:graphicFrameLocks noGrp="1"/>
          </p:cNvGraphicFramePr>
          <p:nvPr/>
        </p:nvGraphicFramePr>
        <p:xfrm>
          <a:off x="1331639" y="1396998"/>
          <a:ext cx="5237626" cy="4624290"/>
        </p:xfrm>
        <a:graphic>
          <a:graphicData uri="http://schemas.openxmlformats.org/drawingml/2006/table">
            <a:tbl>
              <a:tblPr/>
              <a:tblGrid>
                <a:gridCol w="2082155"/>
                <a:gridCol w="2017681"/>
                <a:gridCol w="1137790"/>
              </a:tblGrid>
              <a:tr h="256905">
                <a:tc>
                  <a:txBody>
                    <a:bodyPr/>
                    <a:lstStyle/>
                    <a:p>
                      <a:pPr algn="ctr" fontAlgn="b"/>
                      <a:r>
                        <a:rPr lang="en-GB" sz="1400" b="1" i="0" u="none" strike="noStrike" dirty="0">
                          <a:solidFill>
                            <a:schemeClr val="tx1"/>
                          </a:solidFill>
                          <a:latin typeface="Calibri"/>
                        </a:rPr>
                        <a:t>Expenditure heading</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400" b="1" i="0" u="none" strike="noStrike" dirty="0">
                          <a:solidFill>
                            <a:schemeClr val="tx1"/>
                          </a:solidFill>
                          <a:latin typeface="Calibri"/>
                        </a:rPr>
                        <a:t>Total spend</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1400" b="1" i="0" u="none" strike="noStrike" dirty="0">
                          <a:solidFill>
                            <a:schemeClr val="tx1"/>
                          </a:solidFill>
                          <a:latin typeface="Calibri"/>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r>
              <a:tr h="256905">
                <a:tc>
                  <a:txBody>
                    <a:bodyPr/>
                    <a:lstStyle/>
                    <a:p>
                      <a:pPr algn="ctr" fontAlgn="b"/>
                      <a:r>
                        <a:rPr lang="en-GB" sz="1400" b="0" i="0" u="none" strike="noStrike" dirty="0">
                          <a:solidFill>
                            <a:srgbClr val="000000"/>
                          </a:solidFill>
                          <a:latin typeface="Calibri"/>
                        </a:rPr>
                        <a:t>ADMINISTRATION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£4,612.80</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1.23%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ALMSWOMEN</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£2,987.20</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0.79%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ANNUITANTS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£14,698.73</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3.91%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APPRENTICESHIP</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£3,952.19</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1.05%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BALANCE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£2,031.99</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0.54%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CHARITY SCHOOL</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£806.33</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0.21%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COUNTY RATE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£19,837.65</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5.28%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INFANT POOR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£22,974.76</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6.11%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LOCAL GOVERNMENT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£1,354.04</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0.36%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LUNATICS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£2,778.44</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0.74%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MILITIA</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£7,476.34</a:t>
                      </a:r>
                    </a:p>
                  </a:txBody>
                  <a:tcPr marL="0" marR="0" marT="0" marB="0" anchor="b">
                    <a:lnL>
                      <a:noFill/>
                    </a:lnL>
                    <a:lnR>
                      <a:noFill/>
                    </a:lnR>
                    <a:lnT>
                      <a:noFill/>
                    </a:lnT>
                    <a:lnB>
                      <a:noFill/>
                    </a:lnB>
                  </a:tcPr>
                </a:tc>
                <a:tc>
                  <a:txBody>
                    <a:bodyPr/>
                    <a:lstStyle/>
                    <a:p>
                      <a:pPr algn="ctr" fontAlgn="b"/>
                      <a:r>
                        <a:rPr lang="en-GB" sz="1400" b="0" i="0" u="none" strike="noStrike">
                          <a:solidFill>
                            <a:srgbClr val="000000"/>
                          </a:solidFill>
                          <a:latin typeface="Calibri"/>
                        </a:rPr>
                        <a:t>1.99%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OUTDOOR POOR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£42,736.11</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11.37%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PERMISSIVEPASS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£916.73</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0.24%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SALARY</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£8,538.51</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2.27%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SETTLEMENT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a:solidFill>
                            <a:srgbClr val="000000"/>
                          </a:solidFill>
                          <a:latin typeface="Calibri"/>
                        </a:rPr>
                        <a:t>£1,837.43</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0.49%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WORKHOUSE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400" b="0" i="0" u="none" strike="noStrike" dirty="0">
                          <a:solidFill>
                            <a:srgbClr val="000000"/>
                          </a:solidFill>
                          <a:latin typeface="Calibri"/>
                        </a:rPr>
                        <a:t>£238,318.51</a:t>
                      </a: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latin typeface="Calibri"/>
                        </a:rPr>
                        <a:t>63.41%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56905">
                <a:tc>
                  <a:txBody>
                    <a:bodyPr/>
                    <a:lstStyle/>
                    <a:p>
                      <a:pPr algn="ctr" fontAlgn="b"/>
                      <a:r>
                        <a:rPr lang="en-GB"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a:solidFill>
                            <a:srgbClr val="000000"/>
                          </a:solidFill>
                          <a:latin typeface="Calibri"/>
                        </a:rPr>
                        <a:t>£375,857.77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latin typeface="Calibri"/>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283152" cy="778098"/>
          </a:xfrm>
        </p:spPr>
        <p:txBody>
          <a:bodyPr>
            <a:noAutofit/>
          </a:bodyPr>
          <a:lstStyle/>
          <a:p>
            <a:r>
              <a:rPr lang="en-GB" sz="2800" dirty="0" smtClean="0"/>
              <a:t>Spending on outdoor poor over time: (a decline in real terms)</a:t>
            </a:r>
            <a:endParaRPr lang="en-GB" sz="2800" dirty="0"/>
          </a:p>
        </p:txBody>
      </p:sp>
      <p:graphicFrame>
        <p:nvGraphicFramePr>
          <p:cNvPr id="3" name="Chart 2"/>
          <p:cNvGraphicFramePr/>
          <p:nvPr/>
        </p:nvGraphicFramePr>
        <p:xfrm>
          <a:off x="1187624" y="1476374"/>
          <a:ext cx="6213301" cy="42568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36912"/>
            <a:ext cx="6861448" cy="1143000"/>
          </a:xfrm>
        </p:spPr>
        <p:txBody>
          <a:bodyPr>
            <a:normAutofit/>
          </a:bodyPr>
          <a:lstStyle/>
          <a:p>
            <a:r>
              <a:rPr lang="en-GB" sz="3200" dirty="0" smtClean="0"/>
              <a:t>Spending on indoor relief</a:t>
            </a:r>
            <a:endParaRPr lang="en-GB"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6408712" cy="778098"/>
          </a:xfrm>
        </p:spPr>
        <p:txBody>
          <a:bodyPr>
            <a:normAutofit/>
          </a:bodyPr>
          <a:lstStyle/>
          <a:p>
            <a:r>
              <a:rPr lang="en-GB" sz="3200" dirty="0" smtClean="0"/>
              <a:t>Spending on Workhouse over time</a:t>
            </a:r>
            <a:endParaRPr lang="en-GB" sz="3200" dirty="0"/>
          </a:p>
        </p:txBody>
      </p:sp>
      <p:sp>
        <p:nvSpPr>
          <p:cNvPr id="4" name="TextBox 3"/>
          <p:cNvSpPr txBox="1"/>
          <p:nvPr/>
        </p:nvSpPr>
        <p:spPr>
          <a:xfrm>
            <a:off x="1187624" y="1268760"/>
            <a:ext cx="5616624" cy="3693319"/>
          </a:xfrm>
          <a:prstGeom prst="rect">
            <a:avLst/>
          </a:prstGeom>
          <a:solidFill>
            <a:schemeClr val="bg1"/>
          </a:solidFill>
          <a:ln>
            <a:solidFill>
              <a:prstClr val="black"/>
            </a:solidFill>
          </a:ln>
          <a:effectLst>
            <a:outerShdw blurRad="50800" dist="76200" dir="2700000" algn="tl" rotWithShape="0">
              <a:prstClr val="black">
                <a:alpha val="40000"/>
              </a:prstClr>
            </a:outerShdw>
          </a:effectLst>
        </p:spPr>
        <p:txBody>
          <a:bodyPr wrap="square" rtlCol="0">
            <a:spAutoFit/>
          </a:bodyPr>
          <a:lstStyle/>
          <a:p>
            <a:r>
              <a:rPr lang="en-GB" dirty="0" smtClean="0"/>
              <a:t>Tradesmen appointed to serve the workhouse for the year 1774: </a:t>
            </a:r>
          </a:p>
          <a:p>
            <a:endParaRPr lang="en-GB" dirty="0" smtClean="0"/>
          </a:p>
          <a:p>
            <a:r>
              <a:rPr lang="en-GB" dirty="0" smtClean="0"/>
              <a:t>bakers, butchers, milk, coffins and shrouds, cheesemongers, grocer, oilman, </a:t>
            </a:r>
            <a:r>
              <a:rPr lang="en-GB" dirty="0" err="1" smtClean="0"/>
              <a:t>pease</a:t>
            </a:r>
            <a:r>
              <a:rPr lang="en-GB" dirty="0" smtClean="0"/>
              <a:t> and oatmeal, tobacconist, wine for the sick, linen drapers, upholsterer, serge, woollen draper, haberdasher, leather seller for shoes, plumber, lamp lighter, tin man, smith, ironmonger, </a:t>
            </a:r>
            <a:r>
              <a:rPr lang="en-GB" dirty="0" err="1" smtClean="0"/>
              <a:t>pewterer</a:t>
            </a:r>
            <a:r>
              <a:rPr lang="en-GB" dirty="0" smtClean="0"/>
              <a:t>, brazier, cutler, cooper, turner, hatter, candles, worsted, carpenter, bricklayer, mason, stationer, leather seller, glazier, earthen ware, hosier</a:t>
            </a:r>
          </a:p>
          <a:p>
            <a:endParaRPr lang="en-GB" dirty="0" smtClean="0"/>
          </a:p>
          <a:p>
            <a:r>
              <a:rPr lang="en-GB" dirty="0" smtClean="0"/>
              <a:t>COWAC F2072/1v-2r</a:t>
            </a:r>
          </a:p>
        </p:txBody>
      </p:sp>
      <p:sp>
        <p:nvSpPr>
          <p:cNvPr id="5" name="TextBox 4"/>
          <p:cNvSpPr txBox="1"/>
          <p:nvPr/>
        </p:nvSpPr>
        <p:spPr>
          <a:xfrm>
            <a:off x="1187624" y="5517232"/>
            <a:ext cx="6336704" cy="369332"/>
          </a:xfrm>
          <a:prstGeom prst="rect">
            <a:avLst/>
          </a:prstGeom>
          <a:noFill/>
        </p:spPr>
        <p:txBody>
          <a:bodyPr wrap="square" rtlCol="0">
            <a:spAutoFit/>
          </a:bodyPr>
          <a:lstStyle/>
          <a:p>
            <a:r>
              <a:rPr lang="en-GB" dirty="0" smtClean="0"/>
              <a:t>Reflects the ‘total care’ directed towards workhouse inmates?</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3" y="341820"/>
            <a:ext cx="8064897" cy="99894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9552" y="1340768"/>
            <a:ext cx="8090364" cy="2273248"/>
          </a:xfrm>
          <a:prstGeom prst="rect">
            <a:avLst/>
          </a:prstGeom>
          <a:noFill/>
          <a:ln w="9525">
            <a:noFill/>
            <a:miter lim="800000"/>
            <a:headEnd/>
            <a:tailEnd/>
          </a:ln>
        </p:spPr>
      </p:pic>
      <p:sp>
        <p:nvSpPr>
          <p:cNvPr id="5" name="TextBox 4"/>
          <p:cNvSpPr txBox="1"/>
          <p:nvPr/>
        </p:nvSpPr>
        <p:spPr>
          <a:xfrm>
            <a:off x="2267744" y="3789040"/>
            <a:ext cx="5472608" cy="369332"/>
          </a:xfrm>
          <a:prstGeom prst="rect">
            <a:avLst/>
          </a:prstGeom>
          <a:noFill/>
        </p:spPr>
        <p:txBody>
          <a:bodyPr wrap="square" rtlCol="0">
            <a:spAutoFit/>
          </a:bodyPr>
          <a:lstStyle/>
          <a:p>
            <a:r>
              <a:rPr lang="en-GB" dirty="0" smtClean="0"/>
              <a:t>Jonas </a:t>
            </a:r>
            <a:r>
              <a:rPr lang="en-GB" dirty="0" err="1" smtClean="0"/>
              <a:t>Hanway</a:t>
            </a:r>
            <a:r>
              <a:rPr lang="en-GB" dirty="0" smtClean="0"/>
              <a:t>, </a:t>
            </a:r>
            <a:r>
              <a:rPr lang="en-GB" i="1" dirty="0" smtClean="0"/>
              <a:t>The Citizen’s Mon</a:t>
            </a:r>
            <a:r>
              <a:rPr lang="en-GB" dirty="0" smtClean="0"/>
              <a:t>itor, 1780, 173-4.</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620688"/>
            <a:ext cx="6914688" cy="4536504"/>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
        <p:nvSpPr>
          <p:cNvPr id="3" name="TextBox 2"/>
          <p:cNvSpPr txBox="1"/>
          <p:nvPr/>
        </p:nvSpPr>
        <p:spPr>
          <a:xfrm>
            <a:off x="827584" y="5373216"/>
            <a:ext cx="4608512" cy="369332"/>
          </a:xfrm>
          <a:prstGeom prst="rect">
            <a:avLst/>
          </a:prstGeom>
          <a:noFill/>
        </p:spPr>
        <p:txBody>
          <a:bodyPr wrap="square" rtlCol="0">
            <a:spAutoFit/>
          </a:bodyPr>
          <a:lstStyle/>
          <a:p>
            <a:r>
              <a:rPr lang="en-GB" dirty="0" smtClean="0"/>
              <a:t>Jonas </a:t>
            </a:r>
            <a:r>
              <a:rPr lang="en-GB" dirty="0" err="1" smtClean="0"/>
              <a:t>Hanway</a:t>
            </a:r>
            <a:r>
              <a:rPr lang="en-GB" dirty="0" smtClean="0"/>
              <a:t>, </a:t>
            </a:r>
            <a:r>
              <a:rPr lang="en-GB" i="1" dirty="0" smtClean="0"/>
              <a:t>The Citizen’s Mon</a:t>
            </a:r>
            <a:r>
              <a:rPr lang="en-GB" dirty="0" smtClean="0"/>
              <a:t>itor, 1780, 141.</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a:bodyPr>
          <a:lstStyle/>
          <a:p>
            <a:r>
              <a:rPr lang="en-GB" sz="3200" dirty="0" smtClean="0"/>
              <a:t>Earnings from workhouse over time, should really be deducted from expenditure</a:t>
            </a:r>
            <a:endParaRPr lang="en-GB" sz="3200" dirty="0"/>
          </a:p>
        </p:txBody>
      </p:sp>
      <p:sp>
        <p:nvSpPr>
          <p:cNvPr id="3" name="TextBox 2"/>
          <p:cNvSpPr txBox="1"/>
          <p:nvPr/>
        </p:nvSpPr>
        <p:spPr>
          <a:xfrm>
            <a:off x="1043608" y="1772816"/>
            <a:ext cx="5904656" cy="2031325"/>
          </a:xfrm>
          <a:prstGeom prst="rect">
            <a:avLst/>
          </a:prstGeom>
          <a:noFill/>
        </p:spPr>
        <p:txBody>
          <a:bodyPr wrap="square" rtlCol="0">
            <a:spAutoFit/>
          </a:bodyPr>
          <a:lstStyle/>
          <a:p>
            <a:r>
              <a:rPr lang="en-GB" dirty="0" smtClean="0"/>
              <a:t>Those running the workhouse never lost sight of the original notion that paupers should work where possible to earn their keep and inculcate industrious habits</a:t>
            </a:r>
          </a:p>
          <a:p>
            <a:endParaRPr lang="en-GB" dirty="0" smtClean="0"/>
          </a:p>
          <a:p>
            <a:r>
              <a:rPr lang="en-GB" dirty="0" smtClean="0"/>
              <a:t>Existing records are full of references to work-sheds, taskmasters and various tasks, including incentive payments especially in later periods...</a:t>
            </a:r>
          </a:p>
        </p:txBody>
      </p:sp>
      <p:sp>
        <p:nvSpPr>
          <p:cNvPr id="4" name="TextBox 3"/>
          <p:cNvSpPr txBox="1"/>
          <p:nvPr/>
        </p:nvSpPr>
        <p:spPr>
          <a:xfrm>
            <a:off x="1115616" y="4077072"/>
            <a:ext cx="5904656" cy="2308324"/>
          </a:xfrm>
          <a:prstGeom prst="rect">
            <a:avLst/>
          </a:prstGeom>
          <a:solidFill>
            <a:schemeClr val="bg1">
              <a:lumMod val="95000"/>
            </a:schemeClr>
          </a:solidFill>
          <a:effectLst>
            <a:outerShdw blurRad="50800" dist="76200" dir="2700000" algn="tl" rotWithShape="0">
              <a:prstClr val="black">
                <a:alpha val="40000"/>
              </a:prstClr>
            </a:outerShdw>
          </a:effectLst>
        </p:spPr>
        <p:txBody>
          <a:bodyPr wrap="square" rtlCol="0">
            <a:spAutoFit/>
          </a:bodyPr>
          <a:lstStyle/>
          <a:p>
            <a:r>
              <a:rPr lang="en-GB" dirty="0" smtClean="0"/>
              <a:t>Their principal employment is spinning flax, picking hair, carding wool, &amp;c: their annual earnings, on an average of a few years past, amount to about £150. It was once attempted to establish a manufacture in the house; but the badness of the situation for business, the want of room for workshops, and the difficulty of compelling the able Poor to pay proper attention to work, rendered the project unsuccessful... </a:t>
            </a:r>
          </a:p>
          <a:p>
            <a:r>
              <a:rPr lang="en-GB" sz="1400" dirty="0" smtClean="0"/>
              <a:t>Frederic Morton Eden, </a:t>
            </a:r>
            <a:r>
              <a:rPr lang="en-GB" sz="1400" i="1" dirty="0" smtClean="0"/>
              <a:t>The State of the Poor</a:t>
            </a:r>
            <a:r>
              <a:rPr lang="en-GB" sz="1400" dirty="0" smtClean="0"/>
              <a:t>, II, 440.</a:t>
            </a:r>
            <a:endParaRPr lang="en-GB"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272808" cy="706090"/>
          </a:xfrm>
        </p:spPr>
        <p:txBody>
          <a:bodyPr>
            <a:normAutofit/>
          </a:bodyPr>
          <a:lstStyle/>
          <a:p>
            <a:r>
              <a:rPr lang="en-GB" sz="2800" dirty="0" smtClean="0"/>
              <a:t>Eighteenth-century London living standards</a:t>
            </a:r>
            <a:endParaRPr lang="en-GB" sz="2800" dirty="0"/>
          </a:p>
        </p:txBody>
      </p:sp>
      <p:graphicFrame>
        <p:nvGraphicFramePr>
          <p:cNvPr id="3" name="Chart 2"/>
          <p:cNvGraphicFramePr/>
          <p:nvPr/>
        </p:nvGraphicFramePr>
        <p:xfrm>
          <a:off x="1614487" y="1381124"/>
          <a:ext cx="5915025" cy="40957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11560" y="5949280"/>
            <a:ext cx="7776864" cy="523220"/>
          </a:xfrm>
          <a:prstGeom prst="rect">
            <a:avLst/>
          </a:prstGeom>
          <a:noFill/>
        </p:spPr>
        <p:txBody>
          <a:bodyPr wrap="square" rtlCol="0">
            <a:spAutoFit/>
          </a:bodyPr>
          <a:lstStyle/>
          <a:p>
            <a:r>
              <a:rPr lang="en-GB" sz="1400" dirty="0" smtClean="0"/>
              <a:t>L. D. Schwarz, ‘The Standard of Living in the Long Run: London, 1700-1860’, </a:t>
            </a:r>
            <a:r>
              <a:rPr lang="en-GB" sz="1400" i="1" dirty="0" smtClean="0"/>
              <a:t>Economic History Review</a:t>
            </a:r>
            <a:r>
              <a:rPr lang="en-GB" sz="1400" dirty="0" smtClean="0"/>
              <a:t> 38, 1 (1985), 39-40</a:t>
            </a:r>
            <a:endParaRPr lang="en-GB"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71600" y="620688"/>
          <a:ext cx="7097638" cy="50951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63688" y="6021288"/>
            <a:ext cx="5904656" cy="646331"/>
          </a:xfrm>
          <a:prstGeom prst="rect">
            <a:avLst/>
          </a:prstGeom>
          <a:noFill/>
        </p:spPr>
        <p:txBody>
          <a:bodyPr wrap="square" rtlCol="0">
            <a:spAutoFit/>
          </a:bodyPr>
          <a:lstStyle/>
          <a:p>
            <a:r>
              <a:rPr lang="en-GB" dirty="0" smtClean="0"/>
              <a:t>Eden’s remarks related to a particularly poor decade of inmate earnings...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6336704" cy="864096"/>
          </a:xfrm>
          <a:solidFill>
            <a:prstClr val="white"/>
          </a:solidFill>
          <a:ln>
            <a:solidFill>
              <a:prstClr val="black"/>
            </a:solidFill>
          </a:ln>
          <a:effectLst>
            <a:outerShdw blurRad="50800" dist="76200" dir="2700000" algn="tl" rotWithShape="0">
              <a:prstClr val="black">
                <a:alpha val="40000"/>
              </a:prstClr>
            </a:outerShdw>
          </a:effectLst>
        </p:spPr>
        <p:txBody>
          <a:bodyPr>
            <a:normAutofit/>
          </a:bodyPr>
          <a:lstStyle/>
          <a:p>
            <a:r>
              <a:rPr lang="en-GB" sz="2400" dirty="0" smtClean="0"/>
              <a:t>Spending per workhouse inmate over time </a:t>
            </a:r>
            <a:br>
              <a:rPr lang="en-GB" sz="2400" dirty="0" smtClean="0"/>
            </a:br>
            <a:r>
              <a:rPr lang="en-GB" sz="2400" dirty="0" smtClean="0"/>
              <a:t>(shillings per inmate per week)</a:t>
            </a:r>
            <a:endParaRPr lang="en-GB" sz="2400" dirty="0"/>
          </a:p>
        </p:txBody>
      </p:sp>
      <p:graphicFrame>
        <p:nvGraphicFramePr>
          <p:cNvPr id="3" name="Chart 2"/>
          <p:cNvGraphicFramePr/>
          <p:nvPr/>
        </p:nvGraphicFramePr>
        <p:xfrm>
          <a:off x="1331640" y="1556792"/>
          <a:ext cx="5972175" cy="4600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a:bodyPr>
          <a:lstStyle/>
          <a:p>
            <a:r>
              <a:rPr lang="en-GB" sz="2800" dirty="0" smtClean="0"/>
              <a:t>Maintenance contracts also reveal the per capita costs of maintaining paupers in the workhouse</a:t>
            </a:r>
            <a:endParaRPr lang="en-GB" sz="2800" dirty="0"/>
          </a:p>
        </p:txBody>
      </p:sp>
      <p:sp>
        <p:nvSpPr>
          <p:cNvPr id="3" name="TextBox 2"/>
          <p:cNvSpPr txBox="1"/>
          <p:nvPr/>
        </p:nvSpPr>
        <p:spPr>
          <a:xfrm>
            <a:off x="683568" y="2060848"/>
            <a:ext cx="6840760" cy="3970318"/>
          </a:xfrm>
          <a:prstGeom prst="rect">
            <a:avLst/>
          </a:prstGeom>
          <a:noFill/>
        </p:spPr>
        <p:txBody>
          <a:bodyPr wrap="square" rtlCol="0">
            <a:spAutoFit/>
          </a:bodyPr>
          <a:lstStyle/>
          <a:p>
            <a:r>
              <a:rPr lang="en-GB" dirty="0" smtClean="0"/>
              <a:t>These contracts are not those relating to maintenance of bastard children</a:t>
            </a:r>
          </a:p>
          <a:p>
            <a:endParaRPr lang="en-GB" dirty="0" smtClean="0"/>
          </a:p>
          <a:p>
            <a:r>
              <a:rPr lang="en-GB" dirty="0" smtClean="0"/>
              <a:t>The majority relate to husbands paying for the maintenance of abandoned wives</a:t>
            </a:r>
          </a:p>
          <a:p>
            <a:endParaRPr lang="en-GB" dirty="0" smtClean="0"/>
          </a:p>
          <a:p>
            <a:r>
              <a:rPr lang="en-GB" dirty="0" smtClean="0"/>
              <a:t>Some relate to payments to cover the costs of sick husbands, wives and children in the workhouse sick wards</a:t>
            </a:r>
          </a:p>
          <a:p>
            <a:endParaRPr lang="en-GB" dirty="0" smtClean="0"/>
          </a:p>
          <a:p>
            <a:r>
              <a:rPr lang="en-GB" dirty="0" smtClean="0"/>
              <a:t>A few relate to paupers who were paying for their own maintenance in the parish workhouse</a:t>
            </a:r>
          </a:p>
          <a:p>
            <a:endParaRPr lang="en-GB" dirty="0" smtClean="0"/>
          </a:p>
          <a:p>
            <a:r>
              <a:rPr lang="en-GB" dirty="0" smtClean="0"/>
              <a:t>Very occasionally paupers who came into unexpected legacies were charged retrospectively for their keep...</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Weekly ‘maintenance contracts’ for workhouse inmates</a:t>
            </a:r>
            <a:endParaRPr lang="en-GB" sz="3600" dirty="0"/>
          </a:p>
        </p:txBody>
      </p:sp>
      <p:graphicFrame>
        <p:nvGraphicFramePr>
          <p:cNvPr id="3" name="Chart 2"/>
          <p:cNvGraphicFramePr/>
          <p:nvPr/>
        </p:nvGraphicFramePr>
        <p:xfrm>
          <a:off x="1259632" y="1700808"/>
          <a:ext cx="6480720" cy="46188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5184576" cy="4392488"/>
          </a:xfrm>
        </p:spPr>
        <p:txBody>
          <a:bodyPr>
            <a:noAutofit/>
          </a:bodyPr>
          <a:lstStyle/>
          <a:p>
            <a:pPr algn="l"/>
            <a:r>
              <a:rPr lang="en-GB" sz="2000" dirty="0" smtClean="0"/>
              <a:t>The per capita cost of maintaining paupers in house greatly exceeded the per capita cost of out relief</a:t>
            </a:r>
            <a:br>
              <a:rPr lang="en-GB" sz="2000" dirty="0" smtClean="0"/>
            </a:br>
            <a:r>
              <a:rPr lang="en-GB" sz="2000" dirty="0"/>
              <a:t/>
            </a:r>
            <a:br>
              <a:rPr lang="en-GB" sz="2000" dirty="0"/>
            </a:br>
            <a:r>
              <a:rPr lang="en-GB" sz="2000" dirty="0" smtClean="0"/>
              <a:t>That is, outdoor pensions were in effect (and sometimes explicitly) capped</a:t>
            </a:r>
            <a:br>
              <a:rPr lang="en-GB" sz="2000" dirty="0" smtClean="0"/>
            </a:br>
            <a:r>
              <a:rPr lang="en-GB" sz="2000" dirty="0"/>
              <a:t/>
            </a:r>
            <a:br>
              <a:rPr lang="en-GB" sz="2000" dirty="0"/>
            </a:br>
            <a:r>
              <a:rPr lang="en-GB" sz="2000" dirty="0" smtClean="0"/>
              <a:t>Most of the destitute had to go into the workhouse and thus rarely appear as recipients of outdoor relief</a:t>
            </a:r>
            <a:br>
              <a:rPr lang="en-GB" sz="2000" dirty="0" smtClean="0"/>
            </a:br>
            <a:r>
              <a:rPr lang="en-GB" sz="2000" dirty="0"/>
              <a:t/>
            </a:r>
            <a:br>
              <a:rPr lang="en-GB" sz="2000" dirty="0"/>
            </a:br>
            <a:r>
              <a:rPr lang="en-GB" sz="2000" dirty="0" smtClean="0"/>
              <a:t>Pensions were significantly higher and pensioners much more numerous before 1725</a:t>
            </a:r>
            <a:endParaRPr lang="en-GB" sz="2000" dirty="0"/>
          </a:p>
        </p:txBody>
      </p:sp>
      <p:graphicFrame>
        <p:nvGraphicFramePr>
          <p:cNvPr id="4" name="Table 3"/>
          <p:cNvGraphicFramePr>
            <a:graphicFrameLocks noGrp="1"/>
          </p:cNvGraphicFramePr>
          <p:nvPr/>
        </p:nvGraphicFramePr>
        <p:xfrm>
          <a:off x="5724128" y="260648"/>
          <a:ext cx="3168352" cy="6159376"/>
        </p:xfrm>
        <a:graphic>
          <a:graphicData uri="http://schemas.openxmlformats.org/drawingml/2006/table">
            <a:tbl>
              <a:tblPr/>
              <a:tblGrid>
                <a:gridCol w="1197488"/>
                <a:gridCol w="1970864"/>
              </a:tblGrid>
              <a:tr h="612862">
                <a:tc>
                  <a:txBody>
                    <a:bodyPr/>
                    <a:lstStyle/>
                    <a:p>
                      <a:pPr algn="ctr" fontAlgn="ctr"/>
                      <a:r>
                        <a:rPr lang="en-GB" sz="1800" b="0" i="0" u="none" strike="noStrike" dirty="0">
                          <a:solidFill>
                            <a:srgbClr val="000000"/>
                          </a:solidFill>
                          <a:latin typeface="Calibri"/>
                        </a:rPr>
                        <a:t>Year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800" b="0" i="0" u="none" strike="noStrike" dirty="0" smtClean="0">
                          <a:solidFill>
                            <a:srgbClr val="000000"/>
                          </a:solidFill>
                          <a:latin typeface="Calibri"/>
                        </a:rPr>
                        <a:t>Settled poor average payment</a:t>
                      </a:r>
                      <a:r>
                        <a:rPr lang="en-GB" sz="1800" b="0" i="0" u="none" strike="noStrike" baseline="0" dirty="0" smtClean="0">
                          <a:solidFill>
                            <a:srgbClr val="000000"/>
                          </a:solidFill>
                          <a:latin typeface="Calibri"/>
                        </a:rPr>
                        <a:t> in s</a:t>
                      </a:r>
                      <a:r>
                        <a:rPr lang="en-GB" sz="1800" b="0" i="0" u="none" strike="noStrike" dirty="0" smtClean="0">
                          <a:solidFill>
                            <a:srgbClr val="000000"/>
                          </a:solidFill>
                          <a:latin typeface="Calibri"/>
                        </a:rPr>
                        <a:t>hillings </a:t>
                      </a:r>
                      <a:r>
                        <a:rPr lang="en-GB" sz="1800" b="0" i="0" u="none" strike="noStrike" dirty="0">
                          <a:solidFill>
                            <a:srgbClr val="000000"/>
                          </a:solidFill>
                          <a:latin typeface="Calibri"/>
                        </a:rPr>
                        <a:t>per week</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80864">
                <a:tc>
                  <a:txBody>
                    <a:bodyPr/>
                    <a:lstStyle/>
                    <a:p>
                      <a:pPr algn="ctr" fontAlgn="b"/>
                      <a:r>
                        <a:rPr lang="en-GB" sz="1800" b="0" i="0" u="none" strike="noStrike" dirty="0">
                          <a:solidFill>
                            <a:srgbClr val="000000"/>
                          </a:solidFill>
                          <a:latin typeface="Calibri"/>
                        </a:rPr>
                        <a:t>1724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ctr" fontAlgn="b"/>
                      <a:r>
                        <a:rPr lang="en-GB" sz="1800" b="0" i="0" u="none" strike="noStrike" dirty="0">
                          <a:solidFill>
                            <a:srgbClr val="000000"/>
                          </a:solidFill>
                          <a:latin typeface="Calibri"/>
                        </a:rPr>
                        <a:t>1.61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r>
              <a:tr h="280864">
                <a:tc>
                  <a:txBody>
                    <a:bodyPr/>
                    <a:lstStyle/>
                    <a:p>
                      <a:pPr algn="ctr" fontAlgn="b"/>
                      <a:r>
                        <a:rPr lang="en-GB" sz="1800" b="0" i="0" u="none" strike="noStrike" dirty="0">
                          <a:solidFill>
                            <a:srgbClr val="000000"/>
                          </a:solidFill>
                          <a:latin typeface="Calibri"/>
                        </a:rPr>
                        <a:t>1749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1.21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a:solidFill>
                            <a:srgbClr val="000000"/>
                          </a:solidFill>
                          <a:latin typeface="Calibri"/>
                        </a:rPr>
                        <a:t>1.24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1751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1.24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1754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a:solidFill>
                            <a:srgbClr val="000000"/>
                          </a:solidFill>
                          <a:latin typeface="Calibri"/>
                        </a:rPr>
                        <a:t>0.93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1765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1766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1768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1.24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1.25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1.02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1.06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a:solidFill>
                            <a:srgbClr val="000000"/>
                          </a:solidFill>
                          <a:latin typeface="Calibri"/>
                        </a:rPr>
                        <a:t>1779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800" b="0" i="0" u="none" strike="noStrike" dirty="0">
                          <a:solidFill>
                            <a:srgbClr val="000000"/>
                          </a:solidFill>
                          <a:latin typeface="Calibri"/>
                        </a:rPr>
                        <a:t>1.36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280864">
                <a:tc>
                  <a:txBody>
                    <a:bodyPr/>
                    <a:lstStyle/>
                    <a:p>
                      <a:pPr algn="ctr" fontAlgn="b"/>
                      <a:r>
                        <a:rPr lang="en-GB" sz="1800" b="0" i="0" u="none" strike="noStrike" dirty="0">
                          <a:solidFill>
                            <a:srgbClr val="000000"/>
                          </a:solidFill>
                          <a:latin typeface="Calibri"/>
                        </a:rPr>
                        <a:t>1780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latin typeface="Calibri"/>
                        </a:rPr>
                        <a:t>1.30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07504" y="260648"/>
            <a:ext cx="5184576" cy="1477328"/>
          </a:xfrm>
          <a:prstGeom prst="rect">
            <a:avLst/>
          </a:prstGeom>
          <a:solidFill>
            <a:prstClr val="white"/>
          </a:solidFill>
          <a:ln>
            <a:solidFill>
              <a:prstClr val="black"/>
            </a:solidFill>
          </a:ln>
          <a:effectLst>
            <a:outerShdw blurRad="50800" dist="76200" dir="2700000" algn="tl" rotWithShape="0">
              <a:prstClr val="black">
                <a:alpha val="40000"/>
              </a:prstClr>
            </a:outerShdw>
          </a:effectLst>
        </p:spPr>
        <p:txBody>
          <a:bodyPr wrap="square" rtlCol="0">
            <a:spAutoFit/>
          </a:bodyPr>
          <a:lstStyle/>
          <a:p>
            <a:r>
              <a:rPr lang="en-GB" dirty="0" smtClean="0"/>
              <a:t>‘It is an established maxim, that it is prejudicial to give money to out-pensioners’, </a:t>
            </a:r>
          </a:p>
          <a:p>
            <a:endParaRPr lang="en-GB" dirty="0" smtClean="0"/>
          </a:p>
          <a:p>
            <a:r>
              <a:rPr lang="en-GB" dirty="0" smtClean="0"/>
              <a:t>(Jonas </a:t>
            </a:r>
            <a:r>
              <a:rPr lang="en-GB" dirty="0" err="1" smtClean="0"/>
              <a:t>Hanway</a:t>
            </a:r>
            <a:r>
              <a:rPr lang="en-GB" dirty="0" smtClean="0"/>
              <a:t>, describing St Martin’s Workhouse, 1780 )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87624" y="1124744"/>
          <a:ext cx="6241305" cy="43527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99592" y="404664"/>
            <a:ext cx="6480720" cy="461665"/>
          </a:xfrm>
          <a:prstGeom prst="rect">
            <a:avLst/>
          </a:prstGeom>
          <a:noFill/>
        </p:spPr>
        <p:txBody>
          <a:bodyPr wrap="square" rtlCol="0">
            <a:spAutoFit/>
          </a:bodyPr>
          <a:lstStyle/>
          <a:p>
            <a:r>
              <a:rPr lang="en-GB" sz="2400" dirty="0" smtClean="0"/>
              <a:t>Relatively generous workhouse provision?</a:t>
            </a:r>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276872"/>
            <a:ext cx="6285384" cy="1143000"/>
          </a:xfrm>
        </p:spPr>
        <p:txBody>
          <a:bodyPr>
            <a:normAutofit/>
          </a:bodyPr>
          <a:lstStyle/>
          <a:p>
            <a:r>
              <a:rPr lang="en-GB" sz="3600" dirty="0" smtClean="0"/>
              <a:t>Local policy changes</a:t>
            </a:r>
            <a:endParaRPr lang="en-GB"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r>
              <a:rPr lang="en-GB" sz="2800" dirty="0" smtClean="0"/>
              <a:t>Relative spending on parish workhouse compared to spending on outdoor poor</a:t>
            </a:r>
            <a:endParaRPr lang="en-GB" sz="2800" dirty="0"/>
          </a:p>
        </p:txBody>
      </p:sp>
      <p:graphicFrame>
        <p:nvGraphicFramePr>
          <p:cNvPr id="3" name="Chart 2"/>
          <p:cNvGraphicFramePr/>
          <p:nvPr/>
        </p:nvGraphicFramePr>
        <p:xfrm>
          <a:off x="1043608" y="1556792"/>
          <a:ext cx="6840760"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dirty="0" smtClean="0"/>
              <a:t>Ratio of spending on ‘settled poor’ and ‘casual poor’</a:t>
            </a:r>
            <a:endParaRPr lang="en-GB" sz="2800" dirty="0"/>
          </a:p>
        </p:txBody>
      </p:sp>
      <p:graphicFrame>
        <p:nvGraphicFramePr>
          <p:cNvPr id="3" name="Chart 2"/>
          <p:cNvGraphicFramePr/>
          <p:nvPr/>
        </p:nvGraphicFramePr>
        <p:xfrm>
          <a:off x="1187624" y="1628800"/>
          <a:ext cx="6286500" cy="4400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5472608" cy="576064"/>
          </a:xfrm>
        </p:spPr>
        <p:txBody>
          <a:bodyPr>
            <a:normAutofit fontScale="90000"/>
          </a:bodyPr>
          <a:lstStyle/>
          <a:p>
            <a:r>
              <a:rPr lang="en-GB" dirty="0" smtClean="0"/>
              <a:t>Recap and conclusions</a:t>
            </a:r>
            <a:endParaRPr lang="en-GB" dirty="0"/>
          </a:p>
        </p:txBody>
      </p:sp>
      <p:sp>
        <p:nvSpPr>
          <p:cNvPr id="3" name="TextBox 2"/>
          <p:cNvSpPr txBox="1"/>
          <p:nvPr/>
        </p:nvSpPr>
        <p:spPr>
          <a:xfrm>
            <a:off x="395536" y="1412776"/>
            <a:ext cx="8280920" cy="4524315"/>
          </a:xfrm>
          <a:prstGeom prst="rect">
            <a:avLst/>
          </a:prstGeom>
          <a:noFill/>
        </p:spPr>
        <p:txBody>
          <a:bodyPr wrap="square" rtlCol="0">
            <a:spAutoFit/>
          </a:bodyPr>
          <a:lstStyle/>
          <a:p>
            <a:r>
              <a:rPr lang="en-GB" b="1" dirty="0" smtClean="0"/>
              <a:t>Eighteenth-century workhouses had a huge potential impact on the level and nature of outdoor relief given</a:t>
            </a:r>
          </a:p>
          <a:p>
            <a:endParaRPr lang="en-GB" dirty="0" smtClean="0"/>
          </a:p>
          <a:p>
            <a:pPr lvl="1"/>
            <a:r>
              <a:rPr lang="en-GB" dirty="0" smtClean="0"/>
              <a:t>The cost of keeping the poor in workhouses was exceptionally high per capita and greatly exceeded the costs of outdoor relief</a:t>
            </a:r>
          </a:p>
          <a:p>
            <a:pPr lvl="1"/>
            <a:endParaRPr lang="en-GB" dirty="0" smtClean="0"/>
          </a:p>
          <a:p>
            <a:pPr lvl="1"/>
            <a:r>
              <a:rPr lang="en-GB" dirty="0" smtClean="0"/>
              <a:t>The balance of outdoor relief (settled or casual) varied over time</a:t>
            </a:r>
          </a:p>
          <a:p>
            <a:pPr lvl="1"/>
            <a:endParaRPr lang="en-GB" dirty="0" smtClean="0"/>
          </a:p>
          <a:p>
            <a:pPr lvl="1"/>
            <a:r>
              <a:rPr lang="en-GB" dirty="0" smtClean="0"/>
              <a:t>Regular outdoor pensions were usually capped well below levels needed to keep a pauper in the workhouse</a:t>
            </a:r>
          </a:p>
          <a:p>
            <a:pPr lvl="1"/>
            <a:endParaRPr lang="en-GB" dirty="0" smtClean="0"/>
          </a:p>
          <a:p>
            <a:pPr lvl="1"/>
            <a:r>
              <a:rPr lang="en-GB" dirty="0" smtClean="0"/>
              <a:t>Falling real wages coincided roughly with increasing investment in in-house provision and a relative decline in outdoor casual relief</a:t>
            </a:r>
          </a:p>
          <a:p>
            <a:pPr lvl="1"/>
            <a:endParaRPr lang="en-GB" dirty="0" smtClean="0"/>
          </a:p>
          <a:p>
            <a:pPr lvl="1"/>
            <a:r>
              <a:rPr lang="en-GB" dirty="0" smtClean="0"/>
              <a:t>Before 1772 and the enlargement of the workhouse the local welfare system was much more reliant on outdoor relief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24744"/>
            <a:ext cx="8388424" cy="1296144"/>
          </a:xfrm>
        </p:spPr>
        <p:txBody>
          <a:bodyPr>
            <a:normAutofit fontScale="90000"/>
          </a:bodyPr>
          <a:lstStyle/>
          <a:p>
            <a:pPr algn="l"/>
            <a:r>
              <a:rPr lang="en-GB" sz="2800" dirty="0" smtClean="0"/>
              <a:t>Historiography: relative generosity of Poor Law welfare systems, and new interest in relative generosity of pre-1834 workhouses</a:t>
            </a:r>
            <a:endParaRPr lang="en-GB" sz="2800" dirty="0"/>
          </a:p>
        </p:txBody>
      </p:sp>
      <p:sp>
        <p:nvSpPr>
          <p:cNvPr id="3" name="TextBox 2"/>
          <p:cNvSpPr txBox="1"/>
          <p:nvPr/>
        </p:nvSpPr>
        <p:spPr>
          <a:xfrm>
            <a:off x="323528" y="332656"/>
            <a:ext cx="5904656" cy="707886"/>
          </a:xfrm>
          <a:prstGeom prst="rect">
            <a:avLst/>
          </a:prstGeom>
          <a:noFill/>
        </p:spPr>
        <p:txBody>
          <a:bodyPr wrap="square" rtlCol="0">
            <a:spAutoFit/>
          </a:bodyPr>
          <a:lstStyle/>
          <a:p>
            <a:r>
              <a:rPr lang="en-GB" sz="4000" dirty="0" smtClean="0">
                <a:latin typeface="+mj-lt"/>
                <a:ea typeface="+mj-ea"/>
                <a:cs typeface="+mj-cs"/>
              </a:rPr>
              <a:t>Pauper palaces?</a:t>
            </a:r>
          </a:p>
        </p:txBody>
      </p:sp>
      <p:sp>
        <p:nvSpPr>
          <p:cNvPr id="4" name="TextBox 3"/>
          <p:cNvSpPr txBox="1"/>
          <p:nvPr/>
        </p:nvSpPr>
        <p:spPr>
          <a:xfrm>
            <a:off x="971600" y="3789040"/>
            <a:ext cx="6552728" cy="861774"/>
          </a:xfrm>
          <a:prstGeom prst="rect">
            <a:avLst/>
          </a:prstGeom>
          <a:noFill/>
        </p:spPr>
        <p:txBody>
          <a:bodyPr wrap="square" rtlCol="0">
            <a:spAutoFit/>
          </a:bodyPr>
          <a:lstStyle/>
          <a:p>
            <a:r>
              <a:rPr lang="en-GB" sz="2500" dirty="0" smtClean="0">
                <a:latin typeface="+mj-lt"/>
                <a:ea typeface="+mj-ea"/>
                <a:cs typeface="+mj-cs"/>
              </a:rPr>
              <a:t>Complexity of eighteenth-century relief: how did workhouses fit into Old Poor Law?</a:t>
            </a:r>
          </a:p>
        </p:txBody>
      </p:sp>
      <p:sp>
        <p:nvSpPr>
          <p:cNvPr id="5" name="TextBox 4"/>
          <p:cNvSpPr txBox="1"/>
          <p:nvPr/>
        </p:nvSpPr>
        <p:spPr>
          <a:xfrm>
            <a:off x="899592" y="5013176"/>
            <a:ext cx="5976664" cy="861774"/>
          </a:xfrm>
          <a:prstGeom prst="rect">
            <a:avLst/>
          </a:prstGeom>
          <a:noFill/>
        </p:spPr>
        <p:txBody>
          <a:bodyPr wrap="square" rtlCol="0">
            <a:spAutoFit/>
          </a:bodyPr>
          <a:lstStyle/>
          <a:p>
            <a:r>
              <a:rPr lang="en-GB" sz="2500" dirty="0" smtClean="0">
                <a:latin typeface="+mj-lt"/>
                <a:ea typeface="+mj-ea"/>
                <a:cs typeface="+mj-cs"/>
              </a:rPr>
              <a:t>How responsive and flexible was parish welfare system run by the overseers?</a:t>
            </a:r>
          </a:p>
        </p:txBody>
      </p:sp>
      <p:sp>
        <p:nvSpPr>
          <p:cNvPr id="6" name="TextBox 5"/>
          <p:cNvSpPr txBox="1"/>
          <p:nvPr/>
        </p:nvSpPr>
        <p:spPr>
          <a:xfrm>
            <a:off x="971600" y="2636912"/>
            <a:ext cx="7200800" cy="861774"/>
          </a:xfrm>
          <a:prstGeom prst="rect">
            <a:avLst/>
          </a:prstGeom>
          <a:noFill/>
        </p:spPr>
        <p:txBody>
          <a:bodyPr wrap="square" rtlCol="0">
            <a:spAutoFit/>
          </a:bodyPr>
          <a:lstStyle/>
          <a:p>
            <a:r>
              <a:rPr lang="en-GB" sz="2500" dirty="0" smtClean="0">
                <a:latin typeface="+mj-lt"/>
                <a:ea typeface="+mj-ea"/>
                <a:cs typeface="+mj-cs"/>
              </a:rPr>
              <a:t>Concentrate on pre 1800 period, far more information about post 1800 period including </a:t>
            </a:r>
            <a:r>
              <a:rPr lang="en-GB" sz="2500" i="1" dirty="0" smtClean="0">
                <a:latin typeface="+mj-lt"/>
                <a:ea typeface="+mj-ea"/>
                <a:cs typeface="+mj-cs"/>
              </a:rPr>
              <a:t>Pauper Capital</a:t>
            </a:r>
            <a:r>
              <a:rPr lang="en-GB" sz="2500" dirty="0" smtClean="0">
                <a:latin typeface="+mj-lt"/>
                <a:ea typeface="+mj-ea"/>
                <a:cs typeface="+mj-cs"/>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75656" y="188640"/>
            <a:ext cx="5472608" cy="57606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Recap and conclusions</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683568" y="836712"/>
            <a:ext cx="7920880" cy="3416320"/>
          </a:xfrm>
          <a:prstGeom prst="rect">
            <a:avLst/>
          </a:prstGeom>
          <a:noFill/>
        </p:spPr>
        <p:txBody>
          <a:bodyPr wrap="square" rtlCol="0">
            <a:spAutoFit/>
          </a:bodyPr>
          <a:lstStyle/>
          <a:p>
            <a:r>
              <a:rPr lang="en-GB" b="1" dirty="0" smtClean="0"/>
              <a:t>Relatively generous provision per capita in the workhouse</a:t>
            </a:r>
            <a:r>
              <a:rPr lang="en-GB" dirty="0" smtClean="0"/>
              <a:t>. </a:t>
            </a:r>
          </a:p>
          <a:p>
            <a:endParaRPr lang="en-GB" dirty="0" smtClean="0"/>
          </a:p>
          <a:p>
            <a:pPr lvl="1"/>
            <a:r>
              <a:rPr lang="en-GB" dirty="0" smtClean="0"/>
              <a:t>Some truth in the notion that Old Poor Law Workhouses relatively benign compared to those run after 1834</a:t>
            </a:r>
          </a:p>
          <a:p>
            <a:pPr lvl="1"/>
            <a:endParaRPr lang="en-GB" dirty="0" smtClean="0"/>
          </a:p>
          <a:p>
            <a:pPr lvl="1"/>
            <a:r>
              <a:rPr lang="en-GB" dirty="0" smtClean="0"/>
              <a:t>Total care: regime which gave clothing, shelter, food, medicine, education, prayers and even small sums of money to its inmates</a:t>
            </a:r>
          </a:p>
          <a:p>
            <a:pPr lvl="1"/>
            <a:endParaRPr lang="en-GB" dirty="0" smtClean="0"/>
          </a:p>
          <a:p>
            <a:pPr lvl="1"/>
            <a:r>
              <a:rPr lang="en-GB" dirty="0" smtClean="0"/>
              <a:t>Increased by addition of mass of payments for workhouse tasks in early 19th </a:t>
            </a:r>
          </a:p>
          <a:p>
            <a:pPr lvl="1"/>
            <a:endParaRPr lang="en-GB" dirty="0" smtClean="0"/>
          </a:p>
          <a:p>
            <a:pPr lvl="1"/>
            <a:r>
              <a:rPr lang="en-GB" dirty="0" smtClean="0"/>
              <a:t>However generous it was many paupers persisted in attempts to abscond or escape particularly after the rebuilding of 1772</a:t>
            </a:r>
            <a:endParaRPr lang="en-GB" dirty="0"/>
          </a:p>
        </p:txBody>
      </p:sp>
      <p:sp>
        <p:nvSpPr>
          <p:cNvPr id="5" name="TextBox 4"/>
          <p:cNvSpPr txBox="1"/>
          <p:nvPr/>
        </p:nvSpPr>
        <p:spPr>
          <a:xfrm>
            <a:off x="683568" y="4365104"/>
            <a:ext cx="7776864" cy="2308324"/>
          </a:xfrm>
          <a:prstGeom prst="rect">
            <a:avLst/>
          </a:prstGeom>
          <a:noFill/>
        </p:spPr>
        <p:txBody>
          <a:bodyPr wrap="square" rtlCol="0">
            <a:spAutoFit/>
          </a:bodyPr>
          <a:lstStyle/>
          <a:p>
            <a:r>
              <a:rPr lang="en-GB" b="1" dirty="0" smtClean="0"/>
              <a:t>St Martin’s may have been </a:t>
            </a:r>
            <a:r>
              <a:rPr lang="en-GB" b="1" i="1" dirty="0" smtClean="0"/>
              <a:t>exceptionally</a:t>
            </a:r>
            <a:r>
              <a:rPr lang="en-GB" b="1" dirty="0" smtClean="0"/>
              <a:t> attached to in-house provision</a:t>
            </a:r>
            <a:r>
              <a:rPr lang="en-GB" dirty="0" smtClean="0"/>
              <a:t>. </a:t>
            </a:r>
          </a:p>
          <a:p>
            <a:endParaRPr lang="en-GB" dirty="0" smtClean="0"/>
          </a:p>
          <a:p>
            <a:pPr lvl="1"/>
            <a:r>
              <a:rPr lang="en-GB" dirty="0" smtClean="0"/>
              <a:t>This may have been partly due to its relatively large local resources</a:t>
            </a:r>
          </a:p>
          <a:p>
            <a:pPr lvl="1"/>
            <a:r>
              <a:rPr lang="en-GB" dirty="0" smtClean="0"/>
              <a:t> which could offset the relatively high costs of running a substantial workhouse. </a:t>
            </a:r>
          </a:p>
          <a:p>
            <a:pPr lvl="1"/>
            <a:endParaRPr lang="en-GB" dirty="0" smtClean="0"/>
          </a:p>
          <a:p>
            <a:pPr lvl="1"/>
            <a:r>
              <a:rPr lang="en-GB" dirty="0" smtClean="0"/>
              <a:t>It may also be that the workhouse was felt to be necessary to deter applications for casual relief from non parishioners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5616624" cy="850106"/>
          </a:xfrm>
        </p:spPr>
        <p:txBody>
          <a:bodyPr>
            <a:normAutofit/>
          </a:bodyPr>
          <a:lstStyle/>
          <a:p>
            <a:r>
              <a:rPr lang="en-GB" sz="3200" dirty="0" smtClean="0"/>
              <a:t>St Martin’s - the parish</a:t>
            </a:r>
            <a:endParaRPr lang="en-GB" sz="3200" dirty="0"/>
          </a:p>
        </p:txBody>
      </p:sp>
      <p:sp>
        <p:nvSpPr>
          <p:cNvPr id="3" name="TextBox 2"/>
          <p:cNvSpPr txBox="1"/>
          <p:nvPr/>
        </p:nvSpPr>
        <p:spPr>
          <a:xfrm>
            <a:off x="539552" y="1628800"/>
            <a:ext cx="7344816" cy="5016758"/>
          </a:xfrm>
          <a:prstGeom prst="rect">
            <a:avLst/>
          </a:prstGeom>
          <a:noFill/>
        </p:spPr>
        <p:txBody>
          <a:bodyPr wrap="square" rtlCol="0">
            <a:spAutoFit/>
          </a:bodyPr>
          <a:lstStyle/>
          <a:p>
            <a:r>
              <a:rPr lang="en-GB" sz="2000" dirty="0" smtClean="0"/>
              <a:t>Reasonably stable population in the eighteenth century 25-30,000 people</a:t>
            </a:r>
          </a:p>
          <a:p>
            <a:endParaRPr lang="en-GB" sz="2000" dirty="0" smtClean="0"/>
          </a:p>
          <a:p>
            <a:r>
              <a:rPr lang="en-GB" sz="2000" dirty="0" smtClean="0"/>
              <a:t>Large tax base, some prominent palaces and government departments located in London’s West End</a:t>
            </a:r>
          </a:p>
          <a:p>
            <a:endParaRPr lang="en-GB" sz="2000" dirty="0" smtClean="0"/>
          </a:p>
          <a:p>
            <a:r>
              <a:rPr lang="en-GB" sz="2000" dirty="0" smtClean="0"/>
              <a:t>Plenty of poor and artisans, dubious back alleys etc.</a:t>
            </a:r>
          </a:p>
          <a:p>
            <a:endParaRPr lang="en-GB" sz="2000" dirty="0" smtClean="0"/>
          </a:p>
          <a:p>
            <a:r>
              <a:rPr lang="en-GB" sz="2000" dirty="0" smtClean="0"/>
              <a:t>Strand and other major thoroughfares</a:t>
            </a:r>
          </a:p>
          <a:p>
            <a:endParaRPr lang="en-GB" sz="2000" dirty="0" smtClean="0"/>
          </a:p>
          <a:p>
            <a:r>
              <a:rPr lang="en-GB" sz="2000" dirty="0" smtClean="0"/>
              <a:t>Far from being the wealthiest area of the West End</a:t>
            </a:r>
          </a:p>
          <a:p>
            <a:endParaRPr lang="en-GB" sz="2000" dirty="0" smtClean="0"/>
          </a:p>
          <a:p>
            <a:r>
              <a:rPr lang="en-GB" sz="2000" dirty="0" smtClean="0"/>
              <a:t>Relatively few Coaches per 100 houses (1739) compared to some other West End parishes</a:t>
            </a:r>
          </a:p>
          <a:p>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6300193" cy="6768416"/>
        </p:xfrm>
        <a:graphic>
          <a:graphicData uri="http://schemas.openxmlformats.org/drawingml/2006/table">
            <a:tbl>
              <a:tblPr>
                <a:effectLst>
                  <a:outerShdw blurRad="50800" dist="76200" dir="2700000" algn="tl" rotWithShape="0">
                    <a:prstClr val="black">
                      <a:alpha val="40000"/>
                    </a:prstClr>
                  </a:outerShdw>
                </a:effectLst>
              </a:tblPr>
              <a:tblGrid>
                <a:gridCol w="755576"/>
                <a:gridCol w="2833557"/>
                <a:gridCol w="724413"/>
                <a:gridCol w="658557"/>
                <a:gridCol w="801244"/>
                <a:gridCol w="526846"/>
              </a:tblGrid>
              <a:tr h="461818">
                <a:tc>
                  <a:txBody>
                    <a:bodyPr/>
                    <a:lstStyle/>
                    <a:p>
                      <a:pPr algn="ctr" fontAlgn="ctr"/>
                      <a:r>
                        <a:rPr lang="en-GB" sz="1200" b="0" i="0" u="none" strike="noStrike" dirty="0">
                          <a:solidFill>
                            <a:srgbClr val="000000"/>
                          </a:solidFill>
                          <a:latin typeface="Calibri"/>
                        </a:rPr>
                        <a:t>Accounting year</a:t>
                      </a:r>
                    </a:p>
                  </a:txBody>
                  <a:tcPr marL="5773" marR="5773" marT="577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latin typeface="Calibri"/>
                        </a:rPr>
                        <a:t>Parish Name</a:t>
                      </a:r>
                    </a:p>
                  </a:txBody>
                  <a:tcPr marL="5773" marR="5773" marT="5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latin typeface="Calibri"/>
                        </a:rPr>
                        <a:t>Total spent by overseers in £s</a:t>
                      </a:r>
                    </a:p>
                  </a:txBody>
                  <a:tcPr marL="5773" marR="5773" marT="5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latin typeface="Calibri"/>
                        </a:rPr>
                        <a:t>Number of houses (1000+)</a:t>
                      </a:r>
                    </a:p>
                  </a:txBody>
                  <a:tcPr marL="5773" marR="5773" marT="5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latin typeface="Calibri"/>
                        </a:rPr>
                        <a:t>Shillings spent per house per year</a:t>
                      </a:r>
                    </a:p>
                  </a:txBody>
                  <a:tcPr marL="5773" marR="5773" marT="5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1200" b="0" i="0" u="none" strike="noStrike" dirty="0">
                          <a:solidFill>
                            <a:srgbClr val="000000"/>
                          </a:solidFill>
                          <a:latin typeface="Calibri"/>
                        </a:rPr>
                        <a:t>Percent coach owners</a:t>
                      </a:r>
                    </a:p>
                  </a:txBody>
                  <a:tcPr marL="5773" marR="5773" marT="577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854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GB" sz="1200" b="0" i="0" u="none" strike="noStrike">
                          <a:solidFill>
                            <a:srgbClr val="000000"/>
                          </a:solidFill>
                          <a:latin typeface="Calibri"/>
                        </a:rPr>
                        <a:t>High Holborn Liberty, St Andrew, Holborn, Middx</a:t>
                      </a:r>
                    </a:p>
                  </a:txBody>
                  <a:tcPr marL="5773" marR="5773" marT="577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GB" sz="1200" b="0" i="0" u="none" strike="noStrike">
                          <a:solidFill>
                            <a:srgbClr val="000000"/>
                          </a:solidFill>
                          <a:latin typeface="Calibri"/>
                        </a:rPr>
                        <a:t>£3,071</a:t>
                      </a:r>
                    </a:p>
                  </a:txBody>
                  <a:tcPr marL="5773" marR="5773" marT="577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GB" sz="1200" b="0" i="0" u="none" strike="noStrike">
                          <a:solidFill>
                            <a:srgbClr val="000000"/>
                          </a:solidFill>
                          <a:latin typeface="Calibri"/>
                        </a:rPr>
                        <a:t>1863</a:t>
                      </a:r>
                    </a:p>
                  </a:txBody>
                  <a:tcPr marL="5773" marR="5773" marT="577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GB" sz="1200" b="0" i="0" u="none" strike="noStrike">
                          <a:solidFill>
                            <a:srgbClr val="000000"/>
                          </a:solidFill>
                          <a:latin typeface="Calibri"/>
                        </a:rPr>
                        <a:t>33</a:t>
                      </a:r>
                    </a:p>
                  </a:txBody>
                  <a:tcPr marL="5773" marR="5773" marT="5773"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GB" sz="1200" b="0" i="0" u="none" strike="noStrike">
                          <a:solidFill>
                            <a:srgbClr val="000000"/>
                          </a:solidFill>
                          <a:latin typeface="Calibri"/>
                        </a:rPr>
                        <a:t>13.3</a:t>
                      </a:r>
                    </a:p>
                  </a:txBody>
                  <a:tcPr marL="5773" marR="5773" marT="57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James, Westminster</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£4,550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3317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9.0</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1728</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Clement Danes</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£2,283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1691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2.9</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George, Hanover Square</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£2,557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1909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23.1</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Anne, Westminster</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£1,553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1337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5.5</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dirty="0">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n-GB" sz="1200" b="0" i="0" u="none" strike="noStrike" dirty="0">
                          <a:solidFill>
                            <a:srgbClr val="000000"/>
                          </a:solidFill>
                          <a:latin typeface="Calibri"/>
                        </a:rPr>
                        <a:t>St Martin in the Fields</a:t>
                      </a:r>
                    </a:p>
                  </a:txBody>
                  <a:tcPr marL="5773" marR="5773" marT="5773" marB="0" anchor="b">
                    <a:lnL>
                      <a:noFill/>
                    </a:lnL>
                    <a:lnR>
                      <a:noFill/>
                    </a:lnR>
                    <a:lnT>
                      <a:noFill/>
                    </a:lnT>
                    <a:lnB>
                      <a:noFill/>
                    </a:lnB>
                    <a:solidFill>
                      <a:schemeClr val="bg1">
                        <a:lumMod val="95000"/>
                      </a:schemeClr>
                    </a:solidFill>
                  </a:tcPr>
                </a:tc>
                <a:tc>
                  <a:txBody>
                    <a:bodyPr/>
                    <a:lstStyle/>
                    <a:p>
                      <a:pPr algn="ctr" fontAlgn="b"/>
                      <a:r>
                        <a:rPr lang="en-GB" sz="1200" b="0" i="0" u="none" strike="noStrike" dirty="0">
                          <a:solidFill>
                            <a:srgbClr val="000000"/>
                          </a:solidFill>
                          <a:latin typeface="Calibri"/>
                        </a:rPr>
                        <a:t>£3,270</a:t>
                      </a:r>
                    </a:p>
                  </a:txBody>
                  <a:tcPr marL="5773" marR="5773" marT="5773" marB="0" anchor="b">
                    <a:lnL>
                      <a:noFill/>
                    </a:lnL>
                    <a:lnR>
                      <a:noFill/>
                    </a:lnR>
                    <a:lnT>
                      <a:noFill/>
                    </a:lnT>
                    <a:lnB>
                      <a:noFill/>
                    </a:lnB>
                    <a:solidFill>
                      <a:schemeClr val="bg1">
                        <a:lumMod val="95000"/>
                      </a:schemeClr>
                    </a:solidFill>
                  </a:tcPr>
                </a:tc>
                <a:tc>
                  <a:txBody>
                    <a:bodyPr/>
                    <a:lstStyle/>
                    <a:p>
                      <a:pPr algn="ctr" fontAlgn="b"/>
                      <a:r>
                        <a:rPr lang="en-GB" sz="1200" b="0" i="0" u="none" strike="noStrike" dirty="0">
                          <a:solidFill>
                            <a:srgbClr val="000000"/>
                          </a:solidFill>
                          <a:latin typeface="Calibri"/>
                        </a:rPr>
                        <a:t>3089</a:t>
                      </a:r>
                    </a:p>
                  </a:txBody>
                  <a:tcPr marL="5773" marR="5773" marT="5773" marB="0" anchor="b">
                    <a:lnL>
                      <a:noFill/>
                    </a:lnL>
                    <a:lnR>
                      <a:noFill/>
                    </a:lnR>
                    <a:lnT>
                      <a:noFill/>
                    </a:lnT>
                    <a:lnB>
                      <a:noFill/>
                    </a:lnB>
                    <a:solidFill>
                      <a:schemeClr val="bg1">
                        <a:lumMod val="95000"/>
                      </a:schemeClr>
                    </a:solidFill>
                  </a:tcPr>
                </a:tc>
                <a:tc>
                  <a:txBody>
                    <a:bodyPr/>
                    <a:lstStyle/>
                    <a:p>
                      <a:pPr algn="ctr" fontAlgn="b"/>
                      <a:r>
                        <a:rPr lang="en-GB" sz="1200" b="0" i="0" u="none" strike="noStrike">
                          <a:solidFill>
                            <a:srgbClr val="000000"/>
                          </a:solidFill>
                          <a:latin typeface="Calibri"/>
                        </a:rPr>
                        <a:t>21</a:t>
                      </a:r>
                    </a:p>
                  </a:txBody>
                  <a:tcPr marL="5773" marR="5773" marT="5773" marB="0" anchor="b">
                    <a:lnL>
                      <a:noFill/>
                    </a:lnL>
                    <a:lnR>
                      <a:noFill/>
                    </a:lnR>
                    <a:lnT>
                      <a:noFill/>
                    </a:lnT>
                    <a:lnB>
                      <a:noFill/>
                    </a:lnB>
                    <a:solidFill>
                      <a:schemeClr val="bg1">
                        <a:lumMod val="95000"/>
                      </a:schemeClr>
                    </a:solidFill>
                  </a:tcPr>
                </a:tc>
                <a:tc>
                  <a:txBody>
                    <a:bodyPr/>
                    <a:lstStyle/>
                    <a:p>
                      <a:pPr algn="ctr" fontAlgn="b"/>
                      <a:r>
                        <a:rPr lang="en-GB" sz="1200" b="0" i="0" u="none" strike="noStrike" dirty="0">
                          <a:solidFill>
                            <a:srgbClr val="000000"/>
                          </a:solidFill>
                          <a:latin typeface="Calibri"/>
                        </a:rPr>
                        <a:t>2.8</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Margaret, Westminster [includes St John]</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£3,323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3282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dirty="0">
                          <a:solidFill>
                            <a:srgbClr val="000000"/>
                          </a:solidFill>
                          <a:latin typeface="Calibri"/>
                        </a:rPr>
                        <a:t>1.8</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James Clerkenwell</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£1,684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1889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Botolph Bishopsgate</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£1,249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1709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1.7</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1725</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Saviour's Southwark</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£1,826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2554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0.5</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Mary Rotherhithe</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£918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1320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0.1</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1724</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Mary Lambeth</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£1,046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1625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dirty="0">
                          <a:solidFill>
                            <a:srgbClr val="000000"/>
                          </a:solidFill>
                          <a:latin typeface="Calibri"/>
                        </a:rPr>
                        <a:t>0.9</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Sepulchre's, the City Liberty</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£767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1226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0.4</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1723</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Luke Old Street</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£1,842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3035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1725</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Bride's</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£627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1052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0.8</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George the Martyr, Southwark</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£859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1503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0.0</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1734</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George in the East, Middx</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£1,047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1946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0.4</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dirty="0">
                          <a:solidFill>
                            <a:srgbClr val="000000"/>
                          </a:solidFill>
                          <a:latin typeface="Calibri"/>
                        </a:rPr>
                        <a:t>St </a:t>
                      </a:r>
                      <a:r>
                        <a:rPr lang="en-GB" sz="1200" b="0" i="0" u="none" strike="noStrike" dirty="0" smtClean="0">
                          <a:solidFill>
                            <a:srgbClr val="000000"/>
                          </a:solidFill>
                          <a:latin typeface="Calibri"/>
                        </a:rPr>
                        <a:t>Botolph </a:t>
                      </a:r>
                      <a:r>
                        <a:rPr lang="en-GB" sz="1200" b="0" i="0" u="none" strike="noStrike" dirty="0">
                          <a:solidFill>
                            <a:srgbClr val="000000"/>
                          </a:solidFill>
                          <a:latin typeface="Calibri"/>
                        </a:rPr>
                        <a:t>Aldgate, East Smithfield Liberty</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£762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1435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0.7</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1725</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Giles Cripplegate</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£974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1895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0.4</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1725</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Botolph's Aldgate, the City liberty</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£634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1239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0.6</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Christchurch, Spitalfields, Middlesex</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£1,144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2244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Mary Whitechapel</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£1,354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2792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0.9</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Leonard Shoreditch</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£1,034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2266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1736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Paul Shadwell</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£726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1696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9</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0.1</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1726</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Christchurch, Southwark</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£403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1011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John Wapping</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£517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1342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0.4</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1723-7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Dunstan Stepney</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£1,663</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4338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8</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0.7</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1724</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Mary Magdalen Bermondsey</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£745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2111</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7</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0.1</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1724</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Anne, Limehouse</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£302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1262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5</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0.1</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1727</a:t>
                      </a:r>
                    </a:p>
                  </a:txBody>
                  <a:tcPr marL="5773" marR="5773" marT="5773"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r>
                        <a:rPr lang="en-GB" sz="1200" b="0" i="0" u="none" strike="noStrike">
                          <a:solidFill>
                            <a:srgbClr val="000000"/>
                          </a:solidFill>
                          <a:latin typeface="Calibri"/>
                        </a:rPr>
                        <a:t>St Olave Southwark</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£356</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2012</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4</a:t>
                      </a:r>
                    </a:p>
                  </a:txBody>
                  <a:tcPr marL="5773" marR="5773" marT="5773" marB="0" anchor="b">
                    <a:lnL>
                      <a:noFill/>
                    </a:lnL>
                    <a:lnR>
                      <a:noFill/>
                    </a:lnR>
                    <a:lnT>
                      <a:noFill/>
                    </a:lnT>
                    <a:lnB>
                      <a:noFill/>
                    </a:lnB>
                    <a:solidFill>
                      <a:schemeClr val="bg1"/>
                    </a:solidFill>
                  </a:tcPr>
                </a:tc>
                <a:tc>
                  <a:txBody>
                    <a:bodyPr/>
                    <a:lstStyle/>
                    <a:p>
                      <a:pPr algn="ctr" fontAlgn="b"/>
                      <a:r>
                        <a:rPr lang="en-GB" sz="1200" b="0" i="0" u="none" strike="noStrike">
                          <a:solidFill>
                            <a:srgbClr val="000000"/>
                          </a:solidFill>
                          <a:latin typeface="Calibri"/>
                        </a:rPr>
                        <a:t>0.2</a:t>
                      </a:r>
                    </a:p>
                  </a:txBody>
                  <a:tcPr marL="5773" marR="5773" marT="5773"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r>
              <a:tr h="115455">
                <a:tc>
                  <a:txBody>
                    <a:bodyPr/>
                    <a:lstStyle/>
                    <a:p>
                      <a:pPr algn="ctr" fontAlgn="b"/>
                      <a:r>
                        <a:rPr lang="en-GB" sz="1200" b="0" i="0" u="none" strike="noStrike">
                          <a:solidFill>
                            <a:srgbClr val="000000"/>
                          </a:solidFill>
                          <a:latin typeface="Calibri"/>
                        </a:rPr>
                        <a:t> </a:t>
                      </a:r>
                    </a:p>
                  </a:txBody>
                  <a:tcPr marL="5773" marR="5773" marT="57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latin typeface="Calibri"/>
                        </a:rPr>
                        <a:t>Source: Maitland, 1739</a:t>
                      </a:r>
                    </a:p>
                  </a:txBody>
                  <a:tcPr marL="5773" marR="5773" marT="577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latin typeface="Calibri"/>
                        </a:rPr>
                        <a:t> </a:t>
                      </a:r>
                    </a:p>
                  </a:txBody>
                  <a:tcPr marL="5773" marR="5773" marT="577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latin typeface="Calibri"/>
                        </a:rPr>
                        <a:t> </a:t>
                      </a:r>
                    </a:p>
                  </a:txBody>
                  <a:tcPr marL="5773" marR="5773" marT="577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latin typeface="Calibri"/>
                        </a:rPr>
                        <a:t> </a:t>
                      </a:r>
                    </a:p>
                  </a:txBody>
                  <a:tcPr marL="5773" marR="5773" marT="5773"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200" b="0" i="0" u="none" strike="noStrike" dirty="0">
                          <a:solidFill>
                            <a:srgbClr val="000000"/>
                          </a:solidFill>
                          <a:latin typeface="Calibri"/>
                        </a:rPr>
                        <a:t> </a:t>
                      </a:r>
                    </a:p>
                  </a:txBody>
                  <a:tcPr marL="5773" marR="5773" marT="57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6372200" y="948690"/>
            <a:ext cx="2627784" cy="5909310"/>
          </a:xfrm>
          <a:prstGeom prst="rect">
            <a:avLst/>
          </a:prstGeom>
          <a:noFill/>
        </p:spPr>
        <p:txBody>
          <a:bodyPr wrap="square" rtlCol="0">
            <a:spAutoFit/>
          </a:bodyPr>
          <a:lstStyle/>
          <a:p>
            <a:r>
              <a:rPr lang="en-GB" dirty="0" smtClean="0"/>
              <a:t>St Martin’s in a </a:t>
            </a:r>
            <a:r>
              <a:rPr lang="en-GB" i="1" dirty="0" smtClean="0"/>
              <a:t>relatively favourable position </a:t>
            </a:r>
            <a:r>
              <a:rPr lang="en-GB" dirty="0" smtClean="0"/>
              <a:t>compared to most other London parishes of comparable size</a:t>
            </a:r>
          </a:p>
          <a:p>
            <a:endParaRPr lang="en-GB" dirty="0" smtClean="0"/>
          </a:p>
          <a:p>
            <a:r>
              <a:rPr lang="en-GB" dirty="0" smtClean="0"/>
              <a:t>Wealth of West End meant favourable ratio between tax payers and recipients</a:t>
            </a:r>
          </a:p>
          <a:p>
            <a:endParaRPr lang="en-GB" dirty="0" smtClean="0"/>
          </a:p>
          <a:p>
            <a:r>
              <a:rPr lang="en-GB" dirty="0" smtClean="0"/>
              <a:t>Range of per capita payments very wide in the capital</a:t>
            </a:r>
          </a:p>
          <a:p>
            <a:endParaRPr lang="en-GB" dirty="0" smtClean="0"/>
          </a:p>
          <a:p>
            <a:r>
              <a:rPr lang="en-GB" dirty="0" smtClean="0"/>
              <a:t>Within the West End, St Martin’s was far from being the wealthiest area</a:t>
            </a:r>
          </a:p>
          <a:p>
            <a:endParaRPr lang="en-GB" dirty="0" smtClean="0"/>
          </a:p>
          <a:p>
            <a:r>
              <a:rPr lang="en-GB" dirty="0" smtClean="0"/>
              <a:t>76/155 in ranking of coach-owning parishes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4896" cy="936104"/>
          </a:xfrm>
        </p:spPr>
        <p:txBody>
          <a:bodyPr>
            <a:normAutofit fontScale="90000"/>
          </a:bodyPr>
          <a:lstStyle/>
          <a:p>
            <a:pPr algn="l"/>
            <a:r>
              <a:rPr lang="en-GB" sz="2800" dirty="0" smtClean="0"/>
              <a:t>Discontinuities in indoor provision the key to understanding changing balances of ‘parish welfare system’</a:t>
            </a:r>
            <a:endParaRPr lang="en-GB" sz="2800" dirty="0"/>
          </a:p>
        </p:txBody>
      </p:sp>
      <p:sp>
        <p:nvSpPr>
          <p:cNvPr id="3" name="TextBox 2"/>
          <p:cNvSpPr txBox="1"/>
          <p:nvPr/>
        </p:nvSpPr>
        <p:spPr>
          <a:xfrm>
            <a:off x="1403648" y="1268760"/>
            <a:ext cx="6840760" cy="5632311"/>
          </a:xfrm>
          <a:prstGeom prst="rect">
            <a:avLst/>
          </a:prstGeom>
          <a:noFill/>
        </p:spPr>
        <p:txBody>
          <a:bodyPr wrap="square" rtlCol="0">
            <a:spAutoFit/>
          </a:bodyPr>
          <a:lstStyle/>
          <a:p>
            <a:r>
              <a:rPr lang="en-GB" dirty="0" smtClean="0"/>
              <a:t>Regular pension payments (until 1725)</a:t>
            </a:r>
          </a:p>
          <a:p>
            <a:endParaRPr lang="en-GB" dirty="0" smtClean="0"/>
          </a:p>
          <a:p>
            <a:r>
              <a:rPr lang="en-GB" dirty="0" smtClean="0"/>
              <a:t>Extraordinary or ‘casual’ poor relief paid throughout the period at varying volumes</a:t>
            </a:r>
          </a:p>
          <a:p>
            <a:endParaRPr lang="en-GB" dirty="0" smtClean="0"/>
          </a:p>
          <a:p>
            <a:r>
              <a:rPr lang="en-GB" dirty="0" smtClean="0"/>
              <a:t>‘Settled poor’ receiving small regular pensions increasingly seen in the accounts </a:t>
            </a:r>
            <a:r>
              <a:rPr lang="en-GB" i="1" dirty="0" smtClean="0"/>
              <a:t>after</a:t>
            </a:r>
            <a:r>
              <a:rPr lang="en-GB" dirty="0" smtClean="0"/>
              <a:t> 1730s. Essentially equivalent to pensioners</a:t>
            </a:r>
          </a:p>
          <a:p>
            <a:endParaRPr lang="en-GB" dirty="0" smtClean="0"/>
          </a:p>
          <a:p>
            <a:r>
              <a:rPr lang="en-GB" dirty="0" smtClean="0"/>
              <a:t>Almswomen (not treated here) inhabiting parish almshouses with weekly pension (throughout the period)</a:t>
            </a:r>
          </a:p>
          <a:p>
            <a:endParaRPr lang="en-GB" dirty="0" smtClean="0"/>
          </a:p>
          <a:p>
            <a:r>
              <a:rPr lang="en-GB" dirty="0" smtClean="0"/>
              <a:t>Infant poor nursed in the country (from 1752)</a:t>
            </a:r>
          </a:p>
          <a:p>
            <a:endParaRPr lang="en-GB" dirty="0" smtClean="0"/>
          </a:p>
          <a:p>
            <a:r>
              <a:rPr lang="en-GB" dirty="0" smtClean="0"/>
              <a:t>Parish apprentices (throughout the period)</a:t>
            </a:r>
          </a:p>
          <a:p>
            <a:endParaRPr lang="en-GB" dirty="0" smtClean="0"/>
          </a:p>
          <a:p>
            <a:r>
              <a:rPr lang="en-GB" dirty="0" smtClean="0"/>
              <a:t>Pauper lunatics: either cared for in house or farmed out (throughout the period)</a:t>
            </a:r>
          </a:p>
          <a:p>
            <a:endParaRPr lang="en-GB" dirty="0" smtClean="0"/>
          </a:p>
          <a:p>
            <a:r>
              <a:rPr lang="en-GB" b="1" dirty="0" smtClean="0"/>
              <a:t>Parish workhouse inmates (from 1725)</a:t>
            </a:r>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GB" sz="3200" dirty="0"/>
              <a:t>St Martin’s workhouse ‘capacity’</a:t>
            </a:r>
            <a:endParaRPr lang="en-US" sz="3200" dirty="0"/>
          </a:p>
        </p:txBody>
      </p:sp>
      <p:sp>
        <p:nvSpPr>
          <p:cNvPr id="24579" name="Rectangle 3"/>
          <p:cNvSpPr>
            <a:spLocks noGrp="1" noChangeArrowheads="1"/>
          </p:cNvSpPr>
          <p:nvPr>
            <p:ph idx="1"/>
          </p:nvPr>
        </p:nvSpPr>
        <p:spPr>
          <a:xfrm>
            <a:off x="107504" y="2492896"/>
            <a:ext cx="8712968" cy="2880320"/>
          </a:xfrm>
        </p:spPr>
        <p:txBody>
          <a:bodyPr>
            <a:normAutofit fontScale="85000" lnSpcReduction="20000"/>
          </a:bodyPr>
          <a:lstStyle/>
          <a:p>
            <a:pPr>
              <a:lnSpc>
                <a:spcPct val="90000"/>
              </a:lnSpc>
              <a:buNone/>
            </a:pPr>
            <a:r>
              <a:rPr lang="en-GB" sz="2600" dirty="0"/>
              <a:t>Capacity is not the same as ‘throughput</a:t>
            </a:r>
            <a:r>
              <a:rPr lang="en-GB" sz="2600" dirty="0" smtClean="0"/>
              <a:t>’</a:t>
            </a:r>
          </a:p>
          <a:p>
            <a:pPr>
              <a:lnSpc>
                <a:spcPct val="90000"/>
              </a:lnSpc>
              <a:buNone/>
            </a:pPr>
            <a:endParaRPr lang="en-GB" sz="2600" dirty="0"/>
          </a:p>
          <a:p>
            <a:pPr>
              <a:lnSpc>
                <a:spcPct val="90000"/>
              </a:lnSpc>
              <a:buNone/>
            </a:pPr>
            <a:r>
              <a:rPr lang="en-GB" sz="2600" dirty="0"/>
              <a:t>1732 reported as 344 Men, women &amp; </a:t>
            </a:r>
            <a:r>
              <a:rPr lang="en-GB" sz="2600" dirty="0" smtClean="0"/>
              <a:t>children</a:t>
            </a:r>
          </a:p>
          <a:p>
            <a:pPr>
              <a:lnSpc>
                <a:spcPct val="90000"/>
              </a:lnSpc>
              <a:buNone/>
            </a:pPr>
            <a:endParaRPr lang="en-GB" sz="2600" dirty="0" smtClean="0"/>
          </a:p>
          <a:p>
            <a:pPr>
              <a:lnSpc>
                <a:spcPct val="90000"/>
              </a:lnSpc>
              <a:buNone/>
            </a:pPr>
            <a:r>
              <a:rPr lang="en-GB" sz="2600" dirty="0" smtClean="0"/>
              <a:t>1772-4 </a:t>
            </a:r>
            <a:r>
              <a:rPr lang="en-GB" sz="2600" dirty="0"/>
              <a:t>Parliamentary returns suggested max ‘capacity’ of </a:t>
            </a:r>
            <a:r>
              <a:rPr lang="en-GB" sz="2600" dirty="0" smtClean="0"/>
              <a:t>700</a:t>
            </a:r>
          </a:p>
          <a:p>
            <a:pPr>
              <a:lnSpc>
                <a:spcPct val="90000"/>
              </a:lnSpc>
              <a:buNone/>
            </a:pPr>
            <a:endParaRPr lang="en-GB" sz="2600" dirty="0"/>
          </a:p>
          <a:p>
            <a:pPr>
              <a:lnSpc>
                <a:spcPct val="90000"/>
              </a:lnSpc>
              <a:buNone/>
            </a:pPr>
            <a:r>
              <a:rPr lang="en-GB" sz="2600" dirty="0"/>
              <a:t>1797 Eden reported 573 inmates (473 adults, 100 children</a:t>
            </a:r>
            <a:r>
              <a:rPr lang="en-GB" sz="2600" dirty="0" smtClean="0"/>
              <a:t>)</a:t>
            </a:r>
          </a:p>
          <a:p>
            <a:pPr>
              <a:lnSpc>
                <a:spcPct val="90000"/>
              </a:lnSpc>
              <a:buNone/>
            </a:pPr>
            <a:endParaRPr lang="en-GB" sz="2600" dirty="0"/>
          </a:p>
          <a:p>
            <a:pPr>
              <a:lnSpc>
                <a:spcPct val="90000"/>
              </a:lnSpc>
              <a:buNone/>
            </a:pPr>
            <a:r>
              <a:rPr lang="en-GB" sz="2600" dirty="0"/>
              <a:t>1803 Returns suggest 665 inmates, including </a:t>
            </a:r>
            <a:r>
              <a:rPr lang="en-GB" sz="2600" dirty="0" smtClean="0"/>
              <a:t>children</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normAutofit fontScale="90000"/>
          </a:bodyPr>
          <a:lstStyle/>
          <a:p>
            <a:r>
              <a:rPr lang="en-GB" sz="3600" dirty="0"/>
              <a:t>St Martin’s workhouse was the third biggest in terms of ‘capacity’ in the London area in 1803</a:t>
            </a:r>
            <a:endParaRPr lang="en-US" sz="3600" dirty="0"/>
          </a:p>
        </p:txBody>
      </p:sp>
      <p:graphicFrame>
        <p:nvGraphicFramePr>
          <p:cNvPr id="26713" name="Group 89"/>
          <p:cNvGraphicFramePr>
            <a:graphicFrameLocks noGrp="1"/>
          </p:cNvGraphicFramePr>
          <p:nvPr>
            <p:ph type="tbl" idx="1"/>
          </p:nvPr>
        </p:nvGraphicFramePr>
        <p:xfrm>
          <a:off x="395288" y="1916113"/>
          <a:ext cx="8218487" cy="4572637"/>
        </p:xfrm>
        <a:graphic>
          <a:graphicData uri="http://schemas.openxmlformats.org/drawingml/2006/table">
            <a:tbl>
              <a:tblPr/>
              <a:tblGrid>
                <a:gridCol w="4267200"/>
                <a:gridCol w="3951287"/>
              </a:tblGrid>
              <a:tr h="7524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Number of workhouse inmates 1803</a:t>
                      </a:r>
                      <a:endParaRPr kumimoji="0" lang="en-US" sz="2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460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1- 100</a:t>
                      </a:r>
                      <a:endParaRPr kumimoji="0" lang="en-US" sz="2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22</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619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101-200</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28</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619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201-300</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16</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635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301-400</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619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401-500</a:t>
                      </a:r>
                      <a:endParaRPr kumimoji="0" lang="en-US" sz="2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4619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500+</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14</a:t>
                      </a:r>
                      <a:endParaRPr kumimoji="0" lang="en-US" sz="24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Total workhouses outside City within the walls</a:t>
                      </a: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50</a:t>
                      </a:r>
                      <a:endParaRPr kumimoji="0" lang="en-US" sz="24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TotalTime>
  <Words>2160</Words>
  <Application>Microsoft Office PowerPoint</Application>
  <PresentationFormat>On-screen Show (4:3)</PresentationFormat>
  <Paragraphs>500</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Welfare, accounting and financial priorities in a London parish, 1725-1824  </vt:lpstr>
      <vt:lpstr>London and its poor: why bother?</vt:lpstr>
      <vt:lpstr>Eighteenth-century London living standards</vt:lpstr>
      <vt:lpstr>Historiography: relative generosity of Poor Law welfare systems, and new interest in relative generosity of pre-1834 workhouses</vt:lpstr>
      <vt:lpstr>St Martin’s - the parish</vt:lpstr>
      <vt:lpstr>Slide 6</vt:lpstr>
      <vt:lpstr>Discontinuities in indoor provision the key to understanding changing balances of ‘parish welfare system’</vt:lpstr>
      <vt:lpstr>St Martin’s workhouse ‘capacity’</vt:lpstr>
      <vt:lpstr>St Martin’s workhouse was the third biggest in terms of ‘capacity’ in the London area in 1803</vt:lpstr>
      <vt:lpstr>Slide 10</vt:lpstr>
      <vt:lpstr>Slide 11</vt:lpstr>
      <vt:lpstr>Slide 12</vt:lpstr>
      <vt:lpstr>Slide 13</vt:lpstr>
      <vt:lpstr>Slide 14</vt:lpstr>
      <vt:lpstr>Number of workhouse inmates over time</vt:lpstr>
      <vt:lpstr>Overseers’ Accounts: income</vt:lpstr>
      <vt:lpstr>Breakdown of income sources in overseers’ accounts: dominance of the poor rate, 1765-1803</vt:lpstr>
      <vt:lpstr>Poor rate an institutionalised feature of London local government by start of eighteenth century</vt:lpstr>
      <vt:lpstr>Slide 19</vt:lpstr>
      <vt:lpstr>Total income and expenditure over time, 1725-1803</vt:lpstr>
      <vt:lpstr>Overseers’ accounts: Expenditure</vt:lpstr>
      <vt:lpstr>Real expenditure over time, 1725-1803  (deflated by PBH food price index).  Income would have followed the same trend</vt:lpstr>
      <vt:lpstr>Breakdown of Overseers expenditure, 1765-1803</vt:lpstr>
      <vt:lpstr>Spending on outdoor poor over time: (a decline in real terms)</vt:lpstr>
      <vt:lpstr>Spending on indoor relief</vt:lpstr>
      <vt:lpstr>Spending on Workhouse over time</vt:lpstr>
      <vt:lpstr>Slide 27</vt:lpstr>
      <vt:lpstr>Slide 28</vt:lpstr>
      <vt:lpstr>Earnings from workhouse over time, should really be deducted from expenditure</vt:lpstr>
      <vt:lpstr>Slide 30</vt:lpstr>
      <vt:lpstr>Spending per workhouse inmate over time  (shillings per inmate per week)</vt:lpstr>
      <vt:lpstr>Maintenance contracts also reveal the per capita costs of maintaining paupers in the workhouse</vt:lpstr>
      <vt:lpstr>Weekly ‘maintenance contracts’ for workhouse inmates</vt:lpstr>
      <vt:lpstr>The per capita cost of maintaining paupers in house greatly exceeded the per capita cost of out relief  That is, outdoor pensions were in effect (and sometimes explicitly) capped  Most of the destitute had to go into the workhouse and thus rarely appear as recipients of outdoor relief  Pensions were significantly higher and pensioners much more numerous before 1725</vt:lpstr>
      <vt:lpstr>Slide 35</vt:lpstr>
      <vt:lpstr>Local policy changes</vt:lpstr>
      <vt:lpstr>Relative spending on parish workhouse compared to spending on outdoor poor</vt:lpstr>
      <vt:lpstr>Ratio of spending on ‘settled poor’ and ‘casual poor’</vt:lpstr>
      <vt:lpstr>Recap and conclusions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Inhabiting an institution: St Martin’s workhouse, 1725-1824</dc:title>
  <dc:creator>njpb</dc:creator>
  <cp:lastModifiedBy>njpb</cp:lastModifiedBy>
  <cp:revision>185</cp:revision>
  <dcterms:created xsi:type="dcterms:W3CDTF">2010-09-09T18:42:16Z</dcterms:created>
  <dcterms:modified xsi:type="dcterms:W3CDTF">2011-04-17T19:06:33Z</dcterms:modified>
</cp:coreProperties>
</file>