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30267275" cy="42794238"/>
  <p:notesSz cx="32918400" cy="51206400"/>
  <p:defaultTextStyle>
    <a:defPPr>
      <a:defRPr lang="en-US"/>
    </a:defPPr>
    <a:lvl1pPr algn="l" rtl="0" fontAlgn="base">
      <a:spcBef>
        <a:spcPct val="0"/>
      </a:spcBef>
      <a:spcAft>
        <a:spcPct val="0"/>
      </a:spcAft>
      <a:defRPr sz="2800" kern="1200">
        <a:solidFill>
          <a:schemeClr val="tx1"/>
        </a:solidFill>
        <a:latin typeface="Helvetica" pitchFamily="124" charset="0"/>
        <a:ea typeface="MS PGothic" pitchFamily="34" charset="-128"/>
        <a:cs typeface="+mn-cs"/>
      </a:defRPr>
    </a:lvl1pPr>
    <a:lvl2pPr marL="400050" indent="57150" algn="l" rtl="0" fontAlgn="base">
      <a:spcBef>
        <a:spcPct val="0"/>
      </a:spcBef>
      <a:spcAft>
        <a:spcPct val="0"/>
      </a:spcAft>
      <a:defRPr sz="2800" kern="1200">
        <a:solidFill>
          <a:schemeClr val="tx1"/>
        </a:solidFill>
        <a:latin typeface="Helvetica" pitchFamily="124" charset="0"/>
        <a:ea typeface="MS PGothic" pitchFamily="34" charset="-128"/>
        <a:cs typeface="+mn-cs"/>
      </a:defRPr>
    </a:lvl2pPr>
    <a:lvl3pPr marL="801688" indent="112713" algn="l" rtl="0" fontAlgn="base">
      <a:spcBef>
        <a:spcPct val="0"/>
      </a:spcBef>
      <a:spcAft>
        <a:spcPct val="0"/>
      </a:spcAft>
      <a:defRPr sz="2800" kern="1200">
        <a:solidFill>
          <a:schemeClr val="tx1"/>
        </a:solidFill>
        <a:latin typeface="Helvetica" pitchFamily="124" charset="0"/>
        <a:ea typeface="MS PGothic" pitchFamily="34" charset="-128"/>
        <a:cs typeface="+mn-cs"/>
      </a:defRPr>
    </a:lvl3pPr>
    <a:lvl4pPr marL="1203325" indent="168275" algn="l" rtl="0" fontAlgn="base">
      <a:spcBef>
        <a:spcPct val="0"/>
      </a:spcBef>
      <a:spcAft>
        <a:spcPct val="0"/>
      </a:spcAft>
      <a:defRPr sz="2800" kern="1200">
        <a:solidFill>
          <a:schemeClr val="tx1"/>
        </a:solidFill>
        <a:latin typeface="Helvetica" pitchFamily="124" charset="0"/>
        <a:ea typeface="MS PGothic" pitchFamily="34" charset="-128"/>
        <a:cs typeface="+mn-cs"/>
      </a:defRPr>
    </a:lvl4pPr>
    <a:lvl5pPr marL="1604963" indent="223838" algn="l" rtl="0" fontAlgn="base">
      <a:spcBef>
        <a:spcPct val="0"/>
      </a:spcBef>
      <a:spcAft>
        <a:spcPct val="0"/>
      </a:spcAft>
      <a:defRPr sz="2800" kern="1200">
        <a:solidFill>
          <a:schemeClr val="tx1"/>
        </a:solidFill>
        <a:latin typeface="Helvetica" pitchFamily="124" charset="0"/>
        <a:ea typeface="MS PGothic" pitchFamily="34" charset="-128"/>
        <a:cs typeface="+mn-cs"/>
      </a:defRPr>
    </a:lvl5pPr>
    <a:lvl6pPr marL="2286000" algn="l" defTabSz="914400" rtl="0" eaLnBrk="1" latinLnBrk="0" hangingPunct="1">
      <a:defRPr sz="2800" kern="1200">
        <a:solidFill>
          <a:schemeClr val="tx1"/>
        </a:solidFill>
        <a:latin typeface="Helvetica" pitchFamily="124" charset="0"/>
        <a:ea typeface="MS PGothic" pitchFamily="34" charset="-128"/>
        <a:cs typeface="+mn-cs"/>
      </a:defRPr>
    </a:lvl6pPr>
    <a:lvl7pPr marL="2743200" algn="l" defTabSz="914400" rtl="0" eaLnBrk="1" latinLnBrk="0" hangingPunct="1">
      <a:defRPr sz="2800" kern="1200">
        <a:solidFill>
          <a:schemeClr val="tx1"/>
        </a:solidFill>
        <a:latin typeface="Helvetica" pitchFamily="124" charset="0"/>
        <a:ea typeface="MS PGothic" pitchFamily="34" charset="-128"/>
        <a:cs typeface="+mn-cs"/>
      </a:defRPr>
    </a:lvl7pPr>
    <a:lvl8pPr marL="3200400" algn="l" defTabSz="914400" rtl="0" eaLnBrk="1" latinLnBrk="0" hangingPunct="1">
      <a:defRPr sz="2800" kern="1200">
        <a:solidFill>
          <a:schemeClr val="tx1"/>
        </a:solidFill>
        <a:latin typeface="Helvetica" pitchFamily="124" charset="0"/>
        <a:ea typeface="MS PGothic" pitchFamily="34" charset="-128"/>
        <a:cs typeface="+mn-cs"/>
      </a:defRPr>
    </a:lvl8pPr>
    <a:lvl9pPr marL="3657600" algn="l" defTabSz="914400" rtl="0" eaLnBrk="1" latinLnBrk="0" hangingPunct="1">
      <a:defRPr sz="2800" kern="1200">
        <a:solidFill>
          <a:schemeClr val="tx1"/>
        </a:solidFill>
        <a:latin typeface="Helvetica" pitchFamily="12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showPr>
  <p:clrMru>
    <a:srgbClr val="99CCFF"/>
    <a:srgbClr val="66CCFF"/>
    <a:srgbClr val="CCFFFF"/>
    <a:srgbClr val="FF6FCF"/>
    <a:srgbClr val="FFFF66"/>
    <a:srgbClr val="191919"/>
    <a:srgbClr val="FFFFE1"/>
    <a:srgbClr val="FFF3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86323" autoAdjust="0"/>
  </p:normalViewPr>
  <p:slideViewPr>
    <p:cSldViewPr snapToGrid="0">
      <p:cViewPr>
        <p:scale>
          <a:sx n="50" d="100"/>
          <a:sy n="50" d="100"/>
        </p:scale>
        <p:origin x="-930" y="-96"/>
      </p:cViewPr>
      <p:guideLst>
        <p:guide orient="horz" pos="932"/>
        <p:guide orient="horz" pos="25522"/>
        <p:guide orient="horz" pos="4847"/>
        <p:guide orient="horz" pos="2768"/>
        <p:guide pos="4397"/>
        <p:guide pos="4973"/>
        <p:guide pos="9050"/>
        <p:guide pos="14502"/>
        <p:guide pos="680"/>
        <p:guide pos="9652"/>
        <p:guide pos="13928"/>
        <p:guide pos="18247"/>
      </p:guideLst>
    </p:cSldViewPr>
  </p:slideViewPr>
  <p:outlineViewPr>
    <p:cViewPr>
      <p:scale>
        <a:sx n="33" d="100"/>
        <a:sy n="33" d="100"/>
      </p:scale>
      <p:origin x="0" y="0"/>
    </p:cViewPr>
  </p:outlineViewPr>
  <p:notesTextViewPr>
    <p:cViewPr>
      <p:scale>
        <a:sx n="50" d="100"/>
        <a:sy n="5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E:\My%20Documents\Manchester%20Infant%20Mortality\Manchester%20Bills%20of%20Mortality%20Annual%20Totals%20of%20Baptisms%20and%20Burials%201750-1850.xlsx"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E:\My%20Documents\Manchester%20Infant%20Mortality\Manchester%20bills%20of%20mortality.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GB"/>
  <c:style val="3"/>
  <c:clrMapOvr bg1="lt1" tx1="dk1" bg2="lt2" tx2="dk2" accent1="accent1" accent2="accent2" accent3="accent3" accent4="accent4" accent5="accent5" accent6="accent6" hlink="hlink" folHlink="folHlink"/>
  <c:chart>
    <c:title>
      <c:tx>
        <c:rich>
          <a:bodyPr/>
          <a:lstStyle/>
          <a:p>
            <a:pPr>
              <a:defRPr/>
            </a:pPr>
            <a:r>
              <a:rPr lang="en-US" dirty="0">
                <a:latin typeface="Arial" panose="020B0604020202020204" pitchFamily="34" charset="0"/>
                <a:cs typeface="Arial" panose="020B0604020202020204" pitchFamily="34" charset="0"/>
              </a:rPr>
              <a:t>Manchester Bills of Mortality Annual Totals, 1750-1820</a:t>
            </a:r>
          </a:p>
        </c:rich>
      </c:tx>
      <c:layout/>
    </c:title>
    <c:plotArea>
      <c:layout/>
      <c:lineChart>
        <c:grouping val="standard"/>
        <c:ser>
          <c:idx val="0"/>
          <c:order val="0"/>
          <c:tx>
            <c:strRef>
              <c:f>'BOM CC B&amp;B'!$K$4</c:f>
              <c:strCache>
                <c:ptCount val="1"/>
                <c:pt idx="0">
                  <c:v>Bills of Mortality Baptisms</c:v>
                </c:pt>
              </c:strCache>
            </c:strRef>
          </c:tx>
          <c:marker>
            <c:symbol val="none"/>
          </c:marker>
          <c:cat>
            <c:numRef>
              <c:f>'BOM CC B&amp;B'!$J$5:$J$75</c:f>
              <c:numCache>
                <c:formatCode>General</c:formatCode>
                <c:ptCount val="71"/>
                <c:pt idx="0">
                  <c:v>1750</c:v>
                </c:pt>
                <c:pt idx="1">
                  <c:v>1751</c:v>
                </c:pt>
                <c:pt idx="2">
                  <c:v>1752</c:v>
                </c:pt>
                <c:pt idx="3">
                  <c:v>1753</c:v>
                </c:pt>
                <c:pt idx="4">
                  <c:v>1754</c:v>
                </c:pt>
                <c:pt idx="5">
                  <c:v>1755</c:v>
                </c:pt>
                <c:pt idx="6">
                  <c:v>1756</c:v>
                </c:pt>
                <c:pt idx="7">
                  <c:v>1757</c:v>
                </c:pt>
                <c:pt idx="8">
                  <c:v>1758</c:v>
                </c:pt>
                <c:pt idx="9">
                  <c:v>1759</c:v>
                </c:pt>
                <c:pt idx="10">
                  <c:v>1760</c:v>
                </c:pt>
                <c:pt idx="11">
                  <c:v>1761</c:v>
                </c:pt>
                <c:pt idx="12">
                  <c:v>1762</c:v>
                </c:pt>
                <c:pt idx="13">
                  <c:v>1763</c:v>
                </c:pt>
                <c:pt idx="14">
                  <c:v>1764</c:v>
                </c:pt>
                <c:pt idx="15">
                  <c:v>1765</c:v>
                </c:pt>
                <c:pt idx="16">
                  <c:v>1766</c:v>
                </c:pt>
                <c:pt idx="17">
                  <c:v>1767</c:v>
                </c:pt>
                <c:pt idx="18">
                  <c:v>1768</c:v>
                </c:pt>
                <c:pt idx="19">
                  <c:v>1769</c:v>
                </c:pt>
                <c:pt idx="20">
                  <c:v>1770</c:v>
                </c:pt>
                <c:pt idx="21">
                  <c:v>1771</c:v>
                </c:pt>
                <c:pt idx="22">
                  <c:v>1772</c:v>
                </c:pt>
                <c:pt idx="23">
                  <c:v>1773</c:v>
                </c:pt>
                <c:pt idx="24">
                  <c:v>1774</c:v>
                </c:pt>
                <c:pt idx="25">
                  <c:v>1775</c:v>
                </c:pt>
                <c:pt idx="26">
                  <c:v>1776</c:v>
                </c:pt>
                <c:pt idx="27">
                  <c:v>1777</c:v>
                </c:pt>
                <c:pt idx="28">
                  <c:v>1778</c:v>
                </c:pt>
                <c:pt idx="29">
                  <c:v>1779</c:v>
                </c:pt>
                <c:pt idx="30">
                  <c:v>1780</c:v>
                </c:pt>
                <c:pt idx="31">
                  <c:v>1781</c:v>
                </c:pt>
                <c:pt idx="32">
                  <c:v>1782</c:v>
                </c:pt>
                <c:pt idx="33">
                  <c:v>1783</c:v>
                </c:pt>
                <c:pt idx="34">
                  <c:v>1784</c:v>
                </c:pt>
                <c:pt idx="35">
                  <c:v>1785</c:v>
                </c:pt>
                <c:pt idx="36">
                  <c:v>1786</c:v>
                </c:pt>
                <c:pt idx="37">
                  <c:v>1787</c:v>
                </c:pt>
                <c:pt idx="38">
                  <c:v>1788</c:v>
                </c:pt>
                <c:pt idx="39">
                  <c:v>1789</c:v>
                </c:pt>
                <c:pt idx="40">
                  <c:v>1790</c:v>
                </c:pt>
                <c:pt idx="41">
                  <c:v>1791</c:v>
                </c:pt>
                <c:pt idx="42">
                  <c:v>1792</c:v>
                </c:pt>
                <c:pt idx="43">
                  <c:v>1793</c:v>
                </c:pt>
                <c:pt idx="44">
                  <c:v>1794</c:v>
                </c:pt>
                <c:pt idx="45">
                  <c:v>1795</c:v>
                </c:pt>
                <c:pt idx="46">
                  <c:v>1796</c:v>
                </c:pt>
                <c:pt idx="47">
                  <c:v>1797</c:v>
                </c:pt>
                <c:pt idx="48">
                  <c:v>1798</c:v>
                </c:pt>
                <c:pt idx="49">
                  <c:v>1799</c:v>
                </c:pt>
                <c:pt idx="50">
                  <c:v>1800</c:v>
                </c:pt>
                <c:pt idx="51">
                  <c:v>1801</c:v>
                </c:pt>
                <c:pt idx="52">
                  <c:v>1802</c:v>
                </c:pt>
                <c:pt idx="53">
                  <c:v>1803</c:v>
                </c:pt>
                <c:pt idx="54">
                  <c:v>1804</c:v>
                </c:pt>
                <c:pt idx="55">
                  <c:v>1805</c:v>
                </c:pt>
                <c:pt idx="56">
                  <c:v>1806</c:v>
                </c:pt>
                <c:pt idx="57">
                  <c:v>1807</c:v>
                </c:pt>
                <c:pt idx="58">
                  <c:v>1808</c:v>
                </c:pt>
                <c:pt idx="59">
                  <c:v>1809</c:v>
                </c:pt>
                <c:pt idx="60">
                  <c:v>1810</c:v>
                </c:pt>
                <c:pt idx="61">
                  <c:v>1811</c:v>
                </c:pt>
                <c:pt idx="62">
                  <c:v>1812</c:v>
                </c:pt>
                <c:pt idx="63">
                  <c:v>1813</c:v>
                </c:pt>
                <c:pt idx="64">
                  <c:v>1814</c:v>
                </c:pt>
                <c:pt idx="65">
                  <c:v>1815</c:v>
                </c:pt>
                <c:pt idx="66">
                  <c:v>1816</c:v>
                </c:pt>
                <c:pt idx="67">
                  <c:v>1817</c:v>
                </c:pt>
                <c:pt idx="68">
                  <c:v>1818</c:v>
                </c:pt>
                <c:pt idx="69">
                  <c:v>1819</c:v>
                </c:pt>
                <c:pt idx="70">
                  <c:v>1820</c:v>
                </c:pt>
              </c:numCache>
            </c:numRef>
          </c:cat>
          <c:val>
            <c:numRef>
              <c:f>'BOM CC B&amp;B'!$K$5:$K$75</c:f>
              <c:numCache>
                <c:formatCode>General</c:formatCode>
                <c:ptCount val="71"/>
                <c:pt idx="0">
                  <c:v>740</c:v>
                </c:pt>
                <c:pt idx="1">
                  <c:v>751</c:v>
                </c:pt>
                <c:pt idx="2">
                  <c:v>740</c:v>
                </c:pt>
                <c:pt idx="3">
                  <c:v>753</c:v>
                </c:pt>
                <c:pt idx="4">
                  <c:v>816</c:v>
                </c:pt>
                <c:pt idx="5">
                  <c:v>744</c:v>
                </c:pt>
                <c:pt idx="6">
                  <c:v>774</c:v>
                </c:pt>
                <c:pt idx="7">
                  <c:v>671</c:v>
                </c:pt>
                <c:pt idx="8">
                  <c:v>775</c:v>
                </c:pt>
                <c:pt idx="9">
                  <c:v>815</c:v>
                </c:pt>
                <c:pt idx="10">
                  <c:v>795</c:v>
                </c:pt>
                <c:pt idx="11">
                  <c:v>874</c:v>
                </c:pt>
                <c:pt idx="12">
                  <c:v>788</c:v>
                </c:pt>
                <c:pt idx="13">
                  <c:v>780</c:v>
                </c:pt>
                <c:pt idx="14">
                  <c:v>889</c:v>
                </c:pt>
                <c:pt idx="15">
                  <c:v>856</c:v>
                </c:pt>
                <c:pt idx="16">
                  <c:v>887</c:v>
                </c:pt>
                <c:pt idx="17">
                  <c:v>929</c:v>
                </c:pt>
                <c:pt idx="18">
                  <c:v>959</c:v>
                </c:pt>
                <c:pt idx="19">
                  <c:v>1027</c:v>
                </c:pt>
                <c:pt idx="20">
                  <c:v>1050</c:v>
                </c:pt>
                <c:pt idx="21">
                  <c:v>1169</c:v>
                </c:pt>
                <c:pt idx="22">
                  <c:v>1308</c:v>
                </c:pt>
                <c:pt idx="23">
                  <c:v>1168</c:v>
                </c:pt>
                <c:pt idx="24">
                  <c:v>1245</c:v>
                </c:pt>
                <c:pt idx="25">
                  <c:v>1359</c:v>
                </c:pt>
                <c:pt idx="26">
                  <c:v>1241</c:v>
                </c:pt>
                <c:pt idx="27">
                  <c:v>1513</c:v>
                </c:pt>
                <c:pt idx="28">
                  <c:v>1449</c:v>
                </c:pt>
                <c:pt idx="29">
                  <c:v>1464</c:v>
                </c:pt>
                <c:pt idx="30">
                  <c:v>1566</c:v>
                </c:pt>
                <c:pt idx="31">
                  <c:v>1591</c:v>
                </c:pt>
                <c:pt idx="32">
                  <c:v>1678</c:v>
                </c:pt>
                <c:pt idx="33">
                  <c:v>1615</c:v>
                </c:pt>
                <c:pt idx="34">
                  <c:v>1958</c:v>
                </c:pt>
                <c:pt idx="35">
                  <c:v>1942</c:v>
                </c:pt>
                <c:pt idx="36">
                  <c:v>2319</c:v>
                </c:pt>
                <c:pt idx="37">
                  <c:v>2256</c:v>
                </c:pt>
                <c:pt idx="38">
                  <c:v>2391</c:v>
                </c:pt>
                <c:pt idx="39">
                  <c:v>2487</c:v>
                </c:pt>
                <c:pt idx="40">
                  <c:v>2756</c:v>
                </c:pt>
                <c:pt idx="41">
                  <c:v>2300</c:v>
                </c:pt>
                <c:pt idx="42">
                  <c:v>2665</c:v>
                </c:pt>
                <c:pt idx="43">
                  <c:v>2507</c:v>
                </c:pt>
                <c:pt idx="44">
                  <c:v>2231</c:v>
                </c:pt>
                <c:pt idx="45">
                  <c:v>2166</c:v>
                </c:pt>
                <c:pt idx="46">
                  <c:v>2421</c:v>
                </c:pt>
                <c:pt idx="47">
                  <c:v>2647</c:v>
                </c:pt>
                <c:pt idx="48">
                  <c:v>2664</c:v>
                </c:pt>
                <c:pt idx="49">
                  <c:v>2705</c:v>
                </c:pt>
                <c:pt idx="50">
                  <c:v>2463</c:v>
                </c:pt>
                <c:pt idx="51">
                  <c:v>2655</c:v>
                </c:pt>
                <c:pt idx="52">
                  <c:v>3484</c:v>
                </c:pt>
                <c:pt idx="53">
                  <c:v>4219</c:v>
                </c:pt>
                <c:pt idx="54">
                  <c:v>2996</c:v>
                </c:pt>
                <c:pt idx="55">
                  <c:v>3763</c:v>
                </c:pt>
                <c:pt idx="56">
                  <c:v>3605</c:v>
                </c:pt>
                <c:pt idx="57">
                  <c:v>3566</c:v>
                </c:pt>
                <c:pt idx="58">
                  <c:v>3376</c:v>
                </c:pt>
                <c:pt idx="59">
                  <c:v>3096</c:v>
                </c:pt>
                <c:pt idx="60">
                  <c:v>3015</c:v>
                </c:pt>
                <c:pt idx="61">
                  <c:v>3238</c:v>
                </c:pt>
                <c:pt idx="62">
                  <c:v>2925</c:v>
                </c:pt>
                <c:pt idx="63">
                  <c:v>2901</c:v>
                </c:pt>
                <c:pt idx="64">
                  <c:v>2887</c:v>
                </c:pt>
                <c:pt idx="65">
                  <c:v>3442</c:v>
                </c:pt>
                <c:pt idx="66">
                  <c:v>3020</c:v>
                </c:pt>
                <c:pt idx="67">
                  <c:v>3155</c:v>
                </c:pt>
                <c:pt idx="68">
                  <c:v>3181</c:v>
                </c:pt>
                <c:pt idx="69">
                  <c:v>3376</c:v>
                </c:pt>
                <c:pt idx="70">
                  <c:v>3495</c:v>
                </c:pt>
              </c:numCache>
            </c:numRef>
          </c:val>
        </c:ser>
        <c:ser>
          <c:idx val="1"/>
          <c:order val="1"/>
          <c:tx>
            <c:strRef>
              <c:f>'BOM CC B&amp;B'!$L$4</c:f>
              <c:strCache>
                <c:ptCount val="1"/>
                <c:pt idx="0">
                  <c:v>Bills of Mortality Burials</c:v>
                </c:pt>
              </c:strCache>
            </c:strRef>
          </c:tx>
          <c:marker>
            <c:symbol val="none"/>
          </c:marker>
          <c:cat>
            <c:numRef>
              <c:f>'BOM CC B&amp;B'!$J$5:$J$75</c:f>
              <c:numCache>
                <c:formatCode>General</c:formatCode>
                <c:ptCount val="71"/>
                <c:pt idx="0">
                  <c:v>1750</c:v>
                </c:pt>
                <c:pt idx="1">
                  <c:v>1751</c:v>
                </c:pt>
                <c:pt idx="2">
                  <c:v>1752</c:v>
                </c:pt>
                <c:pt idx="3">
                  <c:v>1753</c:v>
                </c:pt>
                <c:pt idx="4">
                  <c:v>1754</c:v>
                </c:pt>
                <c:pt idx="5">
                  <c:v>1755</c:v>
                </c:pt>
                <c:pt idx="6">
                  <c:v>1756</c:v>
                </c:pt>
                <c:pt idx="7">
                  <c:v>1757</c:v>
                </c:pt>
                <c:pt idx="8">
                  <c:v>1758</c:v>
                </c:pt>
                <c:pt idx="9">
                  <c:v>1759</c:v>
                </c:pt>
                <c:pt idx="10">
                  <c:v>1760</c:v>
                </c:pt>
                <c:pt idx="11">
                  <c:v>1761</c:v>
                </c:pt>
                <c:pt idx="12">
                  <c:v>1762</c:v>
                </c:pt>
                <c:pt idx="13">
                  <c:v>1763</c:v>
                </c:pt>
                <c:pt idx="14">
                  <c:v>1764</c:v>
                </c:pt>
                <c:pt idx="15">
                  <c:v>1765</c:v>
                </c:pt>
                <c:pt idx="16">
                  <c:v>1766</c:v>
                </c:pt>
                <c:pt idx="17">
                  <c:v>1767</c:v>
                </c:pt>
                <c:pt idx="18">
                  <c:v>1768</c:v>
                </c:pt>
                <c:pt idx="19">
                  <c:v>1769</c:v>
                </c:pt>
                <c:pt idx="20">
                  <c:v>1770</c:v>
                </c:pt>
                <c:pt idx="21">
                  <c:v>1771</c:v>
                </c:pt>
                <c:pt idx="22">
                  <c:v>1772</c:v>
                </c:pt>
                <c:pt idx="23">
                  <c:v>1773</c:v>
                </c:pt>
                <c:pt idx="24">
                  <c:v>1774</c:v>
                </c:pt>
                <c:pt idx="25">
                  <c:v>1775</c:v>
                </c:pt>
                <c:pt idx="26">
                  <c:v>1776</c:v>
                </c:pt>
                <c:pt idx="27">
                  <c:v>1777</c:v>
                </c:pt>
                <c:pt idx="28">
                  <c:v>1778</c:v>
                </c:pt>
                <c:pt idx="29">
                  <c:v>1779</c:v>
                </c:pt>
                <c:pt idx="30">
                  <c:v>1780</c:v>
                </c:pt>
                <c:pt idx="31">
                  <c:v>1781</c:v>
                </c:pt>
                <c:pt idx="32">
                  <c:v>1782</c:v>
                </c:pt>
                <c:pt idx="33">
                  <c:v>1783</c:v>
                </c:pt>
                <c:pt idx="34">
                  <c:v>1784</c:v>
                </c:pt>
                <c:pt idx="35">
                  <c:v>1785</c:v>
                </c:pt>
                <c:pt idx="36">
                  <c:v>1786</c:v>
                </c:pt>
                <c:pt idx="37">
                  <c:v>1787</c:v>
                </c:pt>
                <c:pt idx="38">
                  <c:v>1788</c:v>
                </c:pt>
                <c:pt idx="39">
                  <c:v>1789</c:v>
                </c:pt>
                <c:pt idx="40">
                  <c:v>1790</c:v>
                </c:pt>
                <c:pt idx="41">
                  <c:v>1791</c:v>
                </c:pt>
                <c:pt idx="42">
                  <c:v>1792</c:v>
                </c:pt>
                <c:pt idx="43">
                  <c:v>1793</c:v>
                </c:pt>
                <c:pt idx="44">
                  <c:v>1794</c:v>
                </c:pt>
                <c:pt idx="45">
                  <c:v>1795</c:v>
                </c:pt>
                <c:pt idx="46">
                  <c:v>1796</c:v>
                </c:pt>
                <c:pt idx="47">
                  <c:v>1797</c:v>
                </c:pt>
                <c:pt idx="48">
                  <c:v>1798</c:v>
                </c:pt>
                <c:pt idx="49">
                  <c:v>1799</c:v>
                </c:pt>
                <c:pt idx="50">
                  <c:v>1800</c:v>
                </c:pt>
                <c:pt idx="51">
                  <c:v>1801</c:v>
                </c:pt>
                <c:pt idx="52">
                  <c:v>1802</c:v>
                </c:pt>
                <c:pt idx="53">
                  <c:v>1803</c:v>
                </c:pt>
                <c:pt idx="54">
                  <c:v>1804</c:v>
                </c:pt>
                <c:pt idx="55">
                  <c:v>1805</c:v>
                </c:pt>
                <c:pt idx="56">
                  <c:v>1806</c:v>
                </c:pt>
                <c:pt idx="57">
                  <c:v>1807</c:v>
                </c:pt>
                <c:pt idx="58">
                  <c:v>1808</c:v>
                </c:pt>
                <c:pt idx="59">
                  <c:v>1809</c:v>
                </c:pt>
                <c:pt idx="60">
                  <c:v>1810</c:v>
                </c:pt>
                <c:pt idx="61">
                  <c:v>1811</c:v>
                </c:pt>
                <c:pt idx="62">
                  <c:v>1812</c:v>
                </c:pt>
                <c:pt idx="63">
                  <c:v>1813</c:v>
                </c:pt>
                <c:pt idx="64">
                  <c:v>1814</c:v>
                </c:pt>
                <c:pt idx="65">
                  <c:v>1815</c:v>
                </c:pt>
                <c:pt idx="66">
                  <c:v>1816</c:v>
                </c:pt>
                <c:pt idx="67">
                  <c:v>1817</c:v>
                </c:pt>
                <c:pt idx="68">
                  <c:v>1818</c:v>
                </c:pt>
                <c:pt idx="69">
                  <c:v>1819</c:v>
                </c:pt>
                <c:pt idx="70">
                  <c:v>1820</c:v>
                </c:pt>
              </c:numCache>
            </c:numRef>
          </c:cat>
          <c:val>
            <c:numRef>
              <c:f>'BOM CC B&amp;B'!$L$5:$L$75</c:f>
              <c:numCache>
                <c:formatCode>General</c:formatCode>
                <c:ptCount val="71"/>
                <c:pt idx="0">
                  <c:v>902</c:v>
                </c:pt>
                <c:pt idx="1">
                  <c:v>650</c:v>
                </c:pt>
                <c:pt idx="2">
                  <c:v>590</c:v>
                </c:pt>
                <c:pt idx="3">
                  <c:v>793</c:v>
                </c:pt>
                <c:pt idx="4">
                  <c:v>624</c:v>
                </c:pt>
                <c:pt idx="5">
                  <c:v>706</c:v>
                </c:pt>
                <c:pt idx="6">
                  <c:v>812</c:v>
                </c:pt>
                <c:pt idx="7">
                  <c:v>778</c:v>
                </c:pt>
                <c:pt idx="8">
                  <c:v>706</c:v>
                </c:pt>
                <c:pt idx="9">
                  <c:v>712</c:v>
                </c:pt>
                <c:pt idx="10">
                  <c:v>818</c:v>
                </c:pt>
                <c:pt idx="11">
                  <c:v>613</c:v>
                </c:pt>
                <c:pt idx="12">
                  <c:v>659</c:v>
                </c:pt>
                <c:pt idx="13">
                  <c:v>909</c:v>
                </c:pt>
                <c:pt idx="14">
                  <c:v>754</c:v>
                </c:pt>
                <c:pt idx="15">
                  <c:v>723</c:v>
                </c:pt>
                <c:pt idx="16">
                  <c:v>1019</c:v>
                </c:pt>
                <c:pt idx="17">
                  <c:v>692</c:v>
                </c:pt>
                <c:pt idx="18">
                  <c:v>867</c:v>
                </c:pt>
                <c:pt idx="19">
                  <c:v>788</c:v>
                </c:pt>
                <c:pt idx="20">
                  <c:v>988</c:v>
                </c:pt>
                <c:pt idx="21">
                  <c:v>993</c:v>
                </c:pt>
                <c:pt idx="22">
                  <c:v>954</c:v>
                </c:pt>
                <c:pt idx="23">
                  <c:v>923</c:v>
                </c:pt>
                <c:pt idx="24">
                  <c:v>958</c:v>
                </c:pt>
                <c:pt idx="25">
                  <c:v>835</c:v>
                </c:pt>
                <c:pt idx="26">
                  <c:v>1220</c:v>
                </c:pt>
                <c:pt idx="27">
                  <c:v>864</c:v>
                </c:pt>
                <c:pt idx="28">
                  <c:v>975</c:v>
                </c:pt>
                <c:pt idx="29">
                  <c:v>1288</c:v>
                </c:pt>
                <c:pt idx="30">
                  <c:v>993</c:v>
                </c:pt>
                <c:pt idx="31">
                  <c:v>1370</c:v>
                </c:pt>
                <c:pt idx="32">
                  <c:v>984</c:v>
                </c:pt>
                <c:pt idx="33">
                  <c:v>1496</c:v>
                </c:pt>
                <c:pt idx="34">
                  <c:v>1175</c:v>
                </c:pt>
                <c:pt idx="35">
                  <c:v>1734</c:v>
                </c:pt>
                <c:pt idx="36">
                  <c:v>1282</c:v>
                </c:pt>
                <c:pt idx="37">
                  <c:v>1761</c:v>
                </c:pt>
                <c:pt idx="38">
                  <c:v>1637</c:v>
                </c:pt>
                <c:pt idx="39">
                  <c:v>1788</c:v>
                </c:pt>
                <c:pt idx="40">
                  <c:v>1940</c:v>
                </c:pt>
                <c:pt idx="41">
                  <c:v>1332</c:v>
                </c:pt>
                <c:pt idx="42">
                  <c:v>1354</c:v>
                </c:pt>
                <c:pt idx="43">
                  <c:v>1461</c:v>
                </c:pt>
                <c:pt idx="44">
                  <c:v>1262</c:v>
                </c:pt>
                <c:pt idx="45">
                  <c:v>1771</c:v>
                </c:pt>
                <c:pt idx="46">
                  <c:v>1392</c:v>
                </c:pt>
                <c:pt idx="47">
                  <c:v>1344</c:v>
                </c:pt>
                <c:pt idx="48">
                  <c:v>1464</c:v>
                </c:pt>
                <c:pt idx="49">
                  <c:v>1610</c:v>
                </c:pt>
                <c:pt idx="50">
                  <c:v>1639</c:v>
                </c:pt>
                <c:pt idx="51">
                  <c:v>2328</c:v>
                </c:pt>
                <c:pt idx="52">
                  <c:v>2146</c:v>
                </c:pt>
                <c:pt idx="53">
                  <c:v>1914</c:v>
                </c:pt>
                <c:pt idx="54">
                  <c:v>1451</c:v>
                </c:pt>
                <c:pt idx="55">
                  <c:v>1697</c:v>
                </c:pt>
                <c:pt idx="56">
                  <c:v>1591</c:v>
                </c:pt>
                <c:pt idx="57">
                  <c:v>1503</c:v>
                </c:pt>
                <c:pt idx="58">
                  <c:v>1245</c:v>
                </c:pt>
                <c:pt idx="59">
                  <c:v>1473</c:v>
                </c:pt>
                <c:pt idx="60">
                  <c:v>1320</c:v>
                </c:pt>
                <c:pt idx="61">
                  <c:v>1183</c:v>
                </c:pt>
                <c:pt idx="62">
                  <c:v>1493</c:v>
                </c:pt>
                <c:pt idx="63">
                  <c:v>1569</c:v>
                </c:pt>
                <c:pt idx="64">
                  <c:v>1539</c:v>
                </c:pt>
                <c:pt idx="65">
                  <c:v>1431</c:v>
                </c:pt>
                <c:pt idx="66">
                  <c:v>1690</c:v>
                </c:pt>
                <c:pt idx="67">
                  <c:v>1815</c:v>
                </c:pt>
                <c:pt idx="68">
                  <c:v>2450</c:v>
                </c:pt>
                <c:pt idx="69">
                  <c:v>1878</c:v>
                </c:pt>
                <c:pt idx="70">
                  <c:v>1615</c:v>
                </c:pt>
              </c:numCache>
            </c:numRef>
          </c:val>
        </c:ser>
        <c:ser>
          <c:idx val="2"/>
          <c:order val="2"/>
          <c:tx>
            <c:strRef>
              <c:f>'BOM CC B&amp;B'!$M$4</c:f>
              <c:strCache>
                <c:ptCount val="1"/>
                <c:pt idx="0">
                  <c:v>Collegiate Church Baptisms</c:v>
                </c:pt>
              </c:strCache>
            </c:strRef>
          </c:tx>
          <c:marker>
            <c:symbol val="none"/>
          </c:marker>
          <c:cat>
            <c:numRef>
              <c:f>'BOM CC B&amp;B'!$J$5:$J$75</c:f>
              <c:numCache>
                <c:formatCode>General</c:formatCode>
                <c:ptCount val="71"/>
                <c:pt idx="0">
                  <c:v>1750</c:v>
                </c:pt>
                <c:pt idx="1">
                  <c:v>1751</c:v>
                </c:pt>
                <c:pt idx="2">
                  <c:v>1752</c:v>
                </c:pt>
                <c:pt idx="3">
                  <c:v>1753</c:v>
                </c:pt>
                <c:pt idx="4">
                  <c:v>1754</c:v>
                </c:pt>
                <c:pt idx="5">
                  <c:v>1755</c:v>
                </c:pt>
                <c:pt idx="6">
                  <c:v>1756</c:v>
                </c:pt>
                <c:pt idx="7">
                  <c:v>1757</c:v>
                </c:pt>
                <c:pt idx="8">
                  <c:v>1758</c:v>
                </c:pt>
                <c:pt idx="9">
                  <c:v>1759</c:v>
                </c:pt>
                <c:pt idx="10">
                  <c:v>1760</c:v>
                </c:pt>
                <c:pt idx="11">
                  <c:v>1761</c:v>
                </c:pt>
                <c:pt idx="12">
                  <c:v>1762</c:v>
                </c:pt>
                <c:pt idx="13">
                  <c:v>1763</c:v>
                </c:pt>
                <c:pt idx="14">
                  <c:v>1764</c:v>
                </c:pt>
                <c:pt idx="15">
                  <c:v>1765</c:v>
                </c:pt>
                <c:pt idx="16">
                  <c:v>1766</c:v>
                </c:pt>
                <c:pt idx="17">
                  <c:v>1767</c:v>
                </c:pt>
                <c:pt idx="18">
                  <c:v>1768</c:v>
                </c:pt>
                <c:pt idx="19">
                  <c:v>1769</c:v>
                </c:pt>
                <c:pt idx="20">
                  <c:v>1770</c:v>
                </c:pt>
                <c:pt idx="21">
                  <c:v>1771</c:v>
                </c:pt>
                <c:pt idx="22">
                  <c:v>1772</c:v>
                </c:pt>
                <c:pt idx="23">
                  <c:v>1773</c:v>
                </c:pt>
                <c:pt idx="24">
                  <c:v>1774</c:v>
                </c:pt>
                <c:pt idx="25">
                  <c:v>1775</c:v>
                </c:pt>
                <c:pt idx="26">
                  <c:v>1776</c:v>
                </c:pt>
                <c:pt idx="27">
                  <c:v>1777</c:v>
                </c:pt>
                <c:pt idx="28">
                  <c:v>1778</c:v>
                </c:pt>
                <c:pt idx="29">
                  <c:v>1779</c:v>
                </c:pt>
                <c:pt idx="30">
                  <c:v>1780</c:v>
                </c:pt>
                <c:pt idx="31">
                  <c:v>1781</c:v>
                </c:pt>
                <c:pt idx="32">
                  <c:v>1782</c:v>
                </c:pt>
                <c:pt idx="33">
                  <c:v>1783</c:v>
                </c:pt>
                <c:pt idx="34">
                  <c:v>1784</c:v>
                </c:pt>
                <c:pt idx="35">
                  <c:v>1785</c:v>
                </c:pt>
                <c:pt idx="36">
                  <c:v>1786</c:v>
                </c:pt>
                <c:pt idx="37">
                  <c:v>1787</c:v>
                </c:pt>
                <c:pt idx="38">
                  <c:v>1788</c:v>
                </c:pt>
                <c:pt idx="39">
                  <c:v>1789</c:v>
                </c:pt>
                <c:pt idx="40">
                  <c:v>1790</c:v>
                </c:pt>
                <c:pt idx="41">
                  <c:v>1791</c:v>
                </c:pt>
                <c:pt idx="42">
                  <c:v>1792</c:v>
                </c:pt>
                <c:pt idx="43">
                  <c:v>1793</c:v>
                </c:pt>
                <c:pt idx="44">
                  <c:v>1794</c:v>
                </c:pt>
                <c:pt idx="45">
                  <c:v>1795</c:v>
                </c:pt>
                <c:pt idx="46">
                  <c:v>1796</c:v>
                </c:pt>
                <c:pt idx="47">
                  <c:v>1797</c:v>
                </c:pt>
                <c:pt idx="48">
                  <c:v>1798</c:v>
                </c:pt>
                <c:pt idx="49">
                  <c:v>1799</c:v>
                </c:pt>
                <c:pt idx="50">
                  <c:v>1800</c:v>
                </c:pt>
                <c:pt idx="51">
                  <c:v>1801</c:v>
                </c:pt>
                <c:pt idx="52">
                  <c:v>1802</c:v>
                </c:pt>
                <c:pt idx="53">
                  <c:v>1803</c:v>
                </c:pt>
                <c:pt idx="54">
                  <c:v>1804</c:v>
                </c:pt>
                <c:pt idx="55">
                  <c:v>1805</c:v>
                </c:pt>
                <c:pt idx="56">
                  <c:v>1806</c:v>
                </c:pt>
                <c:pt idx="57">
                  <c:v>1807</c:v>
                </c:pt>
                <c:pt idx="58">
                  <c:v>1808</c:v>
                </c:pt>
                <c:pt idx="59">
                  <c:v>1809</c:v>
                </c:pt>
                <c:pt idx="60">
                  <c:v>1810</c:v>
                </c:pt>
                <c:pt idx="61">
                  <c:v>1811</c:v>
                </c:pt>
                <c:pt idx="62">
                  <c:v>1812</c:v>
                </c:pt>
                <c:pt idx="63">
                  <c:v>1813</c:v>
                </c:pt>
                <c:pt idx="64">
                  <c:v>1814</c:v>
                </c:pt>
                <c:pt idx="65">
                  <c:v>1815</c:v>
                </c:pt>
                <c:pt idx="66">
                  <c:v>1816</c:v>
                </c:pt>
                <c:pt idx="67">
                  <c:v>1817</c:v>
                </c:pt>
                <c:pt idx="68">
                  <c:v>1818</c:v>
                </c:pt>
                <c:pt idx="69">
                  <c:v>1819</c:v>
                </c:pt>
                <c:pt idx="70">
                  <c:v>1820</c:v>
                </c:pt>
              </c:numCache>
            </c:numRef>
          </c:cat>
          <c:val>
            <c:numRef>
              <c:f>'BOM CC B&amp;B'!$M$5:$M$75</c:f>
              <c:numCache>
                <c:formatCode>General</c:formatCode>
                <c:ptCount val="71"/>
                <c:pt idx="0">
                  <c:v>648</c:v>
                </c:pt>
                <c:pt idx="1">
                  <c:v>680</c:v>
                </c:pt>
                <c:pt idx="2">
                  <c:v>711</c:v>
                </c:pt>
                <c:pt idx="3">
                  <c:v>712</c:v>
                </c:pt>
                <c:pt idx="4">
                  <c:v>735</c:v>
                </c:pt>
                <c:pt idx="5">
                  <c:v>668</c:v>
                </c:pt>
                <c:pt idx="6">
                  <c:v>698</c:v>
                </c:pt>
                <c:pt idx="7">
                  <c:v>600</c:v>
                </c:pt>
                <c:pt idx="8">
                  <c:v>701</c:v>
                </c:pt>
                <c:pt idx="9">
                  <c:v>736</c:v>
                </c:pt>
                <c:pt idx="10">
                  <c:v>654</c:v>
                </c:pt>
                <c:pt idx="11">
                  <c:v>803</c:v>
                </c:pt>
                <c:pt idx="12">
                  <c:v>704</c:v>
                </c:pt>
                <c:pt idx="13">
                  <c:v>677</c:v>
                </c:pt>
                <c:pt idx="14">
                  <c:v>786</c:v>
                </c:pt>
                <c:pt idx="15">
                  <c:v>784</c:v>
                </c:pt>
                <c:pt idx="16">
                  <c:v>788</c:v>
                </c:pt>
                <c:pt idx="17">
                  <c:v>832</c:v>
                </c:pt>
                <c:pt idx="18">
                  <c:v>862</c:v>
                </c:pt>
                <c:pt idx="19">
                  <c:v>922</c:v>
                </c:pt>
                <c:pt idx="20">
                  <c:v>907</c:v>
                </c:pt>
                <c:pt idx="21">
                  <c:v>1017</c:v>
                </c:pt>
                <c:pt idx="22">
                  <c:v>997</c:v>
                </c:pt>
                <c:pt idx="23">
                  <c:v>1020</c:v>
                </c:pt>
                <c:pt idx="24">
                  <c:v>1122</c:v>
                </c:pt>
                <c:pt idx="25">
                  <c:v>1215</c:v>
                </c:pt>
                <c:pt idx="26">
                  <c:v>1112</c:v>
                </c:pt>
                <c:pt idx="27">
                  <c:v>1294</c:v>
                </c:pt>
                <c:pt idx="28">
                  <c:v>1257</c:v>
                </c:pt>
                <c:pt idx="29">
                  <c:v>1296</c:v>
                </c:pt>
                <c:pt idx="30">
                  <c:v>1323</c:v>
                </c:pt>
                <c:pt idx="31">
                  <c:v>1385</c:v>
                </c:pt>
                <c:pt idx="32">
                  <c:v>1450</c:v>
                </c:pt>
                <c:pt idx="33">
                  <c:v>1436</c:v>
                </c:pt>
                <c:pt idx="34">
                  <c:v>1754</c:v>
                </c:pt>
                <c:pt idx="35">
                  <c:v>1737</c:v>
                </c:pt>
                <c:pt idx="36">
                  <c:v>1974</c:v>
                </c:pt>
                <c:pt idx="37">
                  <c:v>1967</c:v>
                </c:pt>
                <c:pt idx="38">
                  <c:v>2091</c:v>
                </c:pt>
                <c:pt idx="39">
                  <c:v>2019</c:v>
                </c:pt>
                <c:pt idx="40">
                  <c:v>2256</c:v>
                </c:pt>
                <c:pt idx="41">
                  <c:v>2408</c:v>
                </c:pt>
                <c:pt idx="42">
                  <c:v>2674</c:v>
                </c:pt>
                <c:pt idx="43">
                  <c:v>2486</c:v>
                </c:pt>
                <c:pt idx="44">
                  <c:v>2244</c:v>
                </c:pt>
                <c:pt idx="45">
                  <c:v>2166</c:v>
                </c:pt>
                <c:pt idx="46">
                  <c:v>2424</c:v>
                </c:pt>
                <c:pt idx="47">
                  <c:v>2652</c:v>
                </c:pt>
                <c:pt idx="48">
                  <c:v>2628</c:v>
                </c:pt>
                <c:pt idx="49">
                  <c:v>2718</c:v>
                </c:pt>
                <c:pt idx="50">
                  <c:v>2493</c:v>
                </c:pt>
                <c:pt idx="51">
                  <c:v>2262</c:v>
                </c:pt>
                <c:pt idx="52">
                  <c:v>3080</c:v>
                </c:pt>
                <c:pt idx="53">
                  <c:v>3548</c:v>
                </c:pt>
                <c:pt idx="54">
                  <c:v>3480</c:v>
                </c:pt>
                <c:pt idx="55">
                  <c:v>3330</c:v>
                </c:pt>
                <c:pt idx="56">
                  <c:v>3275</c:v>
                </c:pt>
                <c:pt idx="57">
                  <c:v>3178</c:v>
                </c:pt>
                <c:pt idx="58">
                  <c:v>3007</c:v>
                </c:pt>
                <c:pt idx="59">
                  <c:v>2865</c:v>
                </c:pt>
                <c:pt idx="60">
                  <c:v>2796</c:v>
                </c:pt>
                <c:pt idx="61">
                  <c:v>2920</c:v>
                </c:pt>
                <c:pt idx="62">
                  <c:v>2584</c:v>
                </c:pt>
                <c:pt idx="63">
                  <c:v>2589</c:v>
                </c:pt>
                <c:pt idx="64">
                  <c:v>2633</c:v>
                </c:pt>
                <c:pt idx="65">
                  <c:v>3132</c:v>
                </c:pt>
                <c:pt idx="66">
                  <c:v>2779</c:v>
                </c:pt>
                <c:pt idx="67">
                  <c:v>2937</c:v>
                </c:pt>
                <c:pt idx="68">
                  <c:v>2922</c:v>
                </c:pt>
                <c:pt idx="69">
                  <c:v>3168</c:v>
                </c:pt>
                <c:pt idx="70">
                  <c:v>3148</c:v>
                </c:pt>
              </c:numCache>
            </c:numRef>
          </c:val>
        </c:ser>
        <c:ser>
          <c:idx val="3"/>
          <c:order val="3"/>
          <c:tx>
            <c:strRef>
              <c:f>'BOM CC B&amp;B'!$N$4</c:f>
              <c:strCache>
                <c:ptCount val="1"/>
                <c:pt idx="0">
                  <c:v>Collegiate Church Burials</c:v>
                </c:pt>
              </c:strCache>
            </c:strRef>
          </c:tx>
          <c:marker>
            <c:symbol val="none"/>
          </c:marker>
          <c:cat>
            <c:numRef>
              <c:f>'BOM CC B&amp;B'!$J$5:$J$75</c:f>
              <c:numCache>
                <c:formatCode>General</c:formatCode>
                <c:ptCount val="71"/>
                <c:pt idx="0">
                  <c:v>1750</c:v>
                </c:pt>
                <c:pt idx="1">
                  <c:v>1751</c:v>
                </c:pt>
                <c:pt idx="2">
                  <c:v>1752</c:v>
                </c:pt>
                <c:pt idx="3">
                  <c:v>1753</c:v>
                </c:pt>
                <c:pt idx="4">
                  <c:v>1754</c:v>
                </c:pt>
                <c:pt idx="5">
                  <c:v>1755</c:v>
                </c:pt>
                <c:pt idx="6">
                  <c:v>1756</c:v>
                </c:pt>
                <c:pt idx="7">
                  <c:v>1757</c:v>
                </c:pt>
                <c:pt idx="8">
                  <c:v>1758</c:v>
                </c:pt>
                <c:pt idx="9">
                  <c:v>1759</c:v>
                </c:pt>
                <c:pt idx="10">
                  <c:v>1760</c:v>
                </c:pt>
                <c:pt idx="11">
                  <c:v>1761</c:v>
                </c:pt>
                <c:pt idx="12">
                  <c:v>1762</c:v>
                </c:pt>
                <c:pt idx="13">
                  <c:v>1763</c:v>
                </c:pt>
                <c:pt idx="14">
                  <c:v>1764</c:v>
                </c:pt>
                <c:pt idx="15">
                  <c:v>1765</c:v>
                </c:pt>
                <c:pt idx="16">
                  <c:v>1766</c:v>
                </c:pt>
                <c:pt idx="17">
                  <c:v>1767</c:v>
                </c:pt>
                <c:pt idx="18">
                  <c:v>1768</c:v>
                </c:pt>
                <c:pt idx="19">
                  <c:v>1769</c:v>
                </c:pt>
                <c:pt idx="20">
                  <c:v>1770</c:v>
                </c:pt>
                <c:pt idx="21">
                  <c:v>1771</c:v>
                </c:pt>
                <c:pt idx="22">
                  <c:v>1772</c:v>
                </c:pt>
                <c:pt idx="23">
                  <c:v>1773</c:v>
                </c:pt>
                <c:pt idx="24">
                  <c:v>1774</c:v>
                </c:pt>
                <c:pt idx="25">
                  <c:v>1775</c:v>
                </c:pt>
                <c:pt idx="26">
                  <c:v>1776</c:v>
                </c:pt>
                <c:pt idx="27">
                  <c:v>1777</c:v>
                </c:pt>
                <c:pt idx="28">
                  <c:v>1778</c:v>
                </c:pt>
                <c:pt idx="29">
                  <c:v>1779</c:v>
                </c:pt>
                <c:pt idx="30">
                  <c:v>1780</c:v>
                </c:pt>
                <c:pt idx="31">
                  <c:v>1781</c:v>
                </c:pt>
                <c:pt idx="32">
                  <c:v>1782</c:v>
                </c:pt>
                <c:pt idx="33">
                  <c:v>1783</c:v>
                </c:pt>
                <c:pt idx="34">
                  <c:v>1784</c:v>
                </c:pt>
                <c:pt idx="35">
                  <c:v>1785</c:v>
                </c:pt>
                <c:pt idx="36">
                  <c:v>1786</c:v>
                </c:pt>
                <c:pt idx="37">
                  <c:v>1787</c:v>
                </c:pt>
                <c:pt idx="38">
                  <c:v>1788</c:v>
                </c:pt>
                <c:pt idx="39">
                  <c:v>1789</c:v>
                </c:pt>
                <c:pt idx="40">
                  <c:v>1790</c:v>
                </c:pt>
                <c:pt idx="41">
                  <c:v>1791</c:v>
                </c:pt>
                <c:pt idx="42">
                  <c:v>1792</c:v>
                </c:pt>
                <c:pt idx="43">
                  <c:v>1793</c:v>
                </c:pt>
                <c:pt idx="44">
                  <c:v>1794</c:v>
                </c:pt>
                <c:pt idx="45">
                  <c:v>1795</c:v>
                </c:pt>
                <c:pt idx="46">
                  <c:v>1796</c:v>
                </c:pt>
                <c:pt idx="47">
                  <c:v>1797</c:v>
                </c:pt>
                <c:pt idx="48">
                  <c:v>1798</c:v>
                </c:pt>
                <c:pt idx="49">
                  <c:v>1799</c:v>
                </c:pt>
                <c:pt idx="50">
                  <c:v>1800</c:v>
                </c:pt>
                <c:pt idx="51">
                  <c:v>1801</c:v>
                </c:pt>
                <c:pt idx="52">
                  <c:v>1802</c:v>
                </c:pt>
                <c:pt idx="53">
                  <c:v>1803</c:v>
                </c:pt>
                <c:pt idx="54">
                  <c:v>1804</c:v>
                </c:pt>
                <c:pt idx="55">
                  <c:v>1805</c:v>
                </c:pt>
                <c:pt idx="56">
                  <c:v>1806</c:v>
                </c:pt>
                <c:pt idx="57">
                  <c:v>1807</c:v>
                </c:pt>
                <c:pt idx="58">
                  <c:v>1808</c:v>
                </c:pt>
                <c:pt idx="59">
                  <c:v>1809</c:v>
                </c:pt>
                <c:pt idx="60">
                  <c:v>1810</c:v>
                </c:pt>
                <c:pt idx="61">
                  <c:v>1811</c:v>
                </c:pt>
                <c:pt idx="62">
                  <c:v>1812</c:v>
                </c:pt>
                <c:pt idx="63">
                  <c:v>1813</c:v>
                </c:pt>
                <c:pt idx="64">
                  <c:v>1814</c:v>
                </c:pt>
                <c:pt idx="65">
                  <c:v>1815</c:v>
                </c:pt>
                <c:pt idx="66">
                  <c:v>1816</c:v>
                </c:pt>
                <c:pt idx="67">
                  <c:v>1817</c:v>
                </c:pt>
                <c:pt idx="68">
                  <c:v>1818</c:v>
                </c:pt>
                <c:pt idx="69">
                  <c:v>1819</c:v>
                </c:pt>
                <c:pt idx="70">
                  <c:v>1820</c:v>
                </c:pt>
              </c:numCache>
            </c:numRef>
          </c:cat>
          <c:val>
            <c:numRef>
              <c:f>'BOM CC B&amp;B'!$N$5:$N$75</c:f>
              <c:numCache>
                <c:formatCode>General</c:formatCode>
                <c:ptCount val="71"/>
                <c:pt idx="0">
                  <c:v>887</c:v>
                </c:pt>
                <c:pt idx="1">
                  <c:v>384</c:v>
                </c:pt>
                <c:pt idx="2">
                  <c:v>540</c:v>
                </c:pt>
                <c:pt idx="3">
                  <c:v>728</c:v>
                </c:pt>
                <c:pt idx="4">
                  <c:v>559</c:v>
                </c:pt>
                <c:pt idx="5">
                  <c:v>655</c:v>
                </c:pt>
                <c:pt idx="6">
                  <c:v>721</c:v>
                </c:pt>
                <c:pt idx="7">
                  <c:v>703</c:v>
                </c:pt>
                <c:pt idx="8">
                  <c:v>632</c:v>
                </c:pt>
                <c:pt idx="9">
                  <c:v>626</c:v>
                </c:pt>
                <c:pt idx="10">
                  <c:v>635</c:v>
                </c:pt>
                <c:pt idx="11">
                  <c:v>527</c:v>
                </c:pt>
                <c:pt idx="12">
                  <c:v>578</c:v>
                </c:pt>
                <c:pt idx="13">
                  <c:v>832</c:v>
                </c:pt>
                <c:pt idx="14">
                  <c:v>663</c:v>
                </c:pt>
                <c:pt idx="15">
                  <c:v>618</c:v>
                </c:pt>
                <c:pt idx="16">
                  <c:v>870</c:v>
                </c:pt>
                <c:pt idx="17">
                  <c:v>571</c:v>
                </c:pt>
                <c:pt idx="18">
                  <c:v>697</c:v>
                </c:pt>
                <c:pt idx="19">
                  <c:v>580</c:v>
                </c:pt>
                <c:pt idx="20">
                  <c:v>702</c:v>
                </c:pt>
                <c:pt idx="21">
                  <c:v>702</c:v>
                </c:pt>
                <c:pt idx="22">
                  <c:v>624</c:v>
                </c:pt>
                <c:pt idx="23">
                  <c:v>654</c:v>
                </c:pt>
                <c:pt idx="24">
                  <c:v>663</c:v>
                </c:pt>
                <c:pt idx="25">
                  <c:v>609</c:v>
                </c:pt>
                <c:pt idx="26">
                  <c:v>874</c:v>
                </c:pt>
                <c:pt idx="27">
                  <c:v>644</c:v>
                </c:pt>
                <c:pt idx="28">
                  <c:v>743</c:v>
                </c:pt>
                <c:pt idx="29">
                  <c:v>901</c:v>
                </c:pt>
                <c:pt idx="30">
                  <c:v>709</c:v>
                </c:pt>
                <c:pt idx="31">
                  <c:v>999</c:v>
                </c:pt>
                <c:pt idx="32">
                  <c:v>709</c:v>
                </c:pt>
                <c:pt idx="33">
                  <c:v>1052</c:v>
                </c:pt>
                <c:pt idx="34">
                  <c:v>864</c:v>
                </c:pt>
                <c:pt idx="35">
                  <c:v>1249</c:v>
                </c:pt>
                <c:pt idx="36">
                  <c:v>918</c:v>
                </c:pt>
                <c:pt idx="37">
                  <c:v>1287</c:v>
                </c:pt>
                <c:pt idx="38">
                  <c:v>1067</c:v>
                </c:pt>
                <c:pt idx="39">
                  <c:v>1158</c:v>
                </c:pt>
                <c:pt idx="40">
                  <c:v>1132</c:v>
                </c:pt>
                <c:pt idx="41">
                  <c:v>1416</c:v>
                </c:pt>
                <c:pt idx="42">
                  <c:v>1348</c:v>
                </c:pt>
                <c:pt idx="43">
                  <c:v>1457</c:v>
                </c:pt>
                <c:pt idx="44">
                  <c:v>1258</c:v>
                </c:pt>
                <c:pt idx="45">
                  <c:v>1723</c:v>
                </c:pt>
                <c:pt idx="46">
                  <c:v>1383</c:v>
                </c:pt>
                <c:pt idx="47">
                  <c:v>1328</c:v>
                </c:pt>
                <c:pt idx="48">
                  <c:v>1376</c:v>
                </c:pt>
                <c:pt idx="49">
                  <c:v>1356</c:v>
                </c:pt>
                <c:pt idx="50">
                  <c:v>1585</c:v>
                </c:pt>
                <c:pt idx="51">
                  <c:v>1677</c:v>
                </c:pt>
                <c:pt idx="52">
                  <c:v>1272</c:v>
                </c:pt>
                <c:pt idx="53">
                  <c:v>1123</c:v>
                </c:pt>
                <c:pt idx="54">
                  <c:v>797</c:v>
                </c:pt>
                <c:pt idx="55">
                  <c:v>957</c:v>
                </c:pt>
                <c:pt idx="56">
                  <c:v>921</c:v>
                </c:pt>
                <c:pt idx="57">
                  <c:v>846</c:v>
                </c:pt>
                <c:pt idx="58">
                  <c:v>656</c:v>
                </c:pt>
                <c:pt idx="59">
                  <c:v>801</c:v>
                </c:pt>
                <c:pt idx="60">
                  <c:v>739</c:v>
                </c:pt>
                <c:pt idx="61">
                  <c:v>648</c:v>
                </c:pt>
                <c:pt idx="62">
                  <c:v>907</c:v>
                </c:pt>
                <c:pt idx="63">
                  <c:v>929</c:v>
                </c:pt>
                <c:pt idx="64">
                  <c:v>878</c:v>
                </c:pt>
                <c:pt idx="65">
                  <c:v>788</c:v>
                </c:pt>
                <c:pt idx="66">
                  <c:v>1138</c:v>
                </c:pt>
                <c:pt idx="67">
                  <c:v>1321</c:v>
                </c:pt>
                <c:pt idx="68">
                  <c:v>1785</c:v>
                </c:pt>
                <c:pt idx="69">
                  <c:v>1293</c:v>
                </c:pt>
                <c:pt idx="70">
                  <c:v>1087</c:v>
                </c:pt>
              </c:numCache>
            </c:numRef>
          </c:val>
        </c:ser>
        <c:marker val="1"/>
        <c:axId val="46452736"/>
        <c:axId val="46454656"/>
      </c:lineChart>
      <c:catAx>
        <c:axId val="46452736"/>
        <c:scaling>
          <c:orientation val="minMax"/>
        </c:scaling>
        <c:axPos val="b"/>
        <c:title>
          <c:tx>
            <c:rich>
              <a:bodyPr/>
              <a:lstStyle/>
              <a:p>
                <a:pPr>
                  <a:defRPr/>
                </a:pPr>
                <a:r>
                  <a:rPr lang="en-US"/>
                  <a:t>Years</a:t>
                </a:r>
              </a:p>
            </c:rich>
          </c:tx>
          <c:layout/>
        </c:title>
        <c:numFmt formatCode="General" sourceLinked="1"/>
        <c:tickLblPos val="nextTo"/>
        <c:crossAx val="46454656"/>
        <c:crosses val="autoZero"/>
        <c:auto val="1"/>
        <c:lblAlgn val="ctr"/>
        <c:lblOffset val="100"/>
      </c:catAx>
      <c:valAx>
        <c:axId val="46454656"/>
        <c:scaling>
          <c:orientation val="minMax"/>
        </c:scaling>
        <c:axPos val="l"/>
        <c:majorGridlines/>
        <c:title>
          <c:tx>
            <c:rich>
              <a:bodyPr rot="-5400000" vert="horz"/>
              <a:lstStyle/>
              <a:p>
                <a:pPr>
                  <a:defRPr/>
                </a:pPr>
                <a:r>
                  <a:rPr lang="en-US"/>
                  <a:t>Annual Total</a:t>
                </a:r>
              </a:p>
            </c:rich>
          </c:tx>
          <c:layout/>
        </c:title>
        <c:numFmt formatCode="General" sourceLinked="1"/>
        <c:tickLblPos val="nextTo"/>
        <c:crossAx val="46452736"/>
        <c:crosses val="autoZero"/>
        <c:crossBetween val="between"/>
      </c:valAx>
    </c:plotArea>
    <c:legend>
      <c:legendPos val="r"/>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a:lstStyle/>
          <a:p>
            <a:pPr>
              <a:defRPr>
                <a:latin typeface="Arial" panose="020B0604020202020204" pitchFamily="34" charset="0"/>
                <a:cs typeface="Arial" panose="020B0604020202020204" pitchFamily="34" charset="0"/>
              </a:defRPr>
            </a:pPr>
            <a:r>
              <a:rPr lang="en-US" dirty="0">
                <a:latin typeface="Arial" panose="020B0604020202020204" pitchFamily="34" charset="0"/>
                <a:cs typeface="Arial" panose="020B0604020202020204" pitchFamily="34" charset="0"/>
              </a:rPr>
              <a:t>Burial </a:t>
            </a:r>
            <a:r>
              <a:rPr lang="en-US" dirty="0" smtClean="0">
                <a:latin typeface="Arial" panose="020B0604020202020204" pitchFamily="34" charset="0"/>
                <a:cs typeface="Arial" panose="020B0604020202020204" pitchFamily="34" charset="0"/>
              </a:rPr>
              <a:t>Grounds </a:t>
            </a:r>
            <a:r>
              <a:rPr lang="en-US" dirty="0">
                <a:latin typeface="Arial" panose="020B0604020202020204" pitchFamily="34" charset="0"/>
                <a:cs typeface="Arial" panose="020B0604020202020204" pitchFamily="34" charset="0"/>
              </a:rPr>
              <a:t>in Manchester</a:t>
            </a:r>
            <a:r>
              <a:rPr lang="en-US" baseline="0" dirty="0">
                <a:latin typeface="Arial" panose="020B0604020202020204" pitchFamily="34" charset="0"/>
                <a:cs typeface="Arial" panose="020B0604020202020204" pitchFamily="34" charset="0"/>
              </a:rPr>
              <a:t> </a:t>
            </a:r>
            <a:r>
              <a:rPr lang="en-US" baseline="0" dirty="0" smtClean="0">
                <a:latin typeface="Arial" panose="020B0604020202020204" pitchFamily="34" charset="0"/>
                <a:cs typeface="Arial" panose="020B0604020202020204" pitchFamily="34" charset="0"/>
              </a:rPr>
              <a:t>Parish 1531-1832</a:t>
            </a:r>
          </a:p>
        </c:rich>
      </c:tx>
      <c:layout/>
    </c:title>
    <c:plotArea>
      <c:layout/>
      <c:scatterChart>
        <c:scatterStyle val="lineMarker"/>
        <c:ser>
          <c:idx val="0"/>
          <c:order val="0"/>
          <c:tx>
            <c:v>burial grounds</c:v>
          </c:tx>
          <c:spPr>
            <a:ln w="28575">
              <a:noFill/>
            </a:ln>
          </c:spPr>
          <c:xVal>
            <c:numRef>
              <c:f>'chapels and churches'!$A$7:$A$60</c:f>
              <c:numCache>
                <c:formatCode>General</c:formatCode>
                <c:ptCount val="54"/>
                <c:pt idx="0">
                  <c:v>1531</c:v>
                </c:pt>
                <c:pt idx="1">
                  <c:v>1561</c:v>
                </c:pt>
                <c:pt idx="2">
                  <c:v>1573</c:v>
                </c:pt>
                <c:pt idx="3">
                  <c:v>1599</c:v>
                </c:pt>
                <c:pt idx="4">
                  <c:v>1599</c:v>
                </c:pt>
                <c:pt idx="5">
                  <c:v>1636</c:v>
                </c:pt>
                <c:pt idx="6">
                  <c:v>1639</c:v>
                </c:pt>
                <c:pt idx="7">
                  <c:v>1655</c:v>
                </c:pt>
                <c:pt idx="8">
                  <c:v>1678</c:v>
                </c:pt>
                <c:pt idx="9">
                  <c:v>1681</c:v>
                </c:pt>
                <c:pt idx="10">
                  <c:v>1682</c:v>
                </c:pt>
                <c:pt idx="11">
                  <c:v>1691</c:v>
                </c:pt>
                <c:pt idx="12">
                  <c:v>1695</c:v>
                </c:pt>
                <c:pt idx="13">
                  <c:v>1697</c:v>
                </c:pt>
                <c:pt idx="14">
                  <c:v>1700</c:v>
                </c:pt>
                <c:pt idx="15">
                  <c:v>1737</c:v>
                </c:pt>
                <c:pt idx="16">
                  <c:v>1741</c:v>
                </c:pt>
                <c:pt idx="17">
                  <c:v>1754</c:v>
                </c:pt>
                <c:pt idx="18">
                  <c:v>1767</c:v>
                </c:pt>
                <c:pt idx="19">
                  <c:v>1769</c:v>
                </c:pt>
                <c:pt idx="20">
                  <c:v>1785</c:v>
                </c:pt>
                <c:pt idx="21">
                  <c:v>1785</c:v>
                </c:pt>
                <c:pt idx="22">
                  <c:v>1786</c:v>
                </c:pt>
                <c:pt idx="23">
                  <c:v>1788</c:v>
                </c:pt>
                <c:pt idx="24">
                  <c:v>1789</c:v>
                </c:pt>
                <c:pt idx="25">
                  <c:v>1789</c:v>
                </c:pt>
                <c:pt idx="26">
                  <c:v>1793</c:v>
                </c:pt>
                <c:pt idx="27">
                  <c:v>1794</c:v>
                </c:pt>
                <c:pt idx="28">
                  <c:v>1794</c:v>
                </c:pt>
                <c:pt idx="29">
                  <c:v>1796</c:v>
                </c:pt>
                <c:pt idx="30">
                  <c:v>1798</c:v>
                </c:pt>
                <c:pt idx="31">
                  <c:v>1800</c:v>
                </c:pt>
                <c:pt idx="32">
                  <c:v>1800</c:v>
                </c:pt>
                <c:pt idx="33">
                  <c:v>1800</c:v>
                </c:pt>
                <c:pt idx="34">
                  <c:v>1802</c:v>
                </c:pt>
                <c:pt idx="35">
                  <c:v>1806</c:v>
                </c:pt>
                <c:pt idx="36">
                  <c:v>1807</c:v>
                </c:pt>
                <c:pt idx="37">
                  <c:v>1811</c:v>
                </c:pt>
                <c:pt idx="38">
                  <c:v>1811</c:v>
                </c:pt>
                <c:pt idx="39">
                  <c:v>1813</c:v>
                </c:pt>
                <c:pt idx="40">
                  <c:v>1815</c:v>
                </c:pt>
                <c:pt idx="41">
                  <c:v>1816</c:v>
                </c:pt>
                <c:pt idx="42">
                  <c:v>1819</c:v>
                </c:pt>
                <c:pt idx="43">
                  <c:v>1820</c:v>
                </c:pt>
                <c:pt idx="44">
                  <c:v>1820</c:v>
                </c:pt>
                <c:pt idx="45">
                  <c:v>1821</c:v>
                </c:pt>
                <c:pt idx="46">
                  <c:v>1821</c:v>
                </c:pt>
                <c:pt idx="47">
                  <c:v>1822</c:v>
                </c:pt>
                <c:pt idx="48">
                  <c:v>1826</c:v>
                </c:pt>
                <c:pt idx="49">
                  <c:v>1826</c:v>
                </c:pt>
                <c:pt idx="50">
                  <c:v>1827</c:v>
                </c:pt>
                <c:pt idx="51">
                  <c:v>1827</c:v>
                </c:pt>
                <c:pt idx="52">
                  <c:v>1829</c:v>
                </c:pt>
                <c:pt idx="53">
                  <c:v>1832</c:v>
                </c:pt>
              </c:numCache>
            </c:numRef>
          </c:xVal>
          <c:yVal>
            <c:numRef>
              <c:f>'chapels and churches'!$E$7:$E$60</c:f>
              <c:numCache>
                <c:formatCode>General</c:formatCode>
                <c:ptCount val="5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numCache>
            </c:numRef>
          </c:yVal>
        </c:ser>
        <c:axId val="46484096"/>
        <c:axId val="46506752"/>
      </c:scatterChart>
      <c:valAx>
        <c:axId val="46484096"/>
        <c:scaling>
          <c:orientation val="minMax"/>
        </c:scaling>
        <c:axPos val="b"/>
        <c:title>
          <c:tx>
            <c:rich>
              <a:bodyPr/>
              <a:lstStyle/>
              <a:p>
                <a:pPr>
                  <a:defRPr/>
                </a:pPr>
                <a:r>
                  <a:rPr lang="en-US"/>
                  <a:t>Year</a:t>
                </a:r>
              </a:p>
            </c:rich>
          </c:tx>
          <c:layout/>
        </c:title>
        <c:numFmt formatCode="General"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6506752"/>
        <c:crosses val="autoZero"/>
        <c:crossBetween val="midCat"/>
      </c:valAx>
      <c:valAx>
        <c:axId val="46506752"/>
        <c:scaling>
          <c:orientation val="minMax"/>
        </c:scaling>
        <c:axPos val="l"/>
        <c:majorGridlines/>
        <c:title>
          <c:tx>
            <c:rich>
              <a:bodyPr rot="0" vert="wordArtVert"/>
              <a:lstStyle/>
              <a:p>
                <a:pPr>
                  <a:defRPr/>
                </a:pPr>
                <a:r>
                  <a:rPr lang="en-GB"/>
                  <a:t>Running Total</a:t>
                </a:r>
              </a:p>
            </c:rich>
          </c:tx>
          <c:layout/>
        </c:title>
        <c:numFmt formatCode="General" sourceLinked="1"/>
        <c:tickLblPos val="nextTo"/>
        <c:crossAx val="46484096"/>
        <c:crosses val="autoZero"/>
        <c:crossBetween val="midCat"/>
      </c:valAx>
    </c:plotArea>
    <c:legend>
      <c:legendPos val="r"/>
      <c:layout/>
    </c:legend>
    <c:plotVisOnly val="1"/>
    <c:dispBlanksAs val="gap"/>
  </c:chart>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265275" cy="2560638"/>
          </a:xfrm>
          <a:prstGeom prst="rect">
            <a:avLst/>
          </a:prstGeom>
        </p:spPr>
        <p:txBody>
          <a:bodyPr vert="horz" wrap="square" lIns="91440" tIns="45720" rIns="91440" bIns="45720" numCol="1" anchor="t"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18646775" y="0"/>
            <a:ext cx="14263688" cy="256063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FDEA6F9B-7744-43C0-AB36-7DDBE3B19A4B}" type="datetime1">
              <a:rPr lang="en-US" altLang="en-US"/>
              <a:pPr>
                <a:defRPr/>
              </a:pPr>
              <a:t>9/20/2014</a:t>
            </a:fld>
            <a:endParaRPr lang="en-US" altLang="en-US"/>
          </a:p>
        </p:txBody>
      </p:sp>
      <p:sp>
        <p:nvSpPr>
          <p:cNvPr id="4" name="Slide Image Placeholder 3"/>
          <p:cNvSpPr>
            <a:spLocks noGrp="1" noRot="1" noChangeAspect="1"/>
          </p:cNvSpPr>
          <p:nvPr>
            <p:ph type="sldImg" idx="2"/>
          </p:nvPr>
        </p:nvSpPr>
        <p:spPr>
          <a:xfrm>
            <a:off x="9669463" y="3840163"/>
            <a:ext cx="13579475" cy="192024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3292475" y="24323675"/>
            <a:ext cx="26333450" cy="23042563"/>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48637825"/>
            <a:ext cx="14265275" cy="2559050"/>
          </a:xfrm>
          <a:prstGeom prst="rect">
            <a:avLst/>
          </a:prstGeom>
        </p:spPr>
        <p:txBody>
          <a:bodyPr vert="horz" wrap="square" lIns="91440" tIns="45720" rIns="91440" bIns="45720" numCol="1" anchor="b" anchorCtr="0" compatLnSpc="1">
            <a:prstTxWarp prst="textNoShape">
              <a:avLst/>
            </a:prstTxWarp>
          </a:bodyPr>
          <a:lstStyle>
            <a:lvl1pPr>
              <a:defRPr sz="1200">
                <a:latin typeface="Calibri"/>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18646775" y="48637825"/>
            <a:ext cx="14263688" cy="255905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D6487F5C-A3C4-47E6-9A21-D1EDC0C75BF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00050" rtl="0" eaLnBrk="0" fontAlgn="base" hangingPunct="0">
      <a:spcBef>
        <a:spcPct val="30000"/>
      </a:spcBef>
      <a:spcAft>
        <a:spcPct val="0"/>
      </a:spcAft>
      <a:defRPr sz="1100" kern="1200">
        <a:solidFill>
          <a:schemeClr val="tx1"/>
        </a:solidFill>
        <a:latin typeface="+mn-lt"/>
        <a:ea typeface="MS PGothic" pitchFamily="34" charset="-128"/>
        <a:cs typeface="ＭＳ Ｐゴシック" pitchFamily="-111" charset="-128"/>
      </a:defRPr>
    </a:lvl1pPr>
    <a:lvl2pPr marL="400050" algn="l" defTabSz="400050" rtl="0" eaLnBrk="0" fontAlgn="base" hangingPunct="0">
      <a:spcBef>
        <a:spcPct val="30000"/>
      </a:spcBef>
      <a:spcAft>
        <a:spcPct val="0"/>
      </a:spcAft>
      <a:defRPr sz="1100" kern="1200">
        <a:solidFill>
          <a:schemeClr val="tx1"/>
        </a:solidFill>
        <a:latin typeface="+mn-lt"/>
        <a:ea typeface="MS PGothic" pitchFamily="34" charset="-128"/>
        <a:cs typeface="+mn-cs"/>
      </a:defRPr>
    </a:lvl2pPr>
    <a:lvl3pPr marL="801688" algn="l" defTabSz="400050" rtl="0" eaLnBrk="0" fontAlgn="base" hangingPunct="0">
      <a:spcBef>
        <a:spcPct val="30000"/>
      </a:spcBef>
      <a:spcAft>
        <a:spcPct val="0"/>
      </a:spcAft>
      <a:defRPr sz="1100" kern="1200">
        <a:solidFill>
          <a:schemeClr val="tx1"/>
        </a:solidFill>
        <a:latin typeface="+mn-lt"/>
        <a:ea typeface="MS PGothic" pitchFamily="34" charset="-128"/>
        <a:cs typeface="+mn-cs"/>
      </a:defRPr>
    </a:lvl3pPr>
    <a:lvl4pPr marL="1203325" algn="l" defTabSz="400050" rtl="0" eaLnBrk="0" fontAlgn="base" hangingPunct="0">
      <a:spcBef>
        <a:spcPct val="30000"/>
      </a:spcBef>
      <a:spcAft>
        <a:spcPct val="0"/>
      </a:spcAft>
      <a:defRPr sz="1100" kern="1200">
        <a:solidFill>
          <a:schemeClr val="tx1"/>
        </a:solidFill>
        <a:latin typeface="+mn-lt"/>
        <a:ea typeface="MS PGothic" pitchFamily="34" charset="-128"/>
        <a:cs typeface="+mn-cs"/>
      </a:defRPr>
    </a:lvl4pPr>
    <a:lvl5pPr marL="1604963" algn="l" defTabSz="400050" rtl="0" eaLnBrk="0" fontAlgn="base" hangingPunct="0">
      <a:spcBef>
        <a:spcPct val="30000"/>
      </a:spcBef>
      <a:spcAft>
        <a:spcPct val="0"/>
      </a:spcAft>
      <a:defRPr sz="1100" kern="1200">
        <a:solidFill>
          <a:schemeClr val="tx1"/>
        </a:solidFill>
        <a:latin typeface="+mn-lt"/>
        <a:ea typeface="MS PGothic" pitchFamily="34" charset="-128"/>
        <a:cs typeface="+mn-cs"/>
      </a:defRPr>
    </a:lvl5pPr>
    <a:lvl6pPr marL="2007016" algn="l" defTabSz="401404" rtl="0" eaLnBrk="1" latinLnBrk="0" hangingPunct="1">
      <a:defRPr sz="1100" kern="1200">
        <a:solidFill>
          <a:schemeClr val="tx1"/>
        </a:solidFill>
        <a:latin typeface="+mn-lt"/>
        <a:ea typeface="+mn-ea"/>
        <a:cs typeface="+mn-cs"/>
      </a:defRPr>
    </a:lvl6pPr>
    <a:lvl7pPr marL="2408420" algn="l" defTabSz="401404" rtl="0" eaLnBrk="1" latinLnBrk="0" hangingPunct="1">
      <a:defRPr sz="1100" kern="1200">
        <a:solidFill>
          <a:schemeClr val="tx1"/>
        </a:solidFill>
        <a:latin typeface="+mn-lt"/>
        <a:ea typeface="+mn-ea"/>
        <a:cs typeface="+mn-cs"/>
      </a:defRPr>
    </a:lvl7pPr>
    <a:lvl8pPr marL="2809822" algn="l" defTabSz="401404" rtl="0" eaLnBrk="1" latinLnBrk="0" hangingPunct="1">
      <a:defRPr sz="1100" kern="1200">
        <a:solidFill>
          <a:schemeClr val="tx1"/>
        </a:solidFill>
        <a:latin typeface="+mn-lt"/>
        <a:ea typeface="+mn-ea"/>
        <a:cs typeface="+mn-cs"/>
      </a:defRPr>
    </a:lvl8pPr>
    <a:lvl9pPr marL="3211226" algn="l" defTabSz="40140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4099" name="Notes Placeholder 2"/>
          <p:cNvSpPr>
            <a:spLocks noGrp="1"/>
          </p:cNvSpPr>
          <p:nvPr>
            <p:ph type="body" idx="1"/>
          </p:nvPr>
        </p:nvSpPr>
        <p:spPr bwMode="auto">
          <a:noFill/>
        </p:spPr>
        <p:txBody>
          <a:bodyPr/>
          <a:lstStyle/>
          <a:p>
            <a:pPr eaLnBrk="1" hangingPunct="1">
              <a:spcBef>
                <a:spcPct val="0"/>
              </a:spcBef>
            </a:pPr>
            <a:r>
              <a:rPr lang="en-US" altLang="en-US" sz="9600" smtClean="0">
                <a:solidFill>
                  <a:srgbClr val="000000"/>
                </a:solidFill>
              </a:rPr>
              <a:t>Copyright Colin Purrington (</a:t>
            </a:r>
            <a:r>
              <a:rPr lang="en-US" altLang="en-US" sz="9600" smtClean="0">
                <a:solidFill>
                  <a:srgbClr val="000000"/>
                </a:solidFill>
                <a:latin typeface="Times New Roman" pitchFamily="18" charset="0"/>
              </a:rPr>
              <a:t>http://colinpurrington.com/tips/academic/posterdesign).</a:t>
            </a:r>
            <a:endParaRPr lang="en-US" altLang="en-US" sz="9600" smtClean="0">
              <a:solidFill>
                <a:srgbClr val="000000"/>
              </a:solidFill>
            </a:endParaRPr>
          </a:p>
        </p:txBody>
      </p:sp>
      <p:sp>
        <p:nvSpPr>
          <p:cNvPr id="4100" name="Slide Number Placeholder 3"/>
          <p:cNvSpPr>
            <a:spLocks noGrp="1"/>
          </p:cNvSpPr>
          <p:nvPr>
            <p:ph type="sldNum" sz="quarter" idx="5"/>
          </p:nvPr>
        </p:nvSpPr>
        <p:spPr bwMode="auto">
          <a:noFill/>
          <a:ln>
            <a:miter lim="800000"/>
            <a:headEnd/>
            <a:tailEnd/>
          </a:ln>
        </p:spPr>
        <p:txBody>
          <a:bodyPr/>
          <a:lstStyle/>
          <a:p>
            <a:fld id="{3A1B40C4-67CD-4CB0-B682-A59370E1020D}" type="slidenum">
              <a:rPr lang="en-US" altLang="en-US" smtClean="0"/>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9862" y="13294779"/>
            <a:ext cx="25727559" cy="9171373"/>
          </a:xfrm>
        </p:spPr>
        <p:txBody>
          <a:bodyPr/>
          <a:lstStyle/>
          <a:p>
            <a:r>
              <a:rPr lang="en-US" smtClean="0"/>
              <a:t>Click to edit Master title style</a:t>
            </a:r>
            <a:endParaRPr lang="en-US"/>
          </a:p>
        </p:txBody>
      </p:sp>
      <p:sp>
        <p:nvSpPr>
          <p:cNvPr id="3" name="Subtitle 2"/>
          <p:cNvSpPr>
            <a:spLocks noGrp="1"/>
          </p:cNvSpPr>
          <p:nvPr>
            <p:ph type="subTitle" idx="1"/>
          </p:nvPr>
        </p:nvSpPr>
        <p:spPr>
          <a:xfrm>
            <a:off x="4539717" y="24249246"/>
            <a:ext cx="21187843" cy="10937957"/>
          </a:xfrm>
        </p:spPr>
        <p:txBody>
          <a:bodyPr/>
          <a:lstStyle>
            <a:lvl1pPr marL="0" indent="0" algn="ctr">
              <a:buNone/>
              <a:defRPr/>
            </a:lvl1pPr>
            <a:lvl2pPr marL="401404" indent="0" algn="ctr">
              <a:buNone/>
              <a:defRPr/>
            </a:lvl2pPr>
            <a:lvl3pPr marL="802806" indent="0" algn="ctr">
              <a:buNone/>
              <a:defRPr/>
            </a:lvl3pPr>
            <a:lvl4pPr marL="1204209" indent="0" algn="ctr">
              <a:buNone/>
              <a:defRPr/>
            </a:lvl4pPr>
            <a:lvl5pPr marL="1605613" indent="0" algn="ctr">
              <a:buNone/>
              <a:defRPr/>
            </a:lvl5pPr>
            <a:lvl6pPr marL="2007016" indent="0" algn="ctr">
              <a:buNone/>
              <a:defRPr/>
            </a:lvl6pPr>
            <a:lvl7pPr marL="2408420" indent="0" algn="ctr">
              <a:buNone/>
              <a:defRPr/>
            </a:lvl7pPr>
            <a:lvl8pPr marL="2809822" indent="0" algn="ctr">
              <a:buNone/>
              <a:defRPr/>
            </a:lvl8pPr>
            <a:lvl9pPr marL="3211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B8EB3E-B63A-4091-BBE8-AFB4AF4E513B}"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4AD569-73B0-45AC-A539-65CC5CE8010A}"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66000" y="3803522"/>
            <a:ext cx="6431420" cy="342358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69858" y="3803522"/>
            <a:ext cx="19206058" cy="342358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8F1EF7-29C6-4772-BED6-8E1EDA8DD5EB}"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1D82A0-7BD0-43EF-8913-789380B8182B}"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8" y="27499678"/>
            <a:ext cx="25727559" cy="8498586"/>
          </a:xfrm>
        </p:spPr>
        <p:txBody>
          <a:bodyPr anchor="t"/>
          <a:lstStyle>
            <a:lvl1pPr algn="l">
              <a:defRPr sz="35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8" y="18138436"/>
            <a:ext cx="25727559" cy="9361240"/>
          </a:xfrm>
        </p:spPr>
        <p:txBody>
          <a:bodyPr anchor="b"/>
          <a:lstStyle>
            <a:lvl1pPr marL="0" indent="0">
              <a:buNone/>
              <a:defRPr sz="1800"/>
            </a:lvl1pPr>
            <a:lvl2pPr marL="401404" indent="0">
              <a:buNone/>
              <a:defRPr sz="1600"/>
            </a:lvl2pPr>
            <a:lvl3pPr marL="802806" indent="0">
              <a:buNone/>
              <a:defRPr sz="1400"/>
            </a:lvl3pPr>
            <a:lvl4pPr marL="1204209" indent="0">
              <a:buNone/>
              <a:defRPr sz="1200"/>
            </a:lvl4pPr>
            <a:lvl5pPr marL="1605613" indent="0">
              <a:buNone/>
              <a:defRPr sz="1200"/>
            </a:lvl5pPr>
            <a:lvl6pPr marL="2007016" indent="0">
              <a:buNone/>
              <a:defRPr sz="1200"/>
            </a:lvl6pPr>
            <a:lvl7pPr marL="2408420" indent="0">
              <a:buNone/>
              <a:defRPr sz="1200"/>
            </a:lvl7pPr>
            <a:lvl8pPr marL="2809822" indent="0">
              <a:buNone/>
              <a:defRPr sz="1200"/>
            </a:lvl8pPr>
            <a:lvl9pPr marL="3211226"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90BC34-60CF-4A74-ACE9-3B6E06FFBAA3}"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69862" y="12364022"/>
            <a:ext cx="12818739" cy="2567530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78679" y="12364022"/>
            <a:ext cx="12818739" cy="25675303"/>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F08A80-8A83-4D1F-8023-349EB691F3A0}"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554" y="1712924"/>
            <a:ext cx="27240172"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553" y="9580000"/>
            <a:ext cx="13373301" cy="3991323"/>
          </a:xfrm>
        </p:spPr>
        <p:txBody>
          <a:bodyPr anchor="b"/>
          <a:lstStyle>
            <a:lvl1pPr marL="0" indent="0">
              <a:buNone/>
              <a:defRPr sz="2100" b="1"/>
            </a:lvl1pPr>
            <a:lvl2pPr marL="401404" indent="0">
              <a:buNone/>
              <a:defRPr sz="1800" b="1"/>
            </a:lvl2pPr>
            <a:lvl3pPr marL="802806" indent="0">
              <a:buNone/>
              <a:defRPr sz="1600" b="1"/>
            </a:lvl3pPr>
            <a:lvl4pPr marL="1204209" indent="0">
              <a:buNone/>
              <a:defRPr sz="1400" b="1"/>
            </a:lvl4pPr>
            <a:lvl5pPr marL="1605613" indent="0">
              <a:buNone/>
              <a:defRPr sz="1400" b="1"/>
            </a:lvl5pPr>
            <a:lvl6pPr marL="2007016" indent="0">
              <a:buNone/>
              <a:defRPr sz="1400" b="1"/>
            </a:lvl6pPr>
            <a:lvl7pPr marL="2408420" indent="0">
              <a:buNone/>
              <a:defRPr sz="1400" b="1"/>
            </a:lvl7pPr>
            <a:lvl8pPr marL="2809822" indent="0">
              <a:buNone/>
              <a:defRPr sz="1400" b="1"/>
            </a:lvl8pPr>
            <a:lvl9pPr marL="3211226"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1513553" y="13571325"/>
            <a:ext cx="13373301" cy="2465580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730" y="9580000"/>
            <a:ext cx="13377994" cy="3991323"/>
          </a:xfrm>
        </p:spPr>
        <p:txBody>
          <a:bodyPr anchor="b"/>
          <a:lstStyle>
            <a:lvl1pPr marL="0" indent="0">
              <a:buNone/>
              <a:defRPr sz="2100" b="1"/>
            </a:lvl1pPr>
            <a:lvl2pPr marL="401404" indent="0">
              <a:buNone/>
              <a:defRPr sz="1800" b="1"/>
            </a:lvl2pPr>
            <a:lvl3pPr marL="802806" indent="0">
              <a:buNone/>
              <a:defRPr sz="1600" b="1"/>
            </a:lvl3pPr>
            <a:lvl4pPr marL="1204209" indent="0">
              <a:buNone/>
              <a:defRPr sz="1400" b="1"/>
            </a:lvl4pPr>
            <a:lvl5pPr marL="1605613" indent="0">
              <a:buNone/>
              <a:defRPr sz="1400" b="1"/>
            </a:lvl5pPr>
            <a:lvl6pPr marL="2007016" indent="0">
              <a:buNone/>
              <a:defRPr sz="1400" b="1"/>
            </a:lvl6pPr>
            <a:lvl7pPr marL="2408420" indent="0">
              <a:buNone/>
              <a:defRPr sz="1400" b="1"/>
            </a:lvl7pPr>
            <a:lvl8pPr marL="2809822" indent="0">
              <a:buNone/>
              <a:defRPr sz="1400" b="1"/>
            </a:lvl8pPr>
            <a:lvl9pPr marL="3211226"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15375730" y="13571325"/>
            <a:ext cx="13377994" cy="2465580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68C4C3-6E68-4151-8477-FAC00BB260E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131D9C-3E68-427E-9C9A-D72D1ACB08B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B4F21AC-A5B9-4F0D-8436-2246218F2BB8}"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553" y="1704671"/>
            <a:ext cx="9957724" cy="725000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11833478" y="1704673"/>
            <a:ext cx="16920247" cy="36522455"/>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553" y="8954681"/>
            <a:ext cx="9957724" cy="29272448"/>
          </a:xfrm>
        </p:spPr>
        <p:txBody>
          <a:bodyPr/>
          <a:lstStyle>
            <a:lvl1pPr marL="0" indent="0">
              <a:buNone/>
              <a:defRPr sz="1200"/>
            </a:lvl1pPr>
            <a:lvl2pPr marL="401404" indent="0">
              <a:buNone/>
              <a:defRPr sz="1100"/>
            </a:lvl2pPr>
            <a:lvl3pPr marL="802806" indent="0">
              <a:buNone/>
              <a:defRPr sz="900"/>
            </a:lvl3pPr>
            <a:lvl4pPr marL="1204209" indent="0">
              <a:buNone/>
              <a:defRPr sz="800"/>
            </a:lvl4pPr>
            <a:lvl5pPr marL="1605613" indent="0">
              <a:buNone/>
              <a:defRPr sz="800"/>
            </a:lvl5pPr>
            <a:lvl6pPr marL="2007016" indent="0">
              <a:buNone/>
              <a:defRPr sz="800"/>
            </a:lvl6pPr>
            <a:lvl7pPr marL="2408420" indent="0">
              <a:buNone/>
              <a:defRPr sz="800"/>
            </a:lvl7pPr>
            <a:lvl8pPr marL="2809822" indent="0">
              <a:buNone/>
              <a:defRPr sz="800"/>
            </a:lvl8pPr>
            <a:lvl9pPr marL="321122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372AA1-435E-4A1A-A1F9-DF58ECBA8CB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224" y="29955556"/>
            <a:ext cx="18160740" cy="3537293"/>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5932224" y="3824162"/>
            <a:ext cx="18160740" cy="25675303"/>
          </a:xfrm>
        </p:spPr>
        <p:txBody>
          <a:bodyPr/>
          <a:lstStyle>
            <a:lvl1pPr marL="0" indent="0">
              <a:buNone/>
              <a:defRPr sz="2800"/>
            </a:lvl1pPr>
            <a:lvl2pPr marL="401404" indent="0">
              <a:buNone/>
              <a:defRPr sz="2500"/>
            </a:lvl2pPr>
            <a:lvl3pPr marL="802806" indent="0">
              <a:buNone/>
              <a:defRPr sz="2100"/>
            </a:lvl3pPr>
            <a:lvl4pPr marL="1204209" indent="0">
              <a:buNone/>
              <a:defRPr sz="1800"/>
            </a:lvl4pPr>
            <a:lvl5pPr marL="1605613" indent="0">
              <a:buNone/>
              <a:defRPr sz="1800"/>
            </a:lvl5pPr>
            <a:lvl6pPr marL="2007016" indent="0">
              <a:buNone/>
              <a:defRPr sz="1800"/>
            </a:lvl6pPr>
            <a:lvl7pPr marL="2408420" indent="0">
              <a:buNone/>
              <a:defRPr sz="1800"/>
            </a:lvl7pPr>
            <a:lvl8pPr marL="2809822" indent="0">
              <a:buNone/>
              <a:defRPr sz="1800"/>
            </a:lvl8pPr>
            <a:lvl9pPr marL="3211226" indent="0">
              <a:buNone/>
              <a:defRPr sz="1800"/>
            </a:lvl9pPr>
          </a:lstStyle>
          <a:p>
            <a:pPr lvl="0"/>
            <a:endParaRPr lang="en-US" noProof="0" smtClean="0"/>
          </a:p>
        </p:txBody>
      </p:sp>
      <p:sp>
        <p:nvSpPr>
          <p:cNvPr id="4" name="Text Placeholder 3"/>
          <p:cNvSpPr>
            <a:spLocks noGrp="1"/>
          </p:cNvSpPr>
          <p:nvPr>
            <p:ph type="body" sz="half" idx="2"/>
          </p:nvPr>
        </p:nvSpPr>
        <p:spPr>
          <a:xfrm>
            <a:off x="5932224" y="33492851"/>
            <a:ext cx="18160740" cy="5021140"/>
          </a:xfrm>
        </p:spPr>
        <p:txBody>
          <a:bodyPr/>
          <a:lstStyle>
            <a:lvl1pPr marL="0" indent="0">
              <a:buNone/>
              <a:defRPr sz="1200"/>
            </a:lvl1pPr>
            <a:lvl2pPr marL="401404" indent="0">
              <a:buNone/>
              <a:defRPr sz="1100"/>
            </a:lvl2pPr>
            <a:lvl3pPr marL="802806" indent="0">
              <a:buNone/>
              <a:defRPr sz="900"/>
            </a:lvl3pPr>
            <a:lvl4pPr marL="1204209" indent="0">
              <a:buNone/>
              <a:defRPr sz="800"/>
            </a:lvl4pPr>
            <a:lvl5pPr marL="1605613" indent="0">
              <a:buNone/>
              <a:defRPr sz="800"/>
            </a:lvl5pPr>
            <a:lvl6pPr marL="2007016" indent="0">
              <a:buNone/>
              <a:defRPr sz="800"/>
            </a:lvl6pPr>
            <a:lvl7pPr marL="2408420" indent="0">
              <a:buNone/>
              <a:defRPr sz="800"/>
            </a:lvl7pPr>
            <a:lvl8pPr marL="2809822" indent="0">
              <a:buNone/>
              <a:defRPr sz="800"/>
            </a:lvl8pPr>
            <a:lvl9pPr marL="3211226"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70A427-F91B-4519-B69F-39753B18B45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path path="shape">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25" y="3803650"/>
            <a:ext cx="25727025" cy="7132638"/>
          </a:xfrm>
          <a:prstGeom prst="rect">
            <a:avLst/>
          </a:prstGeom>
          <a:noFill/>
          <a:ln w="9525">
            <a:noFill/>
            <a:miter lim="800000"/>
            <a:headEnd/>
            <a:tailEnd/>
          </a:ln>
        </p:spPr>
        <p:txBody>
          <a:bodyPr vert="horz" wrap="square" lIns="357818" tIns="178910" rIns="357818" bIns="17891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270125" y="12365038"/>
            <a:ext cx="25727025" cy="25674637"/>
          </a:xfrm>
          <a:prstGeom prst="rect">
            <a:avLst/>
          </a:prstGeom>
          <a:noFill/>
          <a:ln w="9525">
            <a:noFill/>
            <a:miter lim="800000"/>
            <a:headEnd/>
            <a:tailEnd/>
          </a:ln>
        </p:spPr>
        <p:txBody>
          <a:bodyPr vert="horz" wrap="square" lIns="357818" tIns="178910" rIns="357818" bIns="17891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2270125" y="38990588"/>
            <a:ext cx="6305550" cy="2852737"/>
          </a:xfrm>
          <a:prstGeom prst="rect">
            <a:avLst/>
          </a:prstGeom>
          <a:noFill/>
          <a:ln w="9525">
            <a:noFill/>
            <a:miter lim="800000"/>
            <a:headEnd/>
            <a:tailEnd/>
          </a:ln>
          <a:effectLst/>
        </p:spPr>
        <p:txBody>
          <a:bodyPr vert="horz" wrap="square" lIns="357818" tIns="178910" rIns="357818" bIns="178910" numCol="1" anchor="t" anchorCtr="0" compatLnSpc="1">
            <a:prstTxWarp prst="textNoShape">
              <a:avLst/>
            </a:prstTxWarp>
          </a:bodyPr>
          <a:lstStyle>
            <a:lvl1pPr>
              <a:defRPr sz="5400">
                <a:latin typeface="Times New Roman" charset="0"/>
                <a:ea typeface="ＭＳ Ｐゴシック" charset="0"/>
                <a:cs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10340975" y="38990588"/>
            <a:ext cx="9585325" cy="2852737"/>
          </a:xfrm>
          <a:prstGeom prst="rect">
            <a:avLst/>
          </a:prstGeom>
          <a:noFill/>
          <a:ln w="9525">
            <a:noFill/>
            <a:miter lim="800000"/>
            <a:headEnd/>
            <a:tailEnd/>
          </a:ln>
          <a:effectLst/>
        </p:spPr>
        <p:txBody>
          <a:bodyPr vert="horz" wrap="square" lIns="357818" tIns="178910" rIns="357818" bIns="178910" numCol="1" anchor="t" anchorCtr="0" compatLnSpc="1">
            <a:prstTxWarp prst="textNoShape">
              <a:avLst/>
            </a:prstTxWarp>
          </a:bodyPr>
          <a:lstStyle>
            <a:lvl1pPr algn="ctr">
              <a:defRPr sz="5400">
                <a:latin typeface="Times New Roman"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21691600" y="38990588"/>
            <a:ext cx="6305550" cy="2852737"/>
          </a:xfrm>
          <a:prstGeom prst="rect">
            <a:avLst/>
          </a:prstGeom>
          <a:noFill/>
          <a:ln w="9525">
            <a:noFill/>
            <a:miter lim="800000"/>
            <a:headEnd/>
            <a:tailEnd/>
          </a:ln>
          <a:effectLst/>
        </p:spPr>
        <p:txBody>
          <a:bodyPr vert="horz" wrap="square" lIns="357818" tIns="178910" rIns="357818" bIns="178910" numCol="1" anchor="t" anchorCtr="0" compatLnSpc="1">
            <a:prstTxWarp prst="textNoShape">
              <a:avLst/>
            </a:prstTxWarp>
          </a:bodyPr>
          <a:lstStyle>
            <a:lvl1pPr algn="r">
              <a:defRPr sz="5400">
                <a:latin typeface="Times New Roman" pitchFamily="18" charset="0"/>
              </a:defRPr>
            </a:lvl1pPr>
          </a:lstStyle>
          <a:p>
            <a:pPr>
              <a:defRPr/>
            </a:pPr>
            <a:fld id="{77895A91-DC43-416A-8709-CAEE4867EBB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76638" rtl="0" eaLnBrk="0" fontAlgn="base" hangingPunct="0">
        <a:spcBef>
          <a:spcPct val="0"/>
        </a:spcBef>
        <a:spcAft>
          <a:spcPct val="0"/>
        </a:spcAft>
        <a:defRPr sz="17200">
          <a:solidFill>
            <a:schemeClr val="tx2"/>
          </a:solidFill>
          <a:latin typeface="+mj-lt"/>
          <a:ea typeface="MS PGothic" pitchFamily="34" charset="-128"/>
          <a:cs typeface="ＭＳ Ｐゴシック" pitchFamily="-65" charset="-128"/>
        </a:defRPr>
      </a:lvl1pPr>
      <a:lvl2pPr algn="ctr" defTabSz="3576638" rtl="0" eaLnBrk="0" fontAlgn="base" hangingPunct="0">
        <a:spcBef>
          <a:spcPct val="0"/>
        </a:spcBef>
        <a:spcAft>
          <a:spcPct val="0"/>
        </a:spcAft>
        <a:defRPr sz="17200">
          <a:solidFill>
            <a:schemeClr val="tx2"/>
          </a:solidFill>
          <a:latin typeface="Times New Roman" pitchFamily="-65" charset="0"/>
          <a:ea typeface="MS PGothic" pitchFamily="34" charset="-128"/>
          <a:cs typeface="ＭＳ Ｐゴシック" pitchFamily="-65" charset="-128"/>
        </a:defRPr>
      </a:lvl2pPr>
      <a:lvl3pPr algn="ctr" defTabSz="3576638" rtl="0" eaLnBrk="0" fontAlgn="base" hangingPunct="0">
        <a:spcBef>
          <a:spcPct val="0"/>
        </a:spcBef>
        <a:spcAft>
          <a:spcPct val="0"/>
        </a:spcAft>
        <a:defRPr sz="17200">
          <a:solidFill>
            <a:schemeClr val="tx2"/>
          </a:solidFill>
          <a:latin typeface="Times New Roman" pitchFamily="-65" charset="0"/>
          <a:ea typeface="MS PGothic" pitchFamily="34" charset="-128"/>
          <a:cs typeface="ＭＳ Ｐゴシック" pitchFamily="-65" charset="-128"/>
        </a:defRPr>
      </a:lvl3pPr>
      <a:lvl4pPr algn="ctr" defTabSz="3576638" rtl="0" eaLnBrk="0" fontAlgn="base" hangingPunct="0">
        <a:spcBef>
          <a:spcPct val="0"/>
        </a:spcBef>
        <a:spcAft>
          <a:spcPct val="0"/>
        </a:spcAft>
        <a:defRPr sz="17200">
          <a:solidFill>
            <a:schemeClr val="tx2"/>
          </a:solidFill>
          <a:latin typeface="Times New Roman" pitchFamily="-65" charset="0"/>
          <a:ea typeface="MS PGothic" pitchFamily="34" charset="-128"/>
          <a:cs typeface="ＭＳ Ｐゴシック" pitchFamily="-65" charset="-128"/>
        </a:defRPr>
      </a:lvl4pPr>
      <a:lvl5pPr algn="ctr" defTabSz="3576638" rtl="0" eaLnBrk="0" fontAlgn="base" hangingPunct="0">
        <a:spcBef>
          <a:spcPct val="0"/>
        </a:spcBef>
        <a:spcAft>
          <a:spcPct val="0"/>
        </a:spcAft>
        <a:defRPr sz="17200">
          <a:solidFill>
            <a:schemeClr val="tx2"/>
          </a:solidFill>
          <a:latin typeface="Times New Roman" pitchFamily="-65" charset="0"/>
          <a:ea typeface="MS PGothic" pitchFamily="34" charset="-128"/>
          <a:cs typeface="ＭＳ Ｐゴシック" pitchFamily="-65" charset="-128"/>
        </a:defRPr>
      </a:lvl5pPr>
      <a:lvl6pPr marL="401404" algn="ctr" defTabSz="3577785" rtl="0" fontAlgn="base">
        <a:spcBef>
          <a:spcPct val="0"/>
        </a:spcBef>
        <a:spcAft>
          <a:spcPct val="0"/>
        </a:spcAft>
        <a:defRPr sz="17200">
          <a:solidFill>
            <a:schemeClr val="tx2"/>
          </a:solidFill>
          <a:latin typeface="Times New Roman" pitchFamily="-65" charset="0"/>
        </a:defRPr>
      </a:lvl6pPr>
      <a:lvl7pPr marL="802806" algn="ctr" defTabSz="3577785" rtl="0" fontAlgn="base">
        <a:spcBef>
          <a:spcPct val="0"/>
        </a:spcBef>
        <a:spcAft>
          <a:spcPct val="0"/>
        </a:spcAft>
        <a:defRPr sz="17200">
          <a:solidFill>
            <a:schemeClr val="tx2"/>
          </a:solidFill>
          <a:latin typeface="Times New Roman" pitchFamily="-65" charset="0"/>
        </a:defRPr>
      </a:lvl7pPr>
      <a:lvl8pPr marL="1204209" algn="ctr" defTabSz="3577785" rtl="0" fontAlgn="base">
        <a:spcBef>
          <a:spcPct val="0"/>
        </a:spcBef>
        <a:spcAft>
          <a:spcPct val="0"/>
        </a:spcAft>
        <a:defRPr sz="17200">
          <a:solidFill>
            <a:schemeClr val="tx2"/>
          </a:solidFill>
          <a:latin typeface="Times New Roman" pitchFamily="-65" charset="0"/>
        </a:defRPr>
      </a:lvl8pPr>
      <a:lvl9pPr marL="1605613" algn="ctr" defTabSz="3577785" rtl="0" fontAlgn="base">
        <a:spcBef>
          <a:spcPct val="0"/>
        </a:spcBef>
        <a:spcAft>
          <a:spcPct val="0"/>
        </a:spcAft>
        <a:defRPr sz="17200">
          <a:solidFill>
            <a:schemeClr val="tx2"/>
          </a:solidFill>
          <a:latin typeface="Times New Roman" pitchFamily="-65" charset="0"/>
        </a:defRPr>
      </a:lvl9pPr>
    </p:titleStyle>
    <p:bodyStyle>
      <a:lvl1pPr marL="1341438" indent="-1341438" algn="l" defTabSz="3576638" rtl="0" eaLnBrk="0" fontAlgn="base" hangingPunct="0">
        <a:spcBef>
          <a:spcPct val="20000"/>
        </a:spcBef>
        <a:spcAft>
          <a:spcPct val="0"/>
        </a:spcAft>
        <a:buChar char="•"/>
        <a:defRPr sz="12600">
          <a:solidFill>
            <a:schemeClr val="tx1"/>
          </a:solidFill>
          <a:latin typeface="+mn-lt"/>
          <a:ea typeface="MS PGothic" pitchFamily="34" charset="-128"/>
          <a:cs typeface="ＭＳ Ｐゴシック" pitchFamily="-65" charset="-128"/>
        </a:defRPr>
      </a:lvl1pPr>
      <a:lvl2pPr marL="2906713" indent="-1117600" algn="l" defTabSz="3576638" rtl="0" eaLnBrk="0" fontAlgn="base" hangingPunct="0">
        <a:spcBef>
          <a:spcPct val="20000"/>
        </a:spcBef>
        <a:spcAft>
          <a:spcPct val="0"/>
        </a:spcAft>
        <a:buChar char="–"/>
        <a:defRPr sz="11000">
          <a:solidFill>
            <a:schemeClr val="tx1"/>
          </a:solidFill>
          <a:latin typeface="+mn-lt"/>
          <a:ea typeface="MS PGothic" pitchFamily="34" charset="-128"/>
        </a:defRPr>
      </a:lvl2pPr>
      <a:lvl3pPr marL="4471988" indent="-893763" algn="l" defTabSz="3576638" rtl="0" eaLnBrk="0" fontAlgn="base" hangingPunct="0">
        <a:spcBef>
          <a:spcPct val="20000"/>
        </a:spcBef>
        <a:spcAft>
          <a:spcPct val="0"/>
        </a:spcAft>
        <a:buChar char="•"/>
        <a:defRPr sz="9400">
          <a:solidFill>
            <a:schemeClr val="tx1"/>
          </a:solidFill>
          <a:latin typeface="+mn-lt"/>
          <a:ea typeface="MS PGothic" pitchFamily="34" charset="-128"/>
        </a:defRPr>
      </a:lvl3pPr>
      <a:lvl4pPr marL="6261100" indent="-893763" algn="l" defTabSz="3576638" rtl="0" eaLnBrk="0" fontAlgn="base" hangingPunct="0">
        <a:spcBef>
          <a:spcPct val="20000"/>
        </a:spcBef>
        <a:spcAft>
          <a:spcPct val="0"/>
        </a:spcAft>
        <a:buChar char="–"/>
        <a:defRPr sz="7800">
          <a:solidFill>
            <a:schemeClr val="tx1"/>
          </a:solidFill>
          <a:latin typeface="+mn-lt"/>
          <a:ea typeface="MS PGothic" pitchFamily="34" charset="-128"/>
        </a:defRPr>
      </a:lvl4pPr>
      <a:lvl5pPr marL="8050213" indent="-892175" algn="l" defTabSz="3576638" rtl="0" eaLnBrk="0" fontAlgn="base" hangingPunct="0">
        <a:spcBef>
          <a:spcPct val="20000"/>
        </a:spcBef>
        <a:spcAft>
          <a:spcPct val="0"/>
        </a:spcAft>
        <a:buChar char="»"/>
        <a:defRPr sz="7800">
          <a:solidFill>
            <a:schemeClr val="tx1"/>
          </a:solidFill>
          <a:latin typeface="+mn-lt"/>
          <a:ea typeface="MS PGothic" pitchFamily="34" charset="-128"/>
        </a:defRPr>
      </a:lvl5pPr>
      <a:lvl6pPr marL="8451768" indent="-893401" algn="l" defTabSz="3577785" rtl="0" fontAlgn="base">
        <a:spcBef>
          <a:spcPct val="20000"/>
        </a:spcBef>
        <a:spcAft>
          <a:spcPct val="0"/>
        </a:spcAft>
        <a:buChar char="»"/>
        <a:defRPr sz="7800">
          <a:solidFill>
            <a:schemeClr val="tx1"/>
          </a:solidFill>
          <a:latin typeface="+mn-lt"/>
          <a:ea typeface="ＭＳ Ｐゴシック" pitchFamily="-65" charset="-128"/>
        </a:defRPr>
      </a:lvl6pPr>
      <a:lvl7pPr marL="8853171" indent="-893401" algn="l" defTabSz="3577785" rtl="0" fontAlgn="base">
        <a:spcBef>
          <a:spcPct val="20000"/>
        </a:spcBef>
        <a:spcAft>
          <a:spcPct val="0"/>
        </a:spcAft>
        <a:buChar char="»"/>
        <a:defRPr sz="7800">
          <a:solidFill>
            <a:schemeClr val="tx1"/>
          </a:solidFill>
          <a:latin typeface="+mn-lt"/>
          <a:ea typeface="ＭＳ Ｐゴシック" pitchFamily="-65" charset="-128"/>
        </a:defRPr>
      </a:lvl7pPr>
      <a:lvl8pPr marL="9254574" indent="-893401" algn="l" defTabSz="3577785" rtl="0" fontAlgn="base">
        <a:spcBef>
          <a:spcPct val="20000"/>
        </a:spcBef>
        <a:spcAft>
          <a:spcPct val="0"/>
        </a:spcAft>
        <a:buChar char="»"/>
        <a:defRPr sz="7800">
          <a:solidFill>
            <a:schemeClr val="tx1"/>
          </a:solidFill>
          <a:latin typeface="+mn-lt"/>
          <a:ea typeface="ＭＳ Ｐゴシック" pitchFamily="-65" charset="-128"/>
        </a:defRPr>
      </a:lvl8pPr>
      <a:lvl9pPr marL="9655978" indent="-893401" algn="l" defTabSz="3577785" rtl="0" fontAlgn="base">
        <a:spcBef>
          <a:spcPct val="20000"/>
        </a:spcBef>
        <a:spcAft>
          <a:spcPct val="0"/>
        </a:spcAft>
        <a:buChar char="»"/>
        <a:defRPr sz="7800">
          <a:solidFill>
            <a:schemeClr val="tx1"/>
          </a:solidFill>
          <a:latin typeface="+mn-lt"/>
          <a:ea typeface="ＭＳ Ｐゴシック" pitchFamily="-65" charset="-128"/>
        </a:defRPr>
      </a:lvl9pPr>
    </p:bodyStyle>
    <p:otherStyle>
      <a:defPPr>
        <a:defRPr lang="en-US"/>
      </a:defPPr>
      <a:lvl1pPr marL="0" algn="l" defTabSz="401404" rtl="0" eaLnBrk="1" latinLnBrk="0" hangingPunct="1">
        <a:defRPr sz="1600" kern="1200">
          <a:solidFill>
            <a:schemeClr val="tx1"/>
          </a:solidFill>
          <a:latin typeface="+mn-lt"/>
          <a:ea typeface="+mn-ea"/>
          <a:cs typeface="+mn-cs"/>
        </a:defRPr>
      </a:lvl1pPr>
      <a:lvl2pPr marL="401404" algn="l" defTabSz="401404" rtl="0" eaLnBrk="1" latinLnBrk="0" hangingPunct="1">
        <a:defRPr sz="1600" kern="1200">
          <a:solidFill>
            <a:schemeClr val="tx1"/>
          </a:solidFill>
          <a:latin typeface="+mn-lt"/>
          <a:ea typeface="+mn-ea"/>
          <a:cs typeface="+mn-cs"/>
        </a:defRPr>
      </a:lvl2pPr>
      <a:lvl3pPr marL="802806" algn="l" defTabSz="401404" rtl="0" eaLnBrk="1" latinLnBrk="0" hangingPunct="1">
        <a:defRPr sz="1600" kern="1200">
          <a:solidFill>
            <a:schemeClr val="tx1"/>
          </a:solidFill>
          <a:latin typeface="+mn-lt"/>
          <a:ea typeface="+mn-ea"/>
          <a:cs typeface="+mn-cs"/>
        </a:defRPr>
      </a:lvl3pPr>
      <a:lvl4pPr marL="1204209" algn="l" defTabSz="401404" rtl="0" eaLnBrk="1" latinLnBrk="0" hangingPunct="1">
        <a:defRPr sz="1600" kern="1200">
          <a:solidFill>
            <a:schemeClr val="tx1"/>
          </a:solidFill>
          <a:latin typeface="+mn-lt"/>
          <a:ea typeface="+mn-ea"/>
          <a:cs typeface="+mn-cs"/>
        </a:defRPr>
      </a:lvl4pPr>
      <a:lvl5pPr marL="1605613" algn="l" defTabSz="401404" rtl="0" eaLnBrk="1" latinLnBrk="0" hangingPunct="1">
        <a:defRPr sz="1600" kern="1200">
          <a:solidFill>
            <a:schemeClr val="tx1"/>
          </a:solidFill>
          <a:latin typeface="+mn-lt"/>
          <a:ea typeface="+mn-ea"/>
          <a:cs typeface="+mn-cs"/>
        </a:defRPr>
      </a:lvl5pPr>
      <a:lvl6pPr marL="2007016" algn="l" defTabSz="401404" rtl="0" eaLnBrk="1" latinLnBrk="0" hangingPunct="1">
        <a:defRPr sz="1600" kern="1200">
          <a:solidFill>
            <a:schemeClr val="tx1"/>
          </a:solidFill>
          <a:latin typeface="+mn-lt"/>
          <a:ea typeface="+mn-ea"/>
          <a:cs typeface="+mn-cs"/>
        </a:defRPr>
      </a:lvl6pPr>
      <a:lvl7pPr marL="2408420" algn="l" defTabSz="401404" rtl="0" eaLnBrk="1" latinLnBrk="0" hangingPunct="1">
        <a:defRPr sz="1600" kern="1200">
          <a:solidFill>
            <a:schemeClr val="tx1"/>
          </a:solidFill>
          <a:latin typeface="+mn-lt"/>
          <a:ea typeface="+mn-ea"/>
          <a:cs typeface="+mn-cs"/>
        </a:defRPr>
      </a:lvl7pPr>
      <a:lvl8pPr marL="2809822" algn="l" defTabSz="401404" rtl="0" eaLnBrk="1" latinLnBrk="0" hangingPunct="1">
        <a:defRPr sz="1600" kern="1200">
          <a:solidFill>
            <a:schemeClr val="tx1"/>
          </a:solidFill>
          <a:latin typeface="+mn-lt"/>
          <a:ea typeface="+mn-ea"/>
          <a:cs typeface="+mn-cs"/>
        </a:defRPr>
      </a:lvl8pPr>
      <a:lvl9pPr marL="3211226" algn="l" defTabSz="40140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chart" Target="../charts/chart2.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a:spLocks noChangeArrowheads="1"/>
          </p:cNvSpPr>
          <p:nvPr/>
        </p:nvSpPr>
        <p:spPr bwMode="auto">
          <a:xfrm>
            <a:off x="0" y="0"/>
            <a:ext cx="30267275" cy="42794238"/>
          </a:xfrm>
          <a:prstGeom prst="rect">
            <a:avLst/>
          </a:prstGeom>
          <a:solidFill>
            <a:srgbClr val="191919">
              <a:alpha val="7843"/>
            </a:srgbClr>
          </a:solidFill>
          <a:ln w="38100">
            <a:solidFill>
              <a:srgbClr val="D8D8D8"/>
            </a:solidFill>
            <a:miter lim="800000"/>
            <a:headEnd/>
            <a:tailEnd/>
          </a:ln>
          <a:effectLst>
            <a:outerShdw blurRad="40000" dist="23000" dir="5400000" rotWithShape="0">
              <a:srgbClr val="808080">
                <a:alpha val="34999"/>
              </a:srgbClr>
            </a:outerShdw>
          </a:effectLst>
        </p:spPr>
        <p:txBody>
          <a:bodyPr lIns="80280" tIns="40140" rIns="80280" bIns="40140" anchor="ctr"/>
          <a:lstStyle/>
          <a:p>
            <a:pPr algn="ctr">
              <a:defRPr/>
            </a:pPr>
            <a:endParaRPr lang="en-US">
              <a:solidFill>
                <a:srgbClr val="FFFFFF"/>
              </a:solidFill>
              <a:latin typeface="Times New Roman" charset="0"/>
              <a:ea typeface="ＭＳ Ｐゴシック" charset="0"/>
              <a:cs typeface="ＭＳ Ｐゴシック" charset="0"/>
            </a:endParaRPr>
          </a:p>
        </p:txBody>
      </p:sp>
      <p:sp>
        <p:nvSpPr>
          <p:cNvPr id="2051" name="Text Box 7"/>
          <p:cNvSpPr txBox="1">
            <a:spLocks noChangeArrowheads="1"/>
          </p:cNvSpPr>
          <p:nvPr/>
        </p:nvSpPr>
        <p:spPr bwMode="auto">
          <a:xfrm>
            <a:off x="1360488" y="7550150"/>
            <a:ext cx="8458200" cy="10987088"/>
          </a:xfrm>
          <a:prstGeom prst="rect">
            <a:avLst/>
          </a:prstGeom>
          <a:solidFill>
            <a:schemeClr val="bg1"/>
          </a:solidFill>
          <a:ln w="38100">
            <a:solidFill>
              <a:srgbClr val="000000"/>
            </a:solidFill>
            <a:round/>
            <a:headEnd/>
            <a:tailEnd/>
          </a:ln>
        </p:spPr>
        <p:txBody>
          <a:bodyPr lIns="802806" tIns="401404" rIns="802806" bIns="802806"/>
          <a:lstStyle/>
          <a:p>
            <a:pPr eaLnBrk="0" hangingPunct="0">
              <a:spcBef>
                <a:spcPct val="20000"/>
              </a:spcBef>
              <a:tabLst>
                <a:tab pos="500063" algn="l"/>
              </a:tabLst>
            </a:pPr>
            <a:r>
              <a:rPr lang="en-GB" altLang="en-US" sz="3600">
                <a:latin typeface="Franklin Gothic Demi" pitchFamily="34" charset="0"/>
              </a:rPr>
              <a:t>Mortality and epidemiological change in Manchester</a:t>
            </a:r>
          </a:p>
          <a:p>
            <a:pPr algn="just" eaLnBrk="0" hangingPunct="0">
              <a:spcBef>
                <a:spcPct val="20000"/>
              </a:spcBef>
              <a:tabLst>
                <a:tab pos="500063" algn="l"/>
              </a:tabLst>
            </a:pPr>
            <a:r>
              <a:rPr lang="en-GB" altLang="en-US" sz="2400">
                <a:latin typeface="Arial" pitchFamily="34" charset="0"/>
                <a:cs typeface="Arial" pitchFamily="34" charset="0"/>
              </a:rPr>
              <a:t>The research project, ‘Mortality and epidemiological change in Manchester, 1750-1850’, has two main goals. Using as a focal point of research the industrialisation and rapid urbanisation of the township of Manchester in the years 1750 to 1850, this project will attempt to outline the extent and causes of the decline in urban mortality, and the impact of the industrialisation process on the health and mortality of the population of English cities during this period.(1) Any analysis of mortality and population growth must question the veracity of the birth and death figures upon which this growth is based. It has already been noted, within the historiography of urbanisation in the late eighteenth and early nineteenth centuries, a divergence in baptism and burial practices and registration within the Anglican Church. This poster will show how changes in burial practices in the township and parish of Manchester led to the under-registration of burials in the Bills of Mortality and underpinned contemporary observations on the extraordinary fertility and rapid expansion of the Manchester population</a:t>
            </a:r>
            <a:r>
              <a:rPr lang="en-GB" altLang="en-US">
                <a:latin typeface="Arial" pitchFamily="34" charset="0"/>
                <a:cs typeface="Arial" pitchFamily="34" charset="0"/>
              </a:rPr>
              <a:t>.</a:t>
            </a:r>
            <a:r>
              <a:rPr lang="en-US" altLang="en-US">
                <a:latin typeface="Arial" pitchFamily="34" charset="0"/>
                <a:cs typeface="Arial" pitchFamily="34" charset="0"/>
              </a:rPr>
              <a:t>  </a:t>
            </a:r>
            <a:endParaRPr lang="en-US" altLang="ja-JP">
              <a:latin typeface="Arial" pitchFamily="34" charset="0"/>
              <a:cs typeface="Arial" pitchFamily="34" charset="0"/>
            </a:endParaRPr>
          </a:p>
          <a:p>
            <a:pPr algn="just">
              <a:spcBef>
                <a:spcPct val="10000"/>
              </a:spcBef>
              <a:tabLst>
                <a:tab pos="500063" algn="l"/>
              </a:tabLst>
            </a:pPr>
            <a:r>
              <a:rPr lang="en-US" altLang="en-US" sz="3600">
                <a:latin typeface="Arial" pitchFamily="34" charset="0"/>
                <a:cs typeface="Arial" pitchFamily="34" charset="0"/>
              </a:rPr>
              <a:t>		</a:t>
            </a:r>
            <a:endParaRPr lang="en-US" altLang="en-US" sz="3600" i="1">
              <a:solidFill>
                <a:schemeClr val="accent2"/>
              </a:solidFill>
              <a:latin typeface="Arial" pitchFamily="34" charset="0"/>
              <a:cs typeface="Arial" pitchFamily="34" charset="0"/>
            </a:endParaRPr>
          </a:p>
          <a:p>
            <a:pPr algn="just">
              <a:spcBef>
                <a:spcPct val="10000"/>
              </a:spcBef>
              <a:tabLst>
                <a:tab pos="500063" algn="l"/>
              </a:tabLst>
            </a:pPr>
            <a:endParaRPr lang="en-US" altLang="en-US" sz="3600">
              <a:latin typeface="Arial" pitchFamily="34" charset="0"/>
              <a:cs typeface="Arial" pitchFamily="34" charset="0"/>
            </a:endParaRPr>
          </a:p>
        </p:txBody>
      </p:sp>
      <p:sp>
        <p:nvSpPr>
          <p:cNvPr id="2052" name="Text Box 11"/>
          <p:cNvSpPr txBox="1">
            <a:spLocks noChangeArrowheads="1"/>
          </p:cNvSpPr>
          <p:nvPr/>
        </p:nvSpPr>
        <p:spPr bwMode="auto">
          <a:xfrm>
            <a:off x="1270000" y="19015075"/>
            <a:ext cx="8458200" cy="22882225"/>
          </a:xfrm>
          <a:prstGeom prst="rect">
            <a:avLst/>
          </a:prstGeom>
          <a:solidFill>
            <a:schemeClr val="bg1"/>
          </a:solidFill>
          <a:ln w="38100">
            <a:solidFill>
              <a:srgbClr val="000000"/>
            </a:solidFill>
            <a:round/>
            <a:headEnd/>
            <a:tailEnd/>
          </a:ln>
        </p:spPr>
        <p:txBody>
          <a:bodyPr lIns="802806" tIns="401404" rIns="802806" bIns="802806"/>
          <a:lstStyle/>
          <a:p>
            <a:pPr algn="just">
              <a:spcBef>
                <a:spcPct val="50000"/>
              </a:spcBef>
              <a:tabLst>
                <a:tab pos="508000" algn="l"/>
              </a:tabLst>
            </a:pPr>
            <a:r>
              <a:rPr lang="en-GB" altLang="en-US" sz="3600" dirty="0">
                <a:latin typeface="Franklin Gothic Demi" pitchFamily="34" charset="0"/>
              </a:rPr>
              <a:t>Manchester Collegiate Church and the Bills of Mortality</a:t>
            </a:r>
            <a:r>
              <a:rPr lang="en-US" altLang="en-US" sz="2100" dirty="0">
                <a:solidFill>
                  <a:srgbClr val="FF8000"/>
                </a:solidFill>
                <a:latin typeface="Times New Roman" pitchFamily="18" charset="0"/>
              </a:rPr>
              <a:t>	</a:t>
            </a:r>
            <a:endParaRPr lang="en-US" altLang="en-US" sz="2100" dirty="0">
              <a:latin typeface="Times New Roman" pitchFamily="18" charset="0"/>
            </a:endParaRPr>
          </a:p>
          <a:p>
            <a:pPr algn="just" eaLnBrk="0" hangingPunct="0">
              <a:spcBef>
                <a:spcPct val="20000"/>
              </a:spcBef>
              <a:tabLst>
                <a:tab pos="508000" algn="l"/>
              </a:tabLst>
            </a:pPr>
            <a:r>
              <a:rPr lang="en-GB" altLang="en-US" sz="2400" dirty="0">
                <a:latin typeface="Arial" pitchFamily="34" charset="0"/>
                <a:cs typeface="Arial" pitchFamily="34" charset="0"/>
              </a:rPr>
              <a:t>The township of Manchester developed within the extensive parish of Manchester, with an estimated population of approximately 17,000 in 1757 rising to 108,000 in 1821.(2) The Collegiate Church was the parish church and maintained a monopoly of fees for baptisms, burials and marriages in the parish. As a consequence, to avoid the double payment of fees for ceremonies performed at other churches, almost all marriages, particularly after the enforcement of Hardwick’s Act in 1754, and a high proportion of all Anglican baptisms, were registered at the Collegiate Church.</a:t>
            </a:r>
            <a:r>
              <a:rPr lang="en-GB" altLang="en-US" dirty="0">
                <a:latin typeface="Arial" pitchFamily="34" charset="0"/>
                <a:cs typeface="Arial" pitchFamily="34" charset="0"/>
              </a:rPr>
              <a:t> </a:t>
            </a:r>
          </a:p>
          <a:p>
            <a:pPr algn="just" eaLnBrk="0" hangingPunct="0">
              <a:spcBef>
                <a:spcPct val="20000"/>
              </a:spcBef>
              <a:tabLst>
                <a:tab pos="508000" algn="l"/>
              </a:tabLst>
            </a:pPr>
            <a:endParaRPr lang="en-GB" altLang="en-US" dirty="0">
              <a:latin typeface="Arial" pitchFamily="34" charset="0"/>
              <a:cs typeface="Arial" pitchFamily="34" charset="0"/>
            </a:endParaRPr>
          </a:p>
          <a:p>
            <a:pPr algn="just" eaLnBrk="0" hangingPunct="0">
              <a:spcBef>
                <a:spcPct val="20000"/>
              </a:spcBef>
              <a:tabLst>
                <a:tab pos="508000" algn="l"/>
              </a:tabLst>
            </a:pPr>
            <a:endParaRPr lang="en-GB" altLang="en-US" dirty="0">
              <a:latin typeface="Arial" pitchFamily="34"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Times New Roman" pitchFamily="18" charset="0"/>
              <a:cs typeface="Arial" pitchFamily="34" charset="0"/>
            </a:endParaRPr>
          </a:p>
          <a:p>
            <a:pPr algn="just" eaLnBrk="0" hangingPunct="0">
              <a:spcBef>
                <a:spcPct val="20000"/>
              </a:spcBef>
              <a:tabLst>
                <a:tab pos="508000" algn="l"/>
              </a:tabLst>
            </a:pPr>
            <a:endParaRPr lang="en-GB" altLang="en-US" dirty="0">
              <a:latin typeface="Arial" pitchFamily="34" charset="0"/>
              <a:cs typeface="Arial" pitchFamily="34" charset="0"/>
            </a:endParaRPr>
          </a:p>
          <a:p>
            <a:pPr algn="just" eaLnBrk="0" hangingPunct="0">
              <a:spcBef>
                <a:spcPct val="20000"/>
              </a:spcBef>
              <a:tabLst>
                <a:tab pos="508000" algn="l"/>
              </a:tabLst>
            </a:pPr>
            <a:endParaRPr lang="en-GB" altLang="en-US" dirty="0">
              <a:latin typeface="Arial" pitchFamily="34" charset="0"/>
              <a:cs typeface="Arial" pitchFamily="34" charset="0"/>
            </a:endParaRPr>
          </a:p>
          <a:p>
            <a:pPr algn="just" eaLnBrk="0" hangingPunct="0">
              <a:spcBef>
                <a:spcPct val="20000"/>
              </a:spcBef>
              <a:tabLst>
                <a:tab pos="508000" algn="l"/>
              </a:tabLst>
            </a:pPr>
            <a:r>
              <a:rPr lang="en-GB" altLang="en-US" sz="2400" dirty="0">
                <a:latin typeface="Arial" pitchFamily="34" charset="0"/>
                <a:cs typeface="Arial" pitchFamily="34" charset="0"/>
              </a:rPr>
              <a:t>By comparing the numbers of baptisms and burials recorded in both the Collegiate Church registers and the Bills of Mortality, the line chart above demonstrates the extent to which figures entered in the former constituted the major component within the numbers quoted in the latter. For the greater majority of the </a:t>
            </a:r>
            <a:r>
              <a:rPr lang="en-GB" altLang="en-US" sz="2400" dirty="0" err="1">
                <a:latin typeface="Arial" pitchFamily="34" charset="0"/>
                <a:cs typeface="Arial" pitchFamily="34" charset="0"/>
              </a:rPr>
              <a:t>timespan</a:t>
            </a:r>
            <a:r>
              <a:rPr lang="en-GB" altLang="en-US" sz="2400" dirty="0">
                <a:latin typeface="Arial" pitchFamily="34" charset="0"/>
                <a:cs typeface="Arial" pitchFamily="34" charset="0"/>
              </a:rPr>
              <a:t> viewed, changes in the numbers of baptisms and burials documented in the collegiate church registers closely mirrored fluctuations found in the Bills of Mortality.(3)</a:t>
            </a:r>
          </a:p>
          <a:p>
            <a:pPr algn="just" eaLnBrk="0" hangingPunct="0">
              <a:spcBef>
                <a:spcPct val="20000"/>
              </a:spcBef>
              <a:tabLst>
                <a:tab pos="508000" algn="l"/>
              </a:tabLst>
            </a:pPr>
            <a:r>
              <a:rPr lang="en-GB" altLang="en-US" sz="2400" dirty="0">
                <a:latin typeface="Arial" pitchFamily="34" charset="0"/>
                <a:cs typeface="Arial" pitchFamily="34" charset="0"/>
              </a:rPr>
              <a:t>The Manchester Bills of </a:t>
            </a:r>
            <a:r>
              <a:rPr lang="en-GB" altLang="en-US" sz="2400" dirty="0" smtClean="0">
                <a:latin typeface="Arial" pitchFamily="34" charset="0"/>
                <a:cs typeface="Arial" pitchFamily="34" charset="0"/>
              </a:rPr>
              <a:t>Mortality </a:t>
            </a:r>
            <a:r>
              <a:rPr lang="en-GB" altLang="en-US" sz="2400" dirty="0">
                <a:latin typeface="Arial" pitchFamily="34" charset="0"/>
                <a:cs typeface="Arial" pitchFamily="34" charset="0"/>
              </a:rPr>
              <a:t>line graph also highlights the divergence in the numbers of baptisms and burials in the Bills of Mortality. Notably from the 1790s when annual births in Manchester township were just over half that of baptisms. The Collegiate Church registers reinforce these figures, with burials being about 40% of baptisms in the late eighteenth and early nineteenth centuries. </a:t>
            </a:r>
          </a:p>
          <a:p>
            <a:pPr algn="just" eaLnBrk="0" hangingPunct="0">
              <a:spcBef>
                <a:spcPct val="20000"/>
              </a:spcBef>
              <a:tabLst>
                <a:tab pos="508000" algn="l"/>
              </a:tabLst>
            </a:pPr>
            <a:r>
              <a:rPr lang="en-GB" altLang="en-US" sz="2400" dirty="0">
                <a:latin typeface="Arial" pitchFamily="34" charset="0"/>
                <a:cs typeface="Arial" pitchFamily="34" charset="0"/>
              </a:rPr>
              <a:t>This gap between baptisms and burials recorded in the Collegiate Church, and the Bills of Mortality,  began to widen  significantly as  the pressure of more burials began to increase on the limited  space available. </a:t>
            </a:r>
          </a:p>
          <a:p>
            <a:pPr algn="just" eaLnBrk="0" hangingPunct="0">
              <a:spcBef>
                <a:spcPct val="20000"/>
              </a:spcBef>
              <a:tabLst>
                <a:tab pos="508000" algn="l"/>
              </a:tabLst>
            </a:pPr>
            <a:endParaRPr lang="en-GB" altLang="en-US" sz="2400" dirty="0">
              <a:latin typeface="Arial" pitchFamily="34" charset="0"/>
              <a:cs typeface="Arial" pitchFamily="34" charset="0"/>
            </a:endParaRPr>
          </a:p>
          <a:p>
            <a:pPr algn="just" eaLnBrk="0" hangingPunct="0">
              <a:spcBef>
                <a:spcPct val="20000"/>
              </a:spcBef>
              <a:tabLst>
                <a:tab pos="508000" algn="l"/>
              </a:tabLst>
            </a:pPr>
            <a:endParaRPr lang="en-US" altLang="en-US" sz="2400" dirty="0">
              <a:latin typeface="Times New Roman" pitchFamily="18" charset="0"/>
              <a:cs typeface="Arial" pitchFamily="34" charset="0"/>
            </a:endParaRPr>
          </a:p>
        </p:txBody>
      </p:sp>
      <p:sp>
        <p:nvSpPr>
          <p:cNvPr id="2053" name="Text Box 16"/>
          <p:cNvSpPr txBox="1">
            <a:spLocks noChangeArrowheads="1"/>
          </p:cNvSpPr>
          <p:nvPr/>
        </p:nvSpPr>
        <p:spPr bwMode="auto">
          <a:xfrm>
            <a:off x="10839450" y="39444613"/>
            <a:ext cx="8489950" cy="2452687"/>
          </a:xfrm>
          <a:prstGeom prst="rect">
            <a:avLst/>
          </a:prstGeom>
          <a:solidFill>
            <a:schemeClr val="bg1"/>
          </a:solidFill>
          <a:ln w="38100">
            <a:solidFill>
              <a:srgbClr val="000000"/>
            </a:solidFill>
            <a:round/>
            <a:headEnd/>
            <a:tailEnd/>
          </a:ln>
        </p:spPr>
        <p:txBody>
          <a:bodyPr lIns="802806" tIns="401404" rIns="802806" bIns="802806"/>
          <a:lstStyle/>
          <a:p>
            <a:pPr>
              <a:spcBef>
                <a:spcPct val="50000"/>
              </a:spcBef>
            </a:pPr>
            <a:r>
              <a:rPr lang="en-US" altLang="en-US" sz="2400" b="1">
                <a:solidFill>
                  <a:srgbClr val="000000"/>
                </a:solidFill>
                <a:latin typeface="Franklin Gothic Demi" pitchFamily="34" charset="0"/>
              </a:rPr>
              <a:t>Acknowledgments</a:t>
            </a:r>
          </a:p>
          <a:p>
            <a:pPr>
              <a:spcBef>
                <a:spcPct val="10000"/>
              </a:spcBef>
            </a:pPr>
            <a:r>
              <a:rPr lang="en-GB" altLang="en-US" sz="1400">
                <a:latin typeface="Arial" pitchFamily="34" charset="0"/>
                <a:cs typeface="Arial" pitchFamily="34" charset="0"/>
              </a:rPr>
              <a:t>The ‘Mortality and epidemiological change in Manchester, 1750-1850’ research project is funded by the Leverhulme Trust.</a:t>
            </a:r>
          </a:p>
          <a:p>
            <a:pPr>
              <a:spcBef>
                <a:spcPct val="10000"/>
              </a:spcBef>
            </a:pPr>
            <a:r>
              <a:rPr lang="en-GB" altLang="en-US" sz="1400">
                <a:latin typeface="Arial" pitchFamily="34" charset="0"/>
                <a:cs typeface="Arial" pitchFamily="34" charset="0"/>
              </a:rPr>
              <a:t>The A0 poster design template employed in this poster can be found at the colinpurrington.com website- with much relief and many thanks.</a:t>
            </a:r>
          </a:p>
          <a:p>
            <a:pPr>
              <a:spcBef>
                <a:spcPct val="10000"/>
              </a:spcBef>
            </a:pPr>
            <a:r>
              <a:rPr lang="en-GB" altLang="en-US" sz="1400">
                <a:latin typeface="Arial" pitchFamily="34" charset="0"/>
                <a:cs typeface="Arial" pitchFamily="34" charset="0"/>
              </a:rPr>
              <a:t>Thanks are also due to the British History Online website for the use of The Index Map to the Parish of Manchester as the basis  for the maps created for this poster. </a:t>
            </a:r>
            <a:endParaRPr lang="en-US" altLang="en-US" sz="1400">
              <a:latin typeface="Times New Roman" pitchFamily="18" charset="0"/>
              <a:cs typeface="Arial" pitchFamily="34" charset="0"/>
            </a:endParaRPr>
          </a:p>
        </p:txBody>
      </p:sp>
      <p:sp>
        <p:nvSpPr>
          <p:cNvPr id="2054" name="Text Box 12"/>
          <p:cNvSpPr txBox="1">
            <a:spLocks noChangeArrowheads="1"/>
          </p:cNvSpPr>
          <p:nvPr/>
        </p:nvSpPr>
        <p:spPr bwMode="auto">
          <a:xfrm>
            <a:off x="10915650" y="7537450"/>
            <a:ext cx="8458200" cy="31403925"/>
          </a:xfrm>
          <a:prstGeom prst="rect">
            <a:avLst/>
          </a:prstGeom>
          <a:solidFill>
            <a:schemeClr val="bg1"/>
          </a:solidFill>
          <a:ln w="38100">
            <a:solidFill>
              <a:srgbClr val="000000"/>
            </a:solidFill>
            <a:round/>
            <a:headEnd/>
            <a:tailEnd/>
          </a:ln>
        </p:spPr>
        <p:txBody>
          <a:bodyPr lIns="802806" tIns="401404" rIns="802806" bIns="802806"/>
          <a:lstStyle/>
          <a:p>
            <a:pPr algn="just">
              <a:spcBef>
                <a:spcPct val="10000"/>
              </a:spcBef>
              <a:tabLst>
                <a:tab pos="500063" algn="l"/>
              </a:tabLst>
            </a:pPr>
            <a:r>
              <a:rPr lang="en-US" altLang="en-US" sz="2400">
                <a:latin typeface="Times New Roman" pitchFamily="18" charset="0"/>
              </a:rPr>
              <a:t>.</a:t>
            </a:r>
            <a:endParaRPr lang="en-GB" altLang="en-US" sz="2400">
              <a:latin typeface="Arial" pitchFamily="34" charset="0"/>
              <a:cs typeface="Arial" pitchFamily="34" charset="0"/>
            </a:endParaRPr>
          </a:p>
          <a:p>
            <a:pPr algn="just" eaLnBrk="0" hangingPunct="0">
              <a:spcBef>
                <a:spcPct val="20000"/>
              </a:spcBef>
              <a:tabLst>
                <a:tab pos="500063" algn="l"/>
              </a:tabLst>
            </a:pPr>
            <a:r>
              <a:rPr lang="en-GB" altLang="en-US" sz="2400">
                <a:latin typeface="Arial" pitchFamily="34" charset="0"/>
                <a:cs typeface="Arial" pitchFamily="34" charset="0"/>
              </a:rPr>
              <a:t>As the graph of the numbers of burials grounds opened in Manchester parish in the years 1531 to 1832 illustrates, the latter part of the eighteenth and early decades of the nineteenth centuries saw a rapid expansion in the number of burying grounds opened throughout Manchester parish. Twenty burials grounds were established between 1531 and 1769. In contrast thirty-five cemeteries were  created in the years 1785-1832.</a:t>
            </a: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a:p>
            <a:pPr>
              <a:spcBef>
                <a:spcPct val="50000"/>
              </a:spcBef>
              <a:tabLst>
                <a:tab pos="500063" algn="l"/>
              </a:tabLst>
            </a:pPr>
            <a:endParaRPr lang="en-US" altLang="en-US" sz="3200" b="1">
              <a:solidFill>
                <a:srgbClr val="000000"/>
              </a:solidFill>
              <a:latin typeface="Franklin Gothic Demi" pitchFamily="34" charset="0"/>
              <a:cs typeface="Arial" pitchFamily="34" charset="0"/>
            </a:endParaRPr>
          </a:p>
          <a:p>
            <a:pPr>
              <a:spcBef>
                <a:spcPct val="50000"/>
              </a:spcBef>
              <a:tabLst>
                <a:tab pos="500063" algn="l"/>
              </a:tabLst>
            </a:pPr>
            <a:r>
              <a:rPr lang="en-US" altLang="en-US" sz="3200" b="1">
                <a:solidFill>
                  <a:srgbClr val="000000"/>
                </a:solidFill>
                <a:latin typeface="Franklin Gothic Demi" pitchFamily="34" charset="0"/>
                <a:cs typeface="Arial" pitchFamily="34" charset="0"/>
              </a:rPr>
              <a:t>The Geographic Distribution of Baptisms and Burials in Manchester Township</a:t>
            </a:r>
          </a:p>
          <a:p>
            <a:pPr algn="just">
              <a:spcBef>
                <a:spcPct val="10000"/>
              </a:spcBef>
              <a:tabLst>
                <a:tab pos="500063" algn="l"/>
              </a:tabLst>
            </a:pPr>
            <a:r>
              <a:rPr lang="en-US" altLang="en-US" sz="2400">
                <a:latin typeface="Arial" pitchFamily="34" charset="0"/>
                <a:cs typeface="Arial" pitchFamily="34" charset="0"/>
              </a:rPr>
              <a:t>The maps showing changes in the geographic distribution of the baptism and burial of Manchester township residents in Manchester parish between the years 1750-59 and 1810-19 appear to tell the same story. However the accompanying tables relay a different tale. In the earlier period the vast majority of the baptisms of Manchester township residents were found in the registers of the Collegiate Church (about 88%), with another 10% being recorded in a few Anglican and Non-conformist churches and chapels within the township (mainly St Ann and Cross Street Unitarian), and just 1% of baptisms recorded in the rest of the parish. The proportion of baptisms registered in the Collegiate Church during 1810-19 falls to just under 70%, but the majority of baptisms still took place in the township as almost 19% were recorded in the other Anglican churches, the proliferating Non-conformist chapels and St Mary Mulberry Street Roman Catholic (founded in 1794). Although more than 10% of baptisms were distributed throughout the rest of parish, more than half were to be found in St Chad Roman Catholic Church in adjacent township of Hulme.</a:t>
            </a:r>
          </a:p>
          <a:p>
            <a:pPr algn="just">
              <a:spcBef>
                <a:spcPct val="10000"/>
              </a:spcBef>
              <a:tabLst>
                <a:tab pos="500063" algn="l"/>
              </a:tabLst>
            </a:pPr>
            <a:endParaRPr lang="en-US" altLang="en-US" sz="2400">
              <a:latin typeface="Times New Roman" pitchFamily="18" charset="0"/>
              <a:cs typeface="Arial" pitchFamily="34" charset="0"/>
            </a:endParaRPr>
          </a:p>
          <a:p>
            <a:pPr algn="just">
              <a:spcBef>
                <a:spcPct val="10000"/>
              </a:spcBef>
              <a:tabLst>
                <a:tab pos="500063" algn="l"/>
              </a:tabLst>
            </a:pPr>
            <a:r>
              <a:rPr lang="en-US" altLang="en-US" sz="2400">
                <a:latin typeface="Franklin Gothic Demi" pitchFamily="34" charset="0"/>
                <a:cs typeface="Arial" pitchFamily="34" charset="0"/>
              </a:rPr>
              <a:t>The Geographic Distribution of the Baptisms of Manchester Residents, 1750-59 &amp; 1810-19</a:t>
            </a:r>
          </a:p>
          <a:p>
            <a:pPr algn="just">
              <a:spcBef>
                <a:spcPct val="10000"/>
              </a:spcBef>
              <a:tabLst>
                <a:tab pos="500063" algn="l"/>
              </a:tabLst>
            </a:pPr>
            <a:endParaRPr lang="en-US" altLang="en-US" sz="2400">
              <a:latin typeface="Times New Roman" pitchFamily="18" charset="0"/>
              <a:cs typeface="Arial" pitchFamily="34" charset="0"/>
            </a:endParaRPr>
          </a:p>
          <a:p>
            <a:pPr algn="just" eaLnBrk="0" hangingPunct="0">
              <a:spcBef>
                <a:spcPct val="20000"/>
              </a:spcBef>
              <a:tabLst>
                <a:tab pos="500063" algn="l"/>
              </a:tabLst>
            </a:pPr>
            <a:endParaRPr lang="en-GB" altLang="en-US" sz="2400">
              <a:latin typeface="Arial" pitchFamily="34" charset="0"/>
              <a:cs typeface="Arial" pitchFamily="34" charset="0"/>
            </a:endParaRPr>
          </a:p>
        </p:txBody>
      </p:sp>
      <p:sp>
        <p:nvSpPr>
          <p:cNvPr id="2055" name="Text Box 13"/>
          <p:cNvSpPr txBox="1">
            <a:spLocks noChangeArrowheads="1"/>
          </p:cNvSpPr>
          <p:nvPr/>
        </p:nvSpPr>
        <p:spPr bwMode="auto">
          <a:xfrm>
            <a:off x="20626388" y="7550150"/>
            <a:ext cx="8474075" cy="26557288"/>
          </a:xfrm>
          <a:prstGeom prst="rect">
            <a:avLst/>
          </a:prstGeom>
          <a:solidFill>
            <a:schemeClr val="bg1"/>
          </a:solidFill>
          <a:ln w="38100">
            <a:solidFill>
              <a:srgbClr val="000000"/>
            </a:solidFill>
            <a:round/>
            <a:headEnd/>
            <a:tailEnd/>
          </a:ln>
        </p:spPr>
        <p:txBody>
          <a:bodyPr lIns="802806" tIns="401404" rIns="802806" bIns="802806"/>
          <a:lstStyle/>
          <a:p>
            <a:pPr algn="just">
              <a:spcBef>
                <a:spcPct val="10000"/>
              </a:spcBef>
              <a:tabLst>
                <a:tab pos="635000" algn="l"/>
              </a:tabLst>
            </a:pPr>
            <a:r>
              <a:rPr lang="en-US" altLang="en-US" sz="2400">
                <a:latin typeface="Arial" pitchFamily="34" charset="0"/>
                <a:cs typeface="Arial" pitchFamily="34" charset="0"/>
              </a:rPr>
              <a:t>Though the distribution of burials in these periods followed a similar pattern, moving away from the Collegiate Church into the wider parish. The proportion of residents being buried outside the township was much greater. The proportion of burials registered in the Collegiate Church fell from 92% in the years 1750-1759 to 40% in 1810-19. The percentage of burials of residents recorded in the other churches and chapels of Manchester township rose from 6% to almost 20% (mainly in the Anglican churches), but more than 40% of the burials of Manchester residents were recorded in the church and chapel registers of the remaining townships of Manchester parish-particularly those of the adjacent townships Hulme, Salford, Cheetham and Newton Heath</a:t>
            </a:r>
            <a:r>
              <a:rPr lang="en-US" altLang="en-US" sz="2400">
                <a:latin typeface="Times New Roman" pitchFamily="18" charset="0"/>
                <a:cs typeface="Arial" pitchFamily="34" charset="0"/>
              </a:rPr>
              <a:t> . </a:t>
            </a: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r>
              <a:rPr lang="en-US" altLang="en-US" sz="2400">
                <a:latin typeface="Franklin Gothic Demi" pitchFamily="34" charset="0"/>
                <a:cs typeface="Arial" pitchFamily="34" charset="0"/>
              </a:rPr>
              <a:t>The Geographic Distribution of the Burials of Manchester Residents, 1750-59 &amp; 1810-19</a:t>
            </a: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r>
              <a:rPr lang="en-US" altLang="en-US" sz="3600">
                <a:latin typeface="Franklin Gothic Demi" pitchFamily="34" charset="0"/>
                <a:cs typeface="Arial" pitchFamily="34" charset="0"/>
              </a:rPr>
              <a:t>Conclusion</a:t>
            </a:r>
          </a:p>
          <a:p>
            <a:pPr algn="just">
              <a:spcBef>
                <a:spcPct val="10000"/>
              </a:spcBef>
              <a:tabLst>
                <a:tab pos="635000" algn="l"/>
              </a:tabLst>
            </a:pPr>
            <a:r>
              <a:rPr lang="en-US" altLang="en-US" sz="2400">
                <a:latin typeface="Arial" pitchFamily="34" charset="0"/>
                <a:cs typeface="Arial" pitchFamily="34" charset="0"/>
              </a:rPr>
              <a:t>The scale of burial registration of Manchester residents away from the Collegiate Church and other Anglican churches in the township and in the other townships of Manchester parish, and the subsequent under-reporting of burials in the Bills of Mortality, must call into question  the apparent decline in death rates in the Manchester Bills of Mortality during the late eighteenth and early nineteenth centuries. At the same time the numbers of new burying grounds being opened, and the distribution of the significant numbers of Manchester residents being buried throughout the parish would suggest that limited options for burial withing the township were pushing the population towards burial in other areas of the parish. The next stage for this project is to expand the counts of baptisms, burials and marriages to all the existing registers in the churches and chapels of Manchester Parish. This should lead to a more accurate analysis of the fertility rates of Manchester in this period</a:t>
            </a: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endParaRPr lang="en-US" altLang="en-US" sz="2400">
              <a:latin typeface="Times New Roman" pitchFamily="18" charset="0"/>
              <a:cs typeface="Arial" pitchFamily="34" charset="0"/>
            </a:endParaRPr>
          </a:p>
          <a:p>
            <a:pPr algn="just">
              <a:spcBef>
                <a:spcPct val="10000"/>
              </a:spcBef>
              <a:tabLst>
                <a:tab pos="635000" algn="l"/>
              </a:tabLst>
            </a:pPr>
            <a:r>
              <a:rPr lang="en-US" altLang="en-US" sz="2400">
                <a:latin typeface="Times New Roman" pitchFamily="18" charset="0"/>
                <a:cs typeface="Arial" pitchFamily="34" charset="0"/>
              </a:rPr>
              <a:t>.</a:t>
            </a:r>
          </a:p>
        </p:txBody>
      </p:sp>
      <p:sp>
        <p:nvSpPr>
          <p:cNvPr id="2056" name="Text Box 14"/>
          <p:cNvSpPr txBox="1">
            <a:spLocks noChangeArrowheads="1"/>
          </p:cNvSpPr>
          <p:nvPr/>
        </p:nvSpPr>
        <p:spPr bwMode="auto">
          <a:xfrm>
            <a:off x="987425" y="3384550"/>
            <a:ext cx="28194000" cy="3324225"/>
          </a:xfrm>
          <a:prstGeom prst="rect">
            <a:avLst/>
          </a:prstGeom>
          <a:noFill/>
          <a:ln w="12700">
            <a:noFill/>
            <a:miter lim="800000"/>
            <a:headEnd/>
            <a:tailEnd/>
          </a:ln>
        </p:spPr>
        <p:txBody>
          <a:bodyPr lIns="240842" tIns="240842" rIns="240842" bIns="240842" anchor="ctr">
            <a:spAutoFit/>
          </a:bodyPr>
          <a:lstStyle/>
          <a:p>
            <a:pPr algn="ctr">
              <a:spcBef>
                <a:spcPct val="50000"/>
              </a:spcBef>
              <a:spcAft>
                <a:spcPts val="525"/>
              </a:spcAft>
            </a:pPr>
            <a:r>
              <a:rPr lang="en-US" altLang="en-US" sz="4400" b="1">
                <a:latin typeface="Franklin Gothic Book" pitchFamily="34" charset="0"/>
              </a:rPr>
              <a:t>John Black, (Cambridge Group for the History of Population and Social Structure), </a:t>
            </a:r>
          </a:p>
          <a:p>
            <a:pPr algn="ctr">
              <a:spcBef>
                <a:spcPct val="50000"/>
              </a:spcBef>
              <a:spcAft>
                <a:spcPts val="525"/>
              </a:spcAft>
            </a:pPr>
            <a:r>
              <a:rPr lang="en-US" altLang="en-US" sz="4400" b="1">
                <a:latin typeface="Franklin Gothic Book" pitchFamily="34" charset="0"/>
              </a:rPr>
              <a:t>Romola Davenport (Cambridge Group for the History of Population and Social Structure )</a:t>
            </a:r>
          </a:p>
          <a:p>
            <a:pPr algn="ctr">
              <a:spcBef>
                <a:spcPct val="50000"/>
              </a:spcBef>
              <a:spcAft>
                <a:spcPts val="525"/>
              </a:spcAft>
            </a:pPr>
            <a:r>
              <a:rPr lang="en-US" altLang="en-US" sz="4400" b="1">
                <a:latin typeface="Franklin Gothic Book" pitchFamily="34" charset="0"/>
              </a:rPr>
              <a:t>and Jeremy Boulton (Newcastle University)</a:t>
            </a:r>
            <a:endParaRPr lang="en-US" altLang="en-US" sz="4400">
              <a:latin typeface="Franklin Gothic Book" pitchFamily="34" charset="0"/>
            </a:endParaRPr>
          </a:p>
        </p:txBody>
      </p:sp>
      <p:sp>
        <p:nvSpPr>
          <p:cNvPr id="2" name="Text Box 15"/>
          <p:cNvSpPr txBox="1">
            <a:spLocks noChangeArrowheads="1"/>
          </p:cNvSpPr>
          <p:nvPr/>
        </p:nvSpPr>
        <p:spPr bwMode="auto">
          <a:xfrm>
            <a:off x="20610513" y="35782370"/>
            <a:ext cx="8458200" cy="5985562"/>
          </a:xfrm>
          <a:prstGeom prst="rect">
            <a:avLst/>
          </a:prstGeom>
          <a:solidFill>
            <a:schemeClr val="bg1"/>
          </a:solidFill>
          <a:ln w="38100" cap="flat" cmpd="sng" algn="ctr">
            <a:solidFill>
              <a:srgbClr val="000000"/>
            </a:solidFill>
            <a:prstDash val="solid"/>
            <a:round/>
            <a:headEnd type="none" w="med" len="med"/>
            <a:tailEnd type="none" w="med" len="med"/>
          </a:ln>
        </p:spPr>
        <p:txBody>
          <a:bodyPr lIns="802806" tIns="401404" rIns="802806" bIns="802806" numCol="2" spcCol="802806"/>
          <a:lstStyle/>
          <a:p>
            <a:pPr marL="439035" indent="-439035">
              <a:spcBef>
                <a:spcPct val="50000"/>
              </a:spcBef>
              <a:defRPr/>
            </a:pPr>
            <a:r>
              <a:rPr lang="en-US" sz="2400" b="1" dirty="0">
                <a:solidFill>
                  <a:srgbClr val="000000"/>
                </a:solidFill>
                <a:latin typeface="Franklin Gothic Demi" panose="020B0703020102020204" pitchFamily="34" charset="0"/>
                <a:ea typeface="ＭＳ Ｐゴシック" pitchFamily="-111" charset="-128"/>
                <a:cs typeface="ＭＳ Ｐゴシック" pitchFamily="-111" charset="-128"/>
              </a:rPr>
              <a:t>Endnotes</a:t>
            </a:r>
          </a:p>
          <a:p>
            <a:pPr marL="457200" indent="-457200" algn="just">
              <a:buFontTx/>
              <a:buAutoNum type="arabicParenBoth"/>
              <a:defRPr/>
            </a:pPr>
            <a:endParaRPr lang="en-GB" sz="2000" dirty="0">
              <a:latin typeface="Arial" panose="020B0604020202020204" pitchFamily="34" charset="0"/>
              <a:cs typeface="Arial" panose="020B0604020202020204" pitchFamily="34" charset="0"/>
            </a:endParaRPr>
          </a:p>
          <a:p>
            <a:pPr algn="just">
              <a:defRPr/>
            </a:pPr>
            <a:r>
              <a:rPr lang="en-GB" sz="2000" dirty="0">
                <a:latin typeface="Arial" panose="020B0604020202020204" pitchFamily="34" charset="0"/>
                <a:cs typeface="Arial" panose="020B0604020202020204" pitchFamily="34" charset="0"/>
              </a:rPr>
              <a:t>(1) De </a:t>
            </a:r>
            <a:r>
              <a:rPr lang="en-GB" sz="2000" dirty="0" err="1">
                <a:latin typeface="Arial" panose="020B0604020202020204" pitchFamily="34" charset="0"/>
                <a:cs typeface="Arial" panose="020B0604020202020204" pitchFamily="34" charset="0"/>
              </a:rPr>
              <a:t>Vries</a:t>
            </a:r>
            <a:r>
              <a:rPr lang="en-GB" sz="2000" dirty="0">
                <a:latin typeface="Arial" panose="020B0604020202020204" pitchFamily="34" charset="0"/>
                <a:cs typeface="Arial" panose="020B0604020202020204" pitchFamily="34" charset="0"/>
              </a:rPr>
              <a:t>, J. </a:t>
            </a:r>
            <a:r>
              <a:rPr lang="en-GB" sz="2000" i="1" dirty="0">
                <a:latin typeface="Arial" panose="020B0604020202020204" pitchFamily="34" charset="0"/>
                <a:cs typeface="Arial" panose="020B0604020202020204" pitchFamily="34" charset="0"/>
              </a:rPr>
              <a:t>European urbanization 1500-1800 </a:t>
            </a:r>
            <a:r>
              <a:rPr lang="en-GB" sz="2000" dirty="0">
                <a:latin typeface="Arial" panose="020B0604020202020204" pitchFamily="34" charset="0"/>
                <a:cs typeface="Arial" panose="020B0604020202020204" pitchFamily="34" charset="0"/>
              </a:rPr>
              <a:t>(London: Methuen, 1984); </a:t>
            </a:r>
            <a:r>
              <a:rPr lang="en-GB" sz="2000" dirty="0" err="1">
                <a:latin typeface="Arial" panose="020B0604020202020204" pitchFamily="34" charset="0"/>
                <a:cs typeface="Arial" panose="020B0604020202020204" pitchFamily="34" charset="0"/>
              </a:rPr>
              <a:t>Woude</a:t>
            </a:r>
            <a:r>
              <a:rPr lang="en-GB" sz="2000" dirty="0">
                <a:latin typeface="Arial" panose="020B0604020202020204" pitchFamily="34" charset="0"/>
                <a:cs typeface="Arial" panose="020B0604020202020204" pitchFamily="34" charset="0"/>
              </a:rPr>
              <a:t>, A.M. van der, 'Population developments in the Northern Netherlands (1500-1800) and the validity of the “urban graveyard” effect', </a:t>
            </a:r>
            <a:r>
              <a:rPr lang="en-GB" sz="2000" i="1" dirty="0" err="1">
                <a:latin typeface="Arial" panose="020B0604020202020204" pitchFamily="34" charset="0"/>
                <a:cs typeface="Arial" panose="020B0604020202020204" pitchFamily="34" charset="0"/>
              </a:rPr>
              <a:t>Annales</a:t>
            </a:r>
            <a:r>
              <a:rPr lang="en-GB" sz="2000" i="1" dirty="0">
                <a:latin typeface="Arial" panose="020B0604020202020204" pitchFamily="34" charset="0"/>
                <a:cs typeface="Arial" panose="020B0604020202020204" pitchFamily="34" charset="0"/>
              </a:rPr>
              <a:t> de</a:t>
            </a:r>
          </a:p>
          <a:p>
            <a:pPr algn="just">
              <a:defRPr/>
            </a:pPr>
            <a:r>
              <a:rPr lang="en-GB" sz="2000" i="1" dirty="0" err="1">
                <a:latin typeface="Arial" panose="020B0604020202020204" pitchFamily="34" charset="0"/>
                <a:cs typeface="Arial" panose="020B0604020202020204" pitchFamily="34" charset="0"/>
              </a:rPr>
              <a:t>Démographie</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Historique</a:t>
            </a:r>
            <a:r>
              <a:rPr lang="en-GB" sz="2000" dirty="0">
                <a:latin typeface="Arial" panose="020B0604020202020204" pitchFamily="34" charset="0"/>
                <a:cs typeface="Arial" panose="020B0604020202020204" pitchFamily="34" charset="0"/>
              </a:rPr>
              <a:t>: 55–75 (1982).) S. </a:t>
            </a:r>
            <a:r>
              <a:rPr lang="en-GB" sz="2000" i="1" dirty="0">
                <a:latin typeface="Arial" panose="020B0604020202020204" pitchFamily="34" charset="0"/>
                <a:cs typeface="Arial" panose="020B0604020202020204" pitchFamily="34" charset="0"/>
              </a:rPr>
              <a:t>Modern economic growth </a:t>
            </a:r>
            <a:r>
              <a:rPr lang="en-GB" sz="2000" dirty="0">
                <a:latin typeface="Arial" panose="020B0604020202020204" pitchFamily="34" charset="0"/>
                <a:cs typeface="Arial" panose="020B0604020202020204" pitchFamily="34" charset="0"/>
              </a:rPr>
              <a:t>(New Haven, Yale UP, 1966): 60.</a:t>
            </a:r>
          </a:p>
          <a:p>
            <a:pPr algn="just">
              <a:spcBef>
                <a:spcPts val="1054"/>
              </a:spcBef>
              <a:defRPr/>
            </a:pPr>
            <a:r>
              <a:rPr lang="en-GB" sz="2000" dirty="0">
                <a:latin typeface="Arial" panose="020B0604020202020204" pitchFamily="34" charset="0"/>
                <a:cs typeface="Arial" panose="020B0604020202020204" pitchFamily="34" charset="0"/>
              </a:rPr>
              <a:t>(2) Wrigley, E.A. </a:t>
            </a:r>
            <a:r>
              <a:rPr lang="en-GB" sz="2000" i="1" dirty="0">
                <a:latin typeface="Arial" panose="020B0604020202020204" pitchFamily="34" charset="0"/>
                <a:cs typeface="Arial" panose="020B0604020202020204" pitchFamily="34" charset="0"/>
              </a:rPr>
              <a:t>The early English censuses </a:t>
            </a:r>
            <a:r>
              <a:rPr lang="en-GB" sz="2000" dirty="0">
                <a:latin typeface="Arial" panose="020B0604020202020204" pitchFamily="34" charset="0"/>
                <a:cs typeface="Arial" panose="020B0604020202020204" pitchFamily="34" charset="0"/>
              </a:rPr>
              <a:t>(Oxford: OUP, 2011</a:t>
            </a:r>
            <a:r>
              <a:rPr lang="en-US" sz="2500" dirty="0">
                <a:latin typeface="Times New Roman" pitchFamily="-111" charset="0"/>
                <a:ea typeface="ＭＳ Ｐゴシック" pitchFamily="-111" charset="-128"/>
                <a:cs typeface="ＭＳ Ｐゴシック" pitchFamily="-111" charset="-128"/>
              </a:rPr>
              <a:t>.</a:t>
            </a:r>
          </a:p>
          <a:p>
            <a:pPr marL="439035" indent="-439035" algn="just">
              <a:defRPr/>
            </a:pPr>
            <a:r>
              <a:rPr lang="en-US" sz="2000" dirty="0">
                <a:latin typeface="Arial" panose="020B0604020202020204" pitchFamily="34" charset="0"/>
                <a:ea typeface="ＭＳ Ｐゴシック" pitchFamily="-111" charset="-128"/>
                <a:cs typeface="Arial" panose="020B0604020202020204" pitchFamily="34" charset="0"/>
              </a:rPr>
              <a:t>(3) For the Manchester</a:t>
            </a:r>
          </a:p>
          <a:p>
            <a:pPr marL="439035" indent="-439035" algn="just">
              <a:defRPr/>
            </a:pPr>
            <a:r>
              <a:rPr lang="en-US" sz="2000" dirty="0">
                <a:latin typeface="Arial" panose="020B0604020202020204" pitchFamily="34" charset="0"/>
                <a:ea typeface="ＭＳ Ｐゴシック" pitchFamily="-111" charset="-128"/>
                <a:cs typeface="Arial" panose="020B0604020202020204" pitchFamily="34" charset="0"/>
              </a:rPr>
              <a:t>Bills of Mortality see,</a:t>
            </a:r>
          </a:p>
          <a:p>
            <a:pPr marL="439035" indent="-439035" algn="just">
              <a:defRPr/>
            </a:pPr>
            <a:r>
              <a:rPr lang="en-US" sz="2000" dirty="0">
                <a:latin typeface="Arial" panose="020B0604020202020204" pitchFamily="34" charset="0"/>
                <a:ea typeface="ＭＳ Ｐゴシック" pitchFamily="-111" charset="-128"/>
                <a:cs typeface="Arial" panose="020B0604020202020204" pitchFamily="34" charset="0"/>
              </a:rPr>
              <a:t>Baines, E &amp; Harland, </a:t>
            </a:r>
            <a:r>
              <a:rPr lang="en-US" sz="2000" i="1" dirty="0">
                <a:latin typeface="Arial" panose="020B0604020202020204" pitchFamily="34" charset="0"/>
                <a:ea typeface="ＭＳ Ｐゴシック" pitchFamily="-111" charset="-128"/>
                <a:cs typeface="Arial" panose="020B0604020202020204" pitchFamily="34" charset="0"/>
              </a:rPr>
              <a:t>The</a:t>
            </a:r>
          </a:p>
          <a:p>
            <a:pPr marL="439035" indent="-439035" algn="just">
              <a:defRPr/>
            </a:pPr>
            <a:r>
              <a:rPr lang="en-US" sz="2000" i="1" dirty="0">
                <a:latin typeface="Arial" panose="020B0604020202020204" pitchFamily="34" charset="0"/>
                <a:ea typeface="ＭＳ Ｐゴシック" pitchFamily="-111" charset="-128"/>
                <a:cs typeface="Arial" panose="020B0604020202020204" pitchFamily="34" charset="0"/>
              </a:rPr>
              <a:t>History of the County</a:t>
            </a:r>
          </a:p>
          <a:p>
            <a:pPr marL="439035" indent="-439035" algn="just">
              <a:defRPr/>
            </a:pPr>
            <a:r>
              <a:rPr lang="en-US" sz="2000" i="1" dirty="0">
                <a:latin typeface="Arial" panose="020B0604020202020204" pitchFamily="34" charset="0"/>
                <a:ea typeface="ＭＳ Ｐゴシック" pitchFamily="-111" charset="-128"/>
                <a:cs typeface="Arial" panose="020B0604020202020204" pitchFamily="34" charset="0"/>
              </a:rPr>
              <a:t>Palatine of Lancaster</a:t>
            </a:r>
            <a:r>
              <a:rPr lang="en-US" sz="2000" dirty="0">
                <a:latin typeface="Arial" panose="020B0604020202020204" pitchFamily="34" charset="0"/>
                <a:ea typeface="ＭＳ Ｐゴシック" pitchFamily="-111" charset="-128"/>
                <a:cs typeface="Arial" panose="020B0604020202020204" pitchFamily="34" charset="0"/>
              </a:rPr>
              <a:t>,</a:t>
            </a:r>
          </a:p>
          <a:p>
            <a:pPr marL="439035" indent="-439035" algn="just">
              <a:defRPr/>
            </a:pPr>
            <a:r>
              <a:rPr lang="en-US" sz="2000" dirty="0">
                <a:latin typeface="Arial" panose="020B0604020202020204" pitchFamily="34" charset="0"/>
                <a:ea typeface="ＭＳ Ｐゴシック" pitchFamily="-111" charset="-128"/>
                <a:cs typeface="Arial" panose="020B0604020202020204" pitchFamily="34" charset="0"/>
              </a:rPr>
              <a:t>(1868), pp. 347-349.</a:t>
            </a:r>
          </a:p>
          <a:p>
            <a:pPr marL="439035" indent="-439035" algn="just">
              <a:defRPr/>
            </a:pPr>
            <a:endParaRPr lang="en-US" sz="2500" dirty="0">
              <a:latin typeface="Times New Roman" pitchFamily="-111" charset="0"/>
              <a:ea typeface="ＭＳ Ｐゴシック" pitchFamily="-111" charset="-128"/>
              <a:cs typeface="ＭＳ Ｐゴシック" pitchFamily="-111" charset="-128"/>
            </a:endParaRPr>
          </a:p>
          <a:p>
            <a:pPr marL="439035" indent="-439035" algn="just">
              <a:spcBef>
                <a:spcPct val="10000"/>
              </a:spcBef>
              <a:defRPr/>
            </a:pPr>
            <a:endParaRPr lang="en-US" sz="2500" dirty="0">
              <a:latin typeface="Times New Roman" pitchFamily="-111" charset="0"/>
              <a:ea typeface="ＭＳ Ｐゴシック" pitchFamily="-111" charset="-128"/>
              <a:cs typeface="ＭＳ Ｐゴシック" pitchFamily="-111" charset="-128"/>
            </a:endParaRPr>
          </a:p>
        </p:txBody>
      </p:sp>
      <p:sp>
        <p:nvSpPr>
          <p:cNvPr id="3" name="Rectangle 180"/>
          <p:cNvSpPr>
            <a:spLocks noChangeArrowheads="1"/>
          </p:cNvSpPr>
          <p:nvPr/>
        </p:nvSpPr>
        <p:spPr bwMode="auto">
          <a:xfrm>
            <a:off x="530167" y="1436339"/>
            <a:ext cx="29229465" cy="1573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0280" tIns="40140" rIns="80280" bIns="40140" anchor="ctr">
            <a:spAutoFit/>
          </a:bodyPr>
          <a:lstStyle/>
          <a:p>
            <a:pPr algn="ctr">
              <a:defRPr/>
            </a:pPr>
            <a:r>
              <a:rPr lang="en-US" sz="9700" b="1" dirty="0">
                <a:ln>
                  <a:solidFill>
                    <a:schemeClr val="bg1"/>
                  </a:solidFill>
                </a:ln>
                <a:latin typeface="Franklin Gothic Heavy" panose="020B0903020102020204" pitchFamily="34" charset="0"/>
                <a:ea typeface="ＭＳ Ｐゴシック" charset="0"/>
                <a:cs typeface="ＭＳ Ｐゴシック" charset="0"/>
              </a:rPr>
              <a:t>Burial Practices in Manchester, 1750-1820</a:t>
            </a:r>
          </a:p>
        </p:txBody>
      </p:sp>
      <p:graphicFrame>
        <p:nvGraphicFramePr>
          <p:cNvPr id="25" name="Chart 24"/>
          <p:cNvGraphicFramePr>
            <a:graphicFrameLocks/>
          </p:cNvGraphicFramePr>
          <p:nvPr/>
        </p:nvGraphicFramePr>
        <p:xfrm>
          <a:off x="1417638" y="25091363"/>
          <a:ext cx="8343899" cy="5762767"/>
        </p:xfrm>
        <a:graphic>
          <a:graphicData uri="http://schemas.openxmlformats.org/drawingml/2006/chart">
            <c:chart xmlns:c="http://schemas.openxmlformats.org/drawingml/2006/chart" xmlns:r="http://schemas.openxmlformats.org/officeDocument/2006/relationships" r:id="rId4"/>
          </a:graphicData>
        </a:graphic>
      </p:graphicFrame>
      <p:pic>
        <p:nvPicPr>
          <p:cNvPr id="2060" name="Picture 23" descr="C:\Users\jb900\Pictures\Distribution of Baptism in Manchester 1750-59 and 1810-19 png.png"/>
          <p:cNvPicPr>
            <a:picLocks noChangeAspect="1" noChangeArrowheads="1"/>
          </p:cNvPicPr>
          <p:nvPr/>
        </p:nvPicPr>
        <p:blipFill>
          <a:blip r:embed="rId5"/>
          <a:srcRect/>
          <a:stretch>
            <a:fillRect/>
          </a:stretch>
        </p:blipFill>
        <p:spPr bwMode="auto">
          <a:xfrm>
            <a:off x="10915650" y="28911550"/>
            <a:ext cx="8458200" cy="8794750"/>
          </a:xfrm>
          <a:prstGeom prst="rect">
            <a:avLst/>
          </a:prstGeom>
          <a:noFill/>
          <a:ln w="9525">
            <a:noFill/>
            <a:miter lim="800000"/>
            <a:headEnd/>
            <a:tailEnd/>
          </a:ln>
        </p:spPr>
      </p:pic>
      <p:pic>
        <p:nvPicPr>
          <p:cNvPr id="2061" name="Picture 24" descr="C:\Users\jb900\Pictures\Distribution of Burials in Manchester 1750-59 and 1810-19 png.png"/>
          <p:cNvPicPr>
            <a:picLocks noChangeAspect="1" noChangeArrowheads="1"/>
          </p:cNvPicPr>
          <p:nvPr/>
        </p:nvPicPr>
        <p:blipFill>
          <a:blip r:embed="rId6"/>
          <a:srcRect/>
          <a:stretch>
            <a:fillRect/>
          </a:stretch>
        </p:blipFill>
        <p:spPr bwMode="auto">
          <a:xfrm>
            <a:off x="20642263" y="15000288"/>
            <a:ext cx="8458200" cy="8788400"/>
          </a:xfrm>
          <a:prstGeom prst="rect">
            <a:avLst/>
          </a:prstGeom>
          <a:noFill/>
          <a:ln w="9525">
            <a:noFill/>
            <a:miter lim="800000"/>
            <a:headEnd/>
            <a:tailEnd/>
          </a:ln>
        </p:spPr>
      </p:pic>
      <p:graphicFrame>
        <p:nvGraphicFramePr>
          <p:cNvPr id="28" name="Chart 27"/>
          <p:cNvGraphicFramePr>
            <a:graphicFrameLocks/>
          </p:cNvGraphicFramePr>
          <p:nvPr/>
        </p:nvGraphicFramePr>
        <p:xfrm>
          <a:off x="11507952" y="12222574"/>
          <a:ext cx="6648450" cy="422195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themeOverride>
</file>

<file path=ppt/theme/themeOverride2.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Apex</Template>
  <TotalTime>7840</TotalTime>
  <Words>1074</Words>
  <Application>Microsoft Office PowerPoint</Application>
  <PresentationFormat>Custom</PresentationFormat>
  <Paragraphs>97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LinksUpToDate>false</LinksUpToDate>
  <SharedDoc>false</SharedDoc>
  <HyperlinkBase>http://colinpurrington.com/tips/academic/posterdesign</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subject>conference poster</dc:subject>
  <dc:creator>Colin Purrington</dc:creator>
  <cp:keywords>poster, conference, session, meeting, symposium, research, presentation</cp:keywords>
  <dc:description>This template is free for you to use to create your poster.  Do not host this file on your own server, even in adapted form. If you need to post a template, please steal somebody else's or just make your own (it's easy).  Thanks!</dc:description>
  <cp:lastModifiedBy>njpb</cp:lastModifiedBy>
  <cp:revision>627</cp:revision>
  <cp:lastPrinted>2011-10-30T12:54:45Z</cp:lastPrinted>
  <dcterms:created xsi:type="dcterms:W3CDTF">2012-06-12T14:08:55Z</dcterms:created>
  <dcterms:modified xsi:type="dcterms:W3CDTF">2014-09-20T09:42:38Z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Colin Purrington</vt:lpwstr>
  </property>
</Properties>
</file>