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83" r:id="rId3"/>
    <p:sldId id="257" r:id="rId4"/>
    <p:sldId id="355" r:id="rId5"/>
    <p:sldId id="328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4" r:id="rId20"/>
    <p:sldId id="3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3399"/>
    <a:srgbClr val="C60C30"/>
    <a:srgbClr val="003F72"/>
    <a:srgbClr val="163462"/>
    <a:srgbClr val="C10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8" autoAdjust="0"/>
    <p:restoredTop sz="94660"/>
  </p:normalViewPr>
  <p:slideViewPr>
    <p:cSldViewPr>
      <p:cViewPr varScale="1">
        <p:scale>
          <a:sx n="75" d="100"/>
          <a:sy n="75" d="100"/>
        </p:scale>
        <p:origin x="9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9F84-2427-4257-A1EE-DA2ED014E6C4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FCFD-1E3E-4DE2-A4F6-C477FA0FF69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10B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8034" y="6119341"/>
            <a:ext cx="9162034" cy="745668"/>
            <a:chOff x="-18034" y="6119341"/>
            <a:chExt cx="9162034" cy="745668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  <a14:imgEffect>
                        <a14:brightnessContrast bright="-10000" contrast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035" y="6129811"/>
              <a:ext cx="777029" cy="727036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T:\Swan Info\Tony Roskilly's Group\SusTEM\marketing materials\Car X-Ray from I-stoc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064" y="6135664"/>
              <a:ext cx="1164112" cy="725883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T:\Swan Info\Tony Roskilly's Group\SusTEM\marketing materials\Modern Business Building - Dreamstim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5000"/>
                      </a14:imgEffect>
                      <a14:imgEffect>
                        <a14:colorTemperature colorTemp="4700"/>
                      </a14:imgEffect>
                      <a14:imgEffect>
                        <a14:saturation sat="368000"/>
                      </a14:imgEffect>
                      <a14:imgEffect>
                        <a14:brightnessContrast bright="42000"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091" y="6127503"/>
              <a:ext cx="864096" cy="728191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GB_prop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4000"/>
                      </a14:imgEffect>
                      <a14:imgEffect>
                        <a14:colorTemperature colorTemp="3400"/>
                      </a14:imgEffect>
                      <a14:imgEffect>
                        <a14:saturation sat="400000"/>
                      </a14:imgEffect>
                      <a14:imgEffect>
                        <a14:brightnessContrast bright="20000" contrast="5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326" y="6129811"/>
              <a:ext cx="928650" cy="728190"/>
            </a:xfrm>
            <a:prstGeom prst="rect">
              <a:avLst/>
            </a:prstGeom>
            <a:ln w="15875">
              <a:solidFill>
                <a:srgbClr val="002060"/>
              </a:solidFill>
            </a:ln>
            <a:effectLst>
              <a:outerShdw blurRad="190500" algn="tl" rotWithShape="0">
                <a:schemeClr val="bg1"/>
              </a:outerShdw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100"/>
                      </a14:imgEffect>
                      <a14:imgEffect>
                        <a14:saturation sat="400000"/>
                      </a14:imgEffect>
                      <a14:imgEffect>
                        <a14:brightnessContrast bright="20000" contras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956" y="6127503"/>
              <a:ext cx="1058980" cy="728189"/>
            </a:xfrm>
            <a:prstGeom prst="rect">
              <a:avLst/>
            </a:prstGeom>
            <a:ln w="15875">
              <a:solidFill>
                <a:srgbClr val="002060"/>
              </a:solidFill>
            </a:ln>
            <a:effectLst>
              <a:outerShdw blurRad="190500" algn="tl" rotWithShape="0">
                <a:schemeClr val="bg1"/>
              </a:outerShdw>
            </a:effectLst>
          </p:spPr>
        </p:pic>
        <p:pic>
          <p:nvPicPr>
            <p:cNvPr id="16" name="Picture 2" descr="\\erk-mdat05\Home\WE100006\personal\private\FreeCHP\promotionMaterial\free-piston engine_v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GlowEdges/>
                      </a14:imgEffect>
                      <a14:imgEffect>
                        <a14:sharpenSoften amount="36000"/>
                      </a14:imgEffect>
                      <a14:imgEffect>
                        <a14:colorTemperature colorTemp="4100"/>
                      </a14:imgEffect>
                      <a14:imgEffect>
                        <a14:saturation sat="400000"/>
                      </a14:imgEffect>
                      <a14:imgEffect>
                        <a14:brightnessContrast bright="38000" contras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" t="20972" r="1877" b="18456"/>
            <a:stretch>
              <a:fillRect/>
            </a:stretch>
          </p:blipFill>
          <p:spPr bwMode="auto">
            <a:xfrm>
              <a:off x="5148064" y="6129811"/>
              <a:ext cx="814027" cy="728190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66000"/>
                      </a14:imgEffect>
                      <a14:imgEffect>
                        <a14:colorTemperature colorTemp="3300"/>
                      </a14:imgEffect>
                      <a14:imgEffect>
                        <a14:saturation sat="240000"/>
                      </a14:imgEffect>
                      <a14:imgEffect>
                        <a14:brightnessContrast bright="14000" contrast="-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176" y="6129811"/>
              <a:ext cx="1016150" cy="728189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8034" y="6122803"/>
              <a:ext cx="1247064" cy="742206"/>
              <a:chOff x="179512" y="5877273"/>
              <a:chExt cx="1368152" cy="864096"/>
            </a:xfrm>
          </p:grpSpPr>
          <p:sp>
            <p:nvSpPr>
              <p:cNvPr id="22" name="Rectangle 21"/>
              <p:cNvSpPr/>
              <p:nvPr userDrawn="1"/>
            </p:nvSpPr>
            <p:spPr>
              <a:xfrm>
                <a:off x="179512" y="5877273"/>
                <a:ext cx="1368152" cy="864096"/>
              </a:xfrm>
              <a:prstGeom prst="rect">
                <a:avLst/>
              </a:prstGeom>
              <a:noFill/>
              <a:ln w="158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" name="Picture 5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4051" y="5999163"/>
                <a:ext cx="1152525" cy="6635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19" name="Group 18"/>
            <p:cNvGrpSpPr/>
            <p:nvPr userDrawn="1"/>
          </p:nvGrpSpPr>
          <p:grpSpPr>
            <a:xfrm>
              <a:off x="7896936" y="6119341"/>
              <a:ext cx="1247064" cy="742206"/>
              <a:chOff x="179512" y="5877273"/>
              <a:chExt cx="1368152" cy="864096"/>
            </a:xfrm>
          </p:grpSpPr>
          <p:sp>
            <p:nvSpPr>
              <p:cNvPr id="20" name="Rectangle 19"/>
              <p:cNvSpPr/>
              <p:nvPr userDrawn="1"/>
            </p:nvSpPr>
            <p:spPr>
              <a:xfrm>
                <a:off x="179512" y="5877273"/>
                <a:ext cx="1368152" cy="864096"/>
              </a:xfrm>
              <a:prstGeom prst="rect">
                <a:avLst/>
              </a:prstGeom>
              <a:noFill/>
              <a:ln w="158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5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4051" y="5999163"/>
                <a:ext cx="1152525" cy="6635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3960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43000"/>
            <a:ext cx="8229600" cy="56207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762000" y="1143000"/>
            <a:ext cx="838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8034" y="6119341"/>
            <a:ext cx="9162034" cy="745668"/>
            <a:chOff x="-18034" y="6119341"/>
            <a:chExt cx="9162034" cy="745668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  <a14:imgEffect>
                        <a14:brightnessContrast bright="-10000" contrast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035" y="6129811"/>
              <a:ext cx="777029" cy="727036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T:\Swan Info\Tony Roskilly's Group\SusTEM\marketing materials\Car X-Ray from I-stoc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064" y="6135664"/>
              <a:ext cx="1164112" cy="725883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T:\Swan Info\Tony Roskilly's Group\SusTEM\marketing materials\Modern Business Building - Dreamstim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5000"/>
                      </a14:imgEffect>
                      <a14:imgEffect>
                        <a14:colorTemperature colorTemp="4700"/>
                      </a14:imgEffect>
                      <a14:imgEffect>
                        <a14:saturation sat="368000"/>
                      </a14:imgEffect>
                      <a14:imgEffect>
                        <a14:brightnessContrast bright="42000"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091" y="6127503"/>
              <a:ext cx="864096" cy="728191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GB_prop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4000"/>
                      </a14:imgEffect>
                      <a14:imgEffect>
                        <a14:colorTemperature colorTemp="3400"/>
                      </a14:imgEffect>
                      <a14:imgEffect>
                        <a14:saturation sat="400000"/>
                      </a14:imgEffect>
                      <a14:imgEffect>
                        <a14:brightnessContrast bright="20000" contrast="5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326" y="6129811"/>
              <a:ext cx="928650" cy="728190"/>
            </a:xfrm>
            <a:prstGeom prst="rect">
              <a:avLst/>
            </a:prstGeom>
            <a:ln w="15875">
              <a:solidFill>
                <a:srgbClr val="002060"/>
              </a:solidFill>
            </a:ln>
            <a:effectLst>
              <a:outerShdw blurRad="190500" algn="tl" rotWithShape="0">
                <a:schemeClr val="bg1"/>
              </a:outerShdw>
            </a:effec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100"/>
                      </a14:imgEffect>
                      <a14:imgEffect>
                        <a14:saturation sat="400000"/>
                      </a14:imgEffect>
                      <a14:imgEffect>
                        <a14:brightnessContrast bright="20000" contras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956" y="6127503"/>
              <a:ext cx="1058980" cy="728189"/>
            </a:xfrm>
            <a:prstGeom prst="rect">
              <a:avLst/>
            </a:prstGeom>
            <a:ln w="15875">
              <a:solidFill>
                <a:srgbClr val="002060"/>
              </a:solidFill>
            </a:ln>
            <a:effectLst>
              <a:outerShdw blurRad="190500" algn="tl" rotWithShape="0">
                <a:schemeClr val="bg1"/>
              </a:outerShdw>
            </a:effectLst>
          </p:spPr>
        </p:pic>
        <p:pic>
          <p:nvPicPr>
            <p:cNvPr id="18" name="Picture 2" descr="\\erk-mdat05\Home\WE100006\personal\private\FreeCHP\promotionMaterial\free-piston engine_v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GlowEdges/>
                      </a14:imgEffect>
                      <a14:imgEffect>
                        <a14:sharpenSoften amount="36000"/>
                      </a14:imgEffect>
                      <a14:imgEffect>
                        <a14:colorTemperature colorTemp="4100"/>
                      </a14:imgEffect>
                      <a14:imgEffect>
                        <a14:saturation sat="400000"/>
                      </a14:imgEffect>
                      <a14:imgEffect>
                        <a14:brightnessContrast bright="38000" contras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" t="20972" r="1877" b="18456"/>
            <a:stretch>
              <a:fillRect/>
            </a:stretch>
          </p:blipFill>
          <p:spPr bwMode="auto">
            <a:xfrm>
              <a:off x="5148064" y="6129811"/>
              <a:ext cx="814027" cy="728190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66000"/>
                      </a14:imgEffect>
                      <a14:imgEffect>
                        <a14:colorTemperature colorTemp="3300"/>
                      </a14:imgEffect>
                      <a14:imgEffect>
                        <a14:saturation sat="240000"/>
                      </a14:imgEffect>
                      <a14:imgEffect>
                        <a14:brightnessContrast bright="14000" contrast="-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176" y="6129811"/>
              <a:ext cx="1016150" cy="728189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 userDrawn="1"/>
          </p:nvGrpSpPr>
          <p:grpSpPr>
            <a:xfrm>
              <a:off x="-18034" y="6122803"/>
              <a:ext cx="1247064" cy="742206"/>
              <a:chOff x="179512" y="5877273"/>
              <a:chExt cx="1368152" cy="864096"/>
            </a:xfrm>
          </p:grpSpPr>
          <p:sp>
            <p:nvSpPr>
              <p:cNvPr id="23" name="Rectangle 22"/>
              <p:cNvSpPr/>
              <p:nvPr userDrawn="1"/>
            </p:nvSpPr>
            <p:spPr>
              <a:xfrm>
                <a:off x="179512" y="5877273"/>
                <a:ext cx="1368152" cy="864096"/>
              </a:xfrm>
              <a:prstGeom prst="rect">
                <a:avLst/>
              </a:prstGeom>
              <a:noFill/>
              <a:ln w="158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Picture 5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4051" y="5999163"/>
                <a:ext cx="1152525" cy="6635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25" name="Group 24"/>
            <p:cNvGrpSpPr/>
            <p:nvPr userDrawn="1"/>
          </p:nvGrpSpPr>
          <p:grpSpPr>
            <a:xfrm>
              <a:off x="7896936" y="6119341"/>
              <a:ext cx="1247064" cy="742206"/>
              <a:chOff x="179512" y="5877273"/>
              <a:chExt cx="1368152" cy="864096"/>
            </a:xfrm>
          </p:grpSpPr>
          <p:sp>
            <p:nvSpPr>
              <p:cNvPr id="26" name="Rectangle 25"/>
              <p:cNvSpPr/>
              <p:nvPr userDrawn="1"/>
            </p:nvSpPr>
            <p:spPr>
              <a:xfrm>
                <a:off x="179512" y="5877273"/>
                <a:ext cx="1368152" cy="864096"/>
              </a:xfrm>
              <a:prstGeom prst="rect">
                <a:avLst/>
              </a:prstGeom>
              <a:noFill/>
              <a:ln w="158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" name="Picture 5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4051" y="5999163"/>
                <a:ext cx="1152525" cy="6635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10148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4.wdp"/><Relationship Id="rId18" Type="http://schemas.openxmlformats.org/officeDocument/2006/relationships/image" Target="../media/image9.jpeg"/><Relationship Id="rId3" Type="http://schemas.openxmlformats.org/officeDocument/2006/relationships/theme" Target="../theme/theme1.xml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1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.jpeg"/><Relationship Id="rId15" Type="http://schemas.microsoft.com/office/2007/relationships/hdphoto" Target="../media/hdphoto5.wdp"/><Relationship Id="rId10" Type="http://schemas.openxmlformats.org/officeDocument/2006/relationships/image" Target="../media/image5.jpeg"/><Relationship Id="rId4" Type="http://schemas.openxmlformats.org/officeDocument/2006/relationships/image" Target="../media/image1.tiff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2" descr="\\campus\pss\ExecOffice\VC_Office\ALISON\CVI\newcastle_master_col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9"/>
            <a:ext cx="1763688" cy="6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-18034" y="6119341"/>
            <a:ext cx="9162034" cy="745668"/>
            <a:chOff x="-18034" y="6119341"/>
            <a:chExt cx="9162034" cy="74566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aintStrokes/>
                      </a14:imgEffect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  <a14:imgEffect>
                        <a14:brightnessContrast bright="-10000" contrast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035" y="6129811"/>
              <a:ext cx="777029" cy="727036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T:\Swan Info\Tony Roskilly's Group\SusTEM\marketing materials\Car X-Ray from I-stoc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064" y="6135664"/>
              <a:ext cx="1164112" cy="725883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T:\Swan Info\Tony Roskilly's Group\SusTEM\marketing materials\Modern Business Building - Dreamstim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65000"/>
                      </a14:imgEffect>
                      <a14:imgEffect>
                        <a14:colorTemperature colorTemp="4700"/>
                      </a14:imgEffect>
                      <a14:imgEffect>
                        <a14:saturation sat="368000"/>
                      </a14:imgEffect>
                      <a14:imgEffect>
                        <a14:brightnessContrast bright="42000"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091" y="6127503"/>
              <a:ext cx="864096" cy="728191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GB_prop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4000"/>
                      </a14:imgEffect>
                      <a14:imgEffect>
                        <a14:colorTemperature colorTemp="3400"/>
                      </a14:imgEffect>
                      <a14:imgEffect>
                        <a14:saturation sat="400000"/>
                      </a14:imgEffect>
                      <a14:imgEffect>
                        <a14:brightnessContrast bright="20000" contrast="5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326" y="6129811"/>
              <a:ext cx="928650" cy="728190"/>
            </a:xfrm>
            <a:prstGeom prst="rect">
              <a:avLst/>
            </a:prstGeom>
            <a:ln w="15875">
              <a:solidFill>
                <a:srgbClr val="002060"/>
              </a:solidFill>
            </a:ln>
            <a:effectLst>
              <a:outerShdw blurRad="190500" algn="tl" rotWithShape="0">
                <a:schemeClr val="bg1"/>
              </a:outerShdw>
            </a:effec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100"/>
                      </a14:imgEffect>
                      <a14:imgEffect>
                        <a14:saturation sat="400000"/>
                      </a14:imgEffect>
                      <a14:imgEffect>
                        <a14:brightnessContrast bright="20000" contras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956" y="6127503"/>
              <a:ext cx="1058980" cy="728189"/>
            </a:xfrm>
            <a:prstGeom prst="rect">
              <a:avLst/>
            </a:prstGeom>
            <a:ln w="15875">
              <a:solidFill>
                <a:srgbClr val="002060"/>
              </a:solidFill>
            </a:ln>
            <a:effectLst>
              <a:outerShdw blurRad="190500" algn="tl" rotWithShape="0">
                <a:schemeClr val="bg1"/>
              </a:outerShdw>
            </a:effectLst>
          </p:spPr>
        </p:pic>
        <p:pic>
          <p:nvPicPr>
            <p:cNvPr id="12" name="Picture 2" descr="\\erk-mdat05\Home\WE100006\personal\private\FreeCHP\promotionMaterial\free-piston engine_v3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GlowEdges/>
                      </a14:imgEffect>
                      <a14:imgEffect>
                        <a14:sharpenSoften amount="36000"/>
                      </a14:imgEffect>
                      <a14:imgEffect>
                        <a14:colorTemperature colorTemp="4100"/>
                      </a14:imgEffect>
                      <a14:imgEffect>
                        <a14:saturation sat="400000"/>
                      </a14:imgEffect>
                      <a14:imgEffect>
                        <a14:brightnessContrast bright="38000" contras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" t="20972" r="1877" b="18456"/>
            <a:stretch>
              <a:fillRect/>
            </a:stretch>
          </p:blipFill>
          <p:spPr bwMode="auto">
            <a:xfrm>
              <a:off x="5148064" y="6129811"/>
              <a:ext cx="814027" cy="728190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66000"/>
                      </a14:imgEffect>
                      <a14:imgEffect>
                        <a14:colorTemperature colorTemp="3300"/>
                      </a14:imgEffect>
                      <a14:imgEffect>
                        <a14:saturation sat="240000"/>
                      </a14:imgEffect>
                      <a14:imgEffect>
                        <a14:brightnessContrast bright="14000" contrast="-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176" y="6129811"/>
              <a:ext cx="1016150" cy="728189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-18034" y="6122803"/>
              <a:ext cx="1247064" cy="742206"/>
              <a:chOff x="179512" y="5877273"/>
              <a:chExt cx="1368152" cy="864096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179512" y="5877273"/>
                <a:ext cx="1368152" cy="864096"/>
              </a:xfrm>
              <a:prstGeom prst="rect">
                <a:avLst/>
              </a:prstGeom>
              <a:noFill/>
              <a:ln w="158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Picture 5"/>
              <p:cNvPicPr>
                <a:picLocks noChangeAspect="1" noChangeArrowheads="1"/>
              </p:cNvPicPr>
              <p:nvPr userDrawn="1"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74051" y="5999163"/>
                <a:ext cx="1152525" cy="6635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15" name="Group 14"/>
            <p:cNvGrpSpPr/>
            <p:nvPr userDrawn="1"/>
          </p:nvGrpSpPr>
          <p:grpSpPr>
            <a:xfrm>
              <a:off x="7896936" y="6119341"/>
              <a:ext cx="1247064" cy="742206"/>
              <a:chOff x="179512" y="5877273"/>
              <a:chExt cx="1368152" cy="864096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179512" y="5877273"/>
                <a:ext cx="1368152" cy="864096"/>
              </a:xfrm>
              <a:prstGeom prst="rect">
                <a:avLst/>
              </a:prstGeom>
              <a:noFill/>
              <a:ln w="158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Picture 5"/>
              <p:cNvPicPr>
                <a:picLocks noChangeAspect="1" noChangeArrowheads="1"/>
              </p:cNvPicPr>
              <p:nvPr userDrawn="1"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74051" y="5999163"/>
                <a:ext cx="1152525" cy="6635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21607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l.ac.uk/mec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8134672" cy="338437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Sustainable Thermal Energy Management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Industrial Forum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Professor Tony Roskilly</a:t>
            </a:r>
            <a:br>
              <a:rPr lang="en-GB" sz="3200" dirty="0" smtClean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12" name="Rectangle 11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1634" y="2852936"/>
            <a:ext cx="2058518" cy="967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Renewable energy systems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sp>
        <p:nvSpPr>
          <p:cNvPr id="29" name="Rectangle 28"/>
          <p:cNvSpPr/>
          <p:nvPr/>
        </p:nvSpPr>
        <p:spPr>
          <a:xfrm>
            <a:off x="3881634" y="2084616"/>
            <a:ext cx="3096344" cy="1735772"/>
          </a:xfrm>
          <a:prstGeom prst="rect">
            <a:avLst/>
          </a:prstGeom>
          <a:solidFill>
            <a:srgbClr val="002060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Renewable energy </a:t>
            </a:r>
            <a:endParaRPr lang="en-GB" sz="2000" dirty="0" smtClean="0"/>
          </a:p>
          <a:p>
            <a:pPr algn="ctr"/>
            <a:r>
              <a:rPr lang="en-GB" sz="2000" dirty="0" smtClean="0"/>
              <a:t>systems</a:t>
            </a:r>
            <a:endParaRPr lang="en-GB" sz="2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04" y="2054604"/>
            <a:ext cx="1767564" cy="176578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84" y="4185465"/>
            <a:ext cx="1767564" cy="176578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86" y="3852555"/>
            <a:ext cx="1809848" cy="177891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243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15" name="Rectangle 14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1634" y="1772816"/>
            <a:ext cx="2058518" cy="9674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Intelligent networks and </a:t>
            </a:r>
            <a:r>
              <a:rPr lang="en-GB" sz="1600" dirty="0"/>
              <a:t>energy storage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sp>
        <p:nvSpPr>
          <p:cNvPr id="31" name="Rectangle 30"/>
          <p:cNvSpPr/>
          <p:nvPr/>
        </p:nvSpPr>
        <p:spPr>
          <a:xfrm>
            <a:off x="3881634" y="1765236"/>
            <a:ext cx="3096344" cy="173577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Intelligent networks </a:t>
            </a:r>
            <a:endParaRPr lang="en-GB" sz="2000" dirty="0" smtClean="0"/>
          </a:p>
          <a:p>
            <a:pPr algn="ctr"/>
            <a:r>
              <a:rPr lang="en-GB" sz="2000" dirty="0" smtClean="0"/>
              <a:t>and </a:t>
            </a:r>
            <a:r>
              <a:rPr lang="en-GB" sz="2000" dirty="0"/>
              <a:t>energy storage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2432" y="2852936"/>
            <a:ext cx="1752536" cy="1802033"/>
            <a:chOff x="1559835" y="2574014"/>
            <a:chExt cx="1752536" cy="1802033"/>
          </a:xfrm>
        </p:grpSpPr>
        <p:sp>
          <p:nvSpPr>
            <p:cNvPr id="2" name="Rectangle 1"/>
            <p:cNvSpPr/>
            <p:nvPr/>
          </p:nvSpPr>
          <p:spPr>
            <a:xfrm>
              <a:off x="1559835" y="2574014"/>
              <a:ext cx="1752536" cy="18020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011" y="2667959"/>
              <a:ext cx="1656184" cy="170296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80" y="4066339"/>
            <a:ext cx="1918990" cy="173779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09" y="3730096"/>
            <a:ext cx="1806032" cy="171097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17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15" name="Rectangle 14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1634" y="5013176"/>
            <a:ext cx="2058518" cy="9468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Mechanical and electric power systems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sp>
        <p:nvSpPr>
          <p:cNvPr id="31" name="Rectangle 30"/>
          <p:cNvSpPr/>
          <p:nvPr/>
        </p:nvSpPr>
        <p:spPr>
          <a:xfrm>
            <a:off x="3881634" y="4215478"/>
            <a:ext cx="3096344" cy="173577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Mechanical and </a:t>
            </a:r>
            <a:endParaRPr lang="en-GB" sz="2000" dirty="0" smtClean="0"/>
          </a:p>
          <a:p>
            <a:pPr algn="ctr"/>
            <a:r>
              <a:rPr lang="en-GB" sz="2000" dirty="0" smtClean="0"/>
              <a:t>electric </a:t>
            </a:r>
            <a:r>
              <a:rPr lang="en-GB" sz="2000" dirty="0"/>
              <a:t>power </a:t>
            </a:r>
            <a:endParaRPr lang="en-GB" sz="2000" dirty="0" smtClean="0"/>
          </a:p>
          <a:p>
            <a:pPr algn="ctr"/>
            <a:r>
              <a:rPr lang="en-GB" sz="2000" dirty="0" smtClean="0"/>
              <a:t>systems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26" y="3760300"/>
            <a:ext cx="1883279" cy="174323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8194" name="Picture 2" descr="Machines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70" y="1751476"/>
            <a:ext cx="1883279" cy="173304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wer Electronics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42" y="2264594"/>
            <a:ext cx="1914879" cy="180265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20" name="Rectangle 19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3933056"/>
            <a:ext cx="2047604" cy="9674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Building, industrial and transport demand reduction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sp>
        <p:nvSpPr>
          <p:cNvPr id="33" name="Rectangle 32"/>
          <p:cNvSpPr/>
          <p:nvPr/>
        </p:nvSpPr>
        <p:spPr>
          <a:xfrm>
            <a:off x="1747986" y="3933976"/>
            <a:ext cx="3096344" cy="173577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Building, industrial </a:t>
            </a:r>
            <a:endParaRPr lang="en-GB" sz="2000" dirty="0" smtClean="0"/>
          </a:p>
          <a:p>
            <a:pPr algn="ctr"/>
            <a:r>
              <a:rPr lang="en-GB" sz="2000" dirty="0" smtClean="0"/>
              <a:t>and </a:t>
            </a:r>
            <a:r>
              <a:rPr lang="en-GB" sz="2000" dirty="0"/>
              <a:t>transport demand reduction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47125"/>
            <a:ext cx="1922563" cy="176867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74" y="2159084"/>
            <a:ext cx="1973751" cy="166130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65" y="1780868"/>
            <a:ext cx="1929463" cy="176867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73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20" name="Rectangle 19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2160" y="3933976"/>
            <a:ext cx="2016224" cy="967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Logistics and planning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sp>
        <p:nvSpPr>
          <p:cNvPr id="33" name="Rectangle 32"/>
          <p:cNvSpPr/>
          <p:nvPr/>
        </p:nvSpPr>
        <p:spPr>
          <a:xfrm>
            <a:off x="4944619" y="3933976"/>
            <a:ext cx="3096344" cy="1735772"/>
          </a:xfrm>
          <a:prstGeom prst="rect">
            <a:avLst/>
          </a:prstGeom>
          <a:solidFill>
            <a:srgbClr val="002060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Logistics and planning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6" y="2732136"/>
            <a:ext cx="1956063" cy="167154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58" y="1935306"/>
            <a:ext cx="1978822" cy="168590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5" name="Picture 7" descr="http://i2.chroniclelive.co.uk/incoming/article7449490.ece/alternates/s615/JS420203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7" y="3503581"/>
            <a:ext cx="1872792" cy="180019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20" name="Rectangle 19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63688" y="2852936"/>
            <a:ext cx="2047604" cy="9674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Bio-resource production, recovery and use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sp>
        <p:nvSpPr>
          <p:cNvPr id="34" name="Rectangle 33"/>
          <p:cNvSpPr/>
          <p:nvPr/>
        </p:nvSpPr>
        <p:spPr>
          <a:xfrm>
            <a:off x="721274" y="2106764"/>
            <a:ext cx="3096344" cy="1735772"/>
          </a:xfrm>
          <a:prstGeom prst="rect">
            <a:avLst/>
          </a:prstGeom>
          <a:solidFill>
            <a:srgbClr val="7030A0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Bio-resource </a:t>
            </a:r>
            <a:endParaRPr lang="en-GB" sz="2000" dirty="0" smtClean="0"/>
          </a:p>
          <a:p>
            <a:pPr algn="ctr"/>
            <a:r>
              <a:rPr lang="en-GB" sz="2000" dirty="0" smtClean="0"/>
              <a:t>production</a:t>
            </a:r>
            <a:r>
              <a:rPr lang="en-GB" sz="2000" dirty="0"/>
              <a:t>, recovery </a:t>
            </a:r>
            <a:endParaRPr lang="en-GB" sz="2000" dirty="0" smtClean="0"/>
          </a:p>
          <a:p>
            <a:pPr algn="ctr"/>
            <a:r>
              <a:rPr lang="en-GB" sz="2000" dirty="0" smtClean="0"/>
              <a:t>and </a:t>
            </a:r>
            <a:r>
              <a:rPr lang="en-GB" sz="2000" dirty="0"/>
              <a:t>use</a:t>
            </a:r>
          </a:p>
          <a:p>
            <a:pPr algn="ctr"/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74" y="3078294"/>
            <a:ext cx="1872951" cy="179730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38" y="4089616"/>
            <a:ext cx="1883684" cy="184712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39" y="1839272"/>
            <a:ext cx="1915234" cy="183833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735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21" name="Rectangle 20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2160" y="2852936"/>
            <a:ext cx="2016224" cy="9674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Environmental impact assessment and mitigation</a:t>
            </a:r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sp>
        <p:nvSpPr>
          <p:cNvPr id="36" name="Rectangle 35"/>
          <p:cNvSpPr/>
          <p:nvPr/>
        </p:nvSpPr>
        <p:spPr>
          <a:xfrm>
            <a:off x="4932818" y="2084616"/>
            <a:ext cx="3096344" cy="173577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Environmental impact assessment and </a:t>
            </a:r>
            <a:endParaRPr lang="en-GB" sz="2000" dirty="0" smtClean="0"/>
          </a:p>
          <a:p>
            <a:pPr algn="ctr"/>
            <a:r>
              <a:rPr lang="en-GB" sz="2000" dirty="0" smtClean="0"/>
              <a:t>mitigation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93" y="4000408"/>
            <a:ext cx="1897545" cy="1800199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1182"/>
            <a:ext cx="1939445" cy="1800199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41234"/>
            <a:ext cx="2034716" cy="179085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17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28" name="Rectangle 27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1634" y="3933056"/>
            <a:ext cx="2058518" cy="9683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Justice and governance 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sp>
        <p:nvSpPr>
          <p:cNvPr id="25" name="Rectangle 24"/>
          <p:cNvSpPr/>
          <p:nvPr/>
        </p:nvSpPr>
        <p:spPr>
          <a:xfrm>
            <a:off x="3861045" y="3933056"/>
            <a:ext cx="3096344" cy="1735772"/>
          </a:xfrm>
          <a:prstGeom prst="rect">
            <a:avLst/>
          </a:prstGeom>
          <a:solidFill>
            <a:srgbClr val="7030A0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Justice and </a:t>
            </a:r>
            <a:endParaRPr lang="en-GB" sz="2000" dirty="0" smtClean="0"/>
          </a:p>
          <a:p>
            <a:pPr algn="ctr"/>
            <a:r>
              <a:rPr lang="en-GB" sz="2000" dirty="0" smtClean="0"/>
              <a:t>governance </a:t>
            </a:r>
            <a:endParaRPr lang="en-GB" sz="2000" dirty="0"/>
          </a:p>
          <a:p>
            <a:pPr algn="ctr"/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61" y="2998690"/>
            <a:ext cx="1959208" cy="164339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78" y="2155088"/>
            <a:ext cx="1961444" cy="165795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60" y="1874282"/>
            <a:ext cx="2025055" cy="171570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190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3933056"/>
            <a:ext cx="2047604" cy="9674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Building, industrial and transport demand reduction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6024739" y="5013176"/>
            <a:ext cx="2016224" cy="9468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Thermal systems and  combustion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881634" y="5013176"/>
            <a:ext cx="2058518" cy="9468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Mechanical and electric power systems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881634" y="1764684"/>
            <a:ext cx="2058518" cy="9674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Intelligent networks and </a:t>
            </a:r>
            <a:r>
              <a:rPr lang="en-GB" sz="1600" dirty="0"/>
              <a:t>energy storage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2160" y="1765236"/>
            <a:ext cx="2016224" cy="9669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Electrochemistry and </a:t>
            </a:r>
            <a:r>
              <a:rPr lang="en-GB" sz="1600" dirty="0"/>
              <a:t>hydrogen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63688" y="1780868"/>
            <a:ext cx="2030572" cy="967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Resilient Infrastructure and systems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47986" y="5004390"/>
            <a:ext cx="2063306" cy="9468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Clean </a:t>
            </a:r>
            <a:r>
              <a:rPr lang="en-GB" sz="1600" dirty="0"/>
              <a:t>use </a:t>
            </a:r>
            <a:endParaRPr lang="en-GB" sz="1600" dirty="0" smtClean="0"/>
          </a:p>
          <a:p>
            <a:pPr algn="ctr"/>
            <a:r>
              <a:rPr lang="en-GB" sz="1600" dirty="0" smtClean="0"/>
              <a:t>of </a:t>
            </a:r>
            <a:r>
              <a:rPr lang="en-GB" sz="1600" dirty="0"/>
              <a:t>fossil fuel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12160" y="3933976"/>
            <a:ext cx="2016224" cy="967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Logistics and planning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81634" y="3933056"/>
            <a:ext cx="2058518" cy="9683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Justice and governance </a:t>
            </a:r>
            <a:endParaRPr lang="en-GB" sz="1600" dirty="0"/>
          </a:p>
        </p:txBody>
      </p:sp>
      <p:sp>
        <p:nvSpPr>
          <p:cNvPr id="22" name="Rectangle 21"/>
          <p:cNvSpPr/>
          <p:nvPr/>
        </p:nvSpPr>
        <p:spPr>
          <a:xfrm>
            <a:off x="1763688" y="2852936"/>
            <a:ext cx="2047604" cy="9674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Bio-resource production, recovery and use</a:t>
            </a: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3881634" y="2852936"/>
            <a:ext cx="2058518" cy="967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Renewable energy systems</a:t>
            </a:r>
            <a:endParaRPr lang="en-GB" sz="1600" dirty="0"/>
          </a:p>
        </p:txBody>
      </p:sp>
      <p:sp>
        <p:nvSpPr>
          <p:cNvPr id="26" name="Rectangle 25"/>
          <p:cNvSpPr/>
          <p:nvPr/>
        </p:nvSpPr>
        <p:spPr>
          <a:xfrm>
            <a:off x="6012160" y="2852936"/>
            <a:ext cx="2016224" cy="9674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Environmental impact assessment and mitigation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653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SusTEM</a:t>
            </a:r>
            <a:r>
              <a:rPr lang="en-GB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Industrial Forum </a:t>
            </a:r>
            <a:endParaRPr lang="en-GB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36457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purpose of the Industrial Forum builds on a number of previous conferences, workshops and forums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Permit </a:t>
            </a:r>
            <a:r>
              <a:rPr lang="en-US" sz="2000" dirty="0"/>
              <a:t>us to get a deeper understanding of the challenges </a:t>
            </a:r>
            <a:r>
              <a:rPr lang="en-US" sz="2000" dirty="0" smtClean="0"/>
              <a:t>and opportunities  of </a:t>
            </a:r>
            <a:r>
              <a:rPr lang="en-US" sz="2000" dirty="0"/>
              <a:t>thermal energy management from an industrial perspective.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Example topics: Building Energy Performance , Heat Recovery, HVAC, Cooling, System Modelling and Optimisation, Thermal Management &amp; Power, Heat Exchange, Thermal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775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SusTEM</a:t>
            </a:r>
            <a:r>
              <a:rPr lang="en-GB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National Network </a:t>
            </a:r>
            <a:endParaRPr lang="en-GB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364574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Promote </a:t>
            </a:r>
            <a:r>
              <a:rPr lang="en-GB" sz="2000" dirty="0"/>
              <a:t>and disseminate internationally recognised </a:t>
            </a:r>
            <a:r>
              <a:rPr lang="en-GB" sz="2000" dirty="0" smtClean="0"/>
              <a:t>research.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Support </a:t>
            </a:r>
            <a:r>
              <a:rPr lang="en-GB" sz="2000" dirty="0"/>
              <a:t>knowledge transfer to all </a:t>
            </a:r>
            <a:r>
              <a:rPr lang="en-GB" sz="2000" dirty="0" smtClean="0"/>
              <a:t>stakeholders.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Industry</a:t>
            </a:r>
            <a:r>
              <a:rPr lang="en-GB" sz="2000" dirty="0"/>
              <a:t>, buildings and transport </a:t>
            </a:r>
            <a:r>
              <a:rPr lang="en-GB" sz="2000" dirty="0" smtClean="0"/>
              <a:t>- </a:t>
            </a:r>
            <a:r>
              <a:rPr lang="en-GB" sz="2000" dirty="0"/>
              <a:t>significant reductions in CO</a:t>
            </a:r>
            <a:r>
              <a:rPr lang="en-GB" sz="2000" baseline="-25000" dirty="0"/>
              <a:t>2</a:t>
            </a:r>
            <a:r>
              <a:rPr lang="en-GB" sz="2000" dirty="0"/>
              <a:t> emissions and energy use can be made through the better utilisation of thermal energy. 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EPSRC for funding the </a:t>
            </a:r>
            <a:r>
              <a:rPr lang="en-GB" sz="2000" dirty="0" err="1"/>
              <a:t>SusTEM</a:t>
            </a:r>
            <a:r>
              <a:rPr lang="en-GB" sz="2000" dirty="0"/>
              <a:t> network and to the Swan Centre for their additional financial support which has made this industrial forum possible</a:t>
            </a:r>
          </a:p>
        </p:txBody>
      </p:sp>
    </p:spTree>
    <p:extLst>
      <p:ext uri="{BB962C8B-B14F-4D97-AF65-F5344CB8AC3E}">
        <p14:creationId xmlns:p14="http://schemas.microsoft.com/office/powerpoint/2010/main" val="34906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8134672" cy="338437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Sustainable Thermal Energy Management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Industrial Forum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/>
            </a:r>
            <a:br>
              <a:rPr lang="en-GB" sz="3200" dirty="0" smtClean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2564903"/>
            <a:ext cx="8784976" cy="11617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/>
              <a:t>Enough</a:t>
            </a:r>
            <a:r>
              <a:rPr lang="en-GB" sz="2400" dirty="0" smtClean="0"/>
              <a:t>: </a:t>
            </a:r>
            <a:r>
              <a:rPr lang="en-GB" sz="2000" dirty="0" smtClean="0"/>
              <a:t>Ensuring </a:t>
            </a:r>
            <a:r>
              <a:rPr lang="en-GB" sz="2000" dirty="0"/>
              <a:t>that there is sufficient energy to meet </a:t>
            </a:r>
            <a:r>
              <a:rPr lang="en-GB" sz="2000" dirty="0" smtClean="0"/>
              <a:t>demand </a:t>
            </a:r>
            <a:r>
              <a:rPr lang="en-GB" sz="2000" dirty="0"/>
              <a:t>through </a:t>
            </a:r>
            <a:r>
              <a:rPr lang="en-GB" sz="2000" dirty="0" smtClean="0"/>
              <a:t>		   appropriate </a:t>
            </a:r>
            <a:r>
              <a:rPr lang="en-GB" sz="2000" dirty="0"/>
              <a:t>and secure resources, </a:t>
            </a:r>
            <a:r>
              <a:rPr lang="en-GB" sz="2000" dirty="0" smtClean="0"/>
              <a:t>and </a:t>
            </a:r>
            <a:r>
              <a:rPr lang="en-GB" sz="2000" dirty="0"/>
              <a:t>the efficient and resilient </a:t>
            </a:r>
            <a:r>
              <a:rPr lang="en-GB" sz="2000" dirty="0" smtClean="0"/>
              <a:t>		   conversion</a:t>
            </a:r>
            <a:r>
              <a:rPr lang="en-GB" sz="2000" dirty="0"/>
              <a:t>, distribution </a:t>
            </a:r>
            <a:r>
              <a:rPr lang="en-GB" sz="2000" dirty="0" smtClean="0"/>
              <a:t>and </a:t>
            </a:r>
            <a:r>
              <a:rPr lang="en-GB" sz="2000" dirty="0"/>
              <a:t>use of energy.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3726663"/>
            <a:ext cx="8784976" cy="10801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/>
              <a:t>For </a:t>
            </a:r>
            <a:r>
              <a:rPr lang="en-GB" sz="2400" b="1" dirty="0" smtClean="0"/>
              <a:t>all:   </a:t>
            </a:r>
            <a:r>
              <a:rPr lang="en-GB" sz="2000" dirty="0" smtClean="0"/>
              <a:t>Guaranteeing </a:t>
            </a:r>
            <a:r>
              <a:rPr lang="en-GB" sz="2000" dirty="0"/>
              <a:t>universal access to affordable energy to meet </a:t>
            </a:r>
            <a:r>
              <a:rPr lang="en-GB" sz="2000" dirty="0" smtClean="0"/>
              <a:t>demand 	     	   through </a:t>
            </a:r>
            <a:r>
              <a:rPr lang="en-GB" sz="2000" dirty="0"/>
              <a:t>technological developments and effective </a:t>
            </a:r>
            <a:r>
              <a:rPr lang="en-GB" sz="2000" dirty="0" smtClean="0"/>
              <a:t>policy </a:t>
            </a:r>
            <a:r>
              <a:rPr lang="en-GB" sz="2000" dirty="0"/>
              <a:t>and </a:t>
            </a:r>
            <a:r>
              <a:rPr lang="en-GB" sz="2000" dirty="0" smtClean="0"/>
              <a:t>   	 	   governance</a:t>
            </a:r>
            <a:r>
              <a:rPr lang="en-GB" sz="20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4797152"/>
            <a:ext cx="8784976" cy="10801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/>
              <a:t>Forever:</a:t>
            </a:r>
            <a:r>
              <a:rPr lang="en-GB" sz="2400" dirty="0" smtClean="0"/>
              <a:t> </a:t>
            </a:r>
            <a:r>
              <a:rPr lang="en-GB" sz="2000" dirty="0"/>
              <a:t>Safeguarding sustainable resources, the natural environment and the </a:t>
            </a:r>
            <a:r>
              <a:rPr lang="en-GB" sz="2000" dirty="0" smtClean="0"/>
              <a:t>	    health </a:t>
            </a:r>
            <a:r>
              <a:rPr lang="en-GB" sz="2000" dirty="0"/>
              <a:t>and well-being of all life through environmentally sensitive </a:t>
            </a:r>
            <a:r>
              <a:rPr lang="en-GB" sz="2000" dirty="0" smtClean="0"/>
              <a:t>	  	    practices</a:t>
            </a:r>
            <a:r>
              <a:rPr lang="en-GB" sz="2000" dirty="0"/>
              <a:t>, </a:t>
            </a:r>
            <a:r>
              <a:rPr lang="en-GB" sz="2000" dirty="0" smtClean="0"/>
              <a:t>processes </a:t>
            </a:r>
            <a:r>
              <a:rPr lang="en-GB" sz="2000" dirty="0"/>
              <a:t>and systems.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136457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</a:t>
            </a:r>
            <a:r>
              <a:rPr lang="en-GB" sz="2000" dirty="0" smtClean="0"/>
              <a:t>overarching focus of our energy research is </a:t>
            </a:r>
            <a:r>
              <a:rPr lang="en-GB" sz="2000" dirty="0"/>
              <a:t>to address </a:t>
            </a:r>
            <a:r>
              <a:rPr lang="en-GB" sz="2000" dirty="0" smtClean="0"/>
              <a:t>three </a:t>
            </a:r>
            <a:r>
              <a:rPr lang="en-GB" sz="2000" dirty="0"/>
              <a:t>key challenges </a:t>
            </a:r>
            <a:r>
              <a:rPr lang="en-GB" sz="2000" dirty="0" smtClean="0"/>
              <a:t>to ensure a </a:t>
            </a:r>
            <a:r>
              <a:rPr lang="en-GB" sz="2000" dirty="0"/>
              <a:t>sustainable </a:t>
            </a:r>
            <a:r>
              <a:rPr lang="en-GB" sz="2000" dirty="0" smtClean="0"/>
              <a:t>future … “</a:t>
            </a:r>
            <a:r>
              <a:rPr lang="en-GB" sz="2000" dirty="0"/>
              <a:t>enough, for all, for ever</a:t>
            </a:r>
            <a:r>
              <a:rPr lang="en-GB" sz="2000" dirty="0" smtClean="0"/>
              <a:t>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47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259632" y="1151106"/>
            <a:ext cx="6696744" cy="3460119"/>
          </a:xfrm>
          <a:prstGeom prst="ellipse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447256" y="2598276"/>
            <a:ext cx="6696744" cy="3460119"/>
          </a:xfrm>
          <a:prstGeom prst="ellipse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452" y="2578798"/>
            <a:ext cx="6696744" cy="3460119"/>
          </a:xfrm>
          <a:prstGeom prst="ellipse">
            <a:avLst/>
          </a:prstGeom>
          <a:solidFill>
            <a:srgbClr val="00206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7073" y="5273822"/>
            <a:ext cx="3414461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Institute </a:t>
            </a:r>
            <a:r>
              <a:rPr lang="en-GB" sz="1600" dirty="0">
                <a:solidFill>
                  <a:schemeClr val="bg1"/>
                </a:solidFill>
              </a:rPr>
              <a:t>for </a:t>
            </a:r>
            <a:r>
              <a:rPr lang="en-GB" sz="1600" dirty="0" smtClean="0">
                <a:solidFill>
                  <a:schemeClr val="bg1"/>
                </a:solidFill>
              </a:rPr>
              <a:t>Social </a:t>
            </a:r>
            <a:r>
              <a:rPr lang="en-GB" sz="1600" dirty="0">
                <a:solidFill>
                  <a:schemeClr val="bg1"/>
                </a:solidFill>
              </a:rPr>
              <a:t>Renewal</a:t>
            </a:r>
            <a:r>
              <a:rPr lang="en-GB" sz="1600" dirty="0">
                <a:solidFill>
                  <a:schemeClr val="bg1"/>
                </a:solidFill>
                <a:hlinkClick r:id="rId2"/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791" y="1524504"/>
            <a:ext cx="4143155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Institute for Sustainability</a:t>
            </a:r>
            <a:endParaRPr lang="en-GB" dirty="0">
              <a:solidFill>
                <a:schemeClr val="bg1"/>
              </a:solidFill>
              <a:hlinkClick r:id="rId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273822"/>
            <a:ext cx="3799288" cy="338554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Institute </a:t>
            </a:r>
            <a:r>
              <a:rPr lang="en-GB" sz="1600" dirty="0" smtClean="0">
                <a:solidFill>
                  <a:schemeClr val="bg1"/>
                </a:solidFill>
              </a:rPr>
              <a:t>for Ageing</a:t>
            </a:r>
            <a:endParaRPr lang="en-GB" sz="1600" dirty="0">
              <a:solidFill>
                <a:schemeClr val="bg1"/>
              </a:solidFill>
              <a:hlinkClick r:id="rId2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07575" y="2053422"/>
            <a:ext cx="5113050" cy="1584176"/>
          </a:xfrm>
          <a:prstGeom prst="hexag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bg1"/>
                </a:solidFill>
              </a:rPr>
              <a:t>Chemical Engineering and Advanced Materials </a:t>
            </a:r>
          </a:p>
          <a:p>
            <a:r>
              <a:rPr lang="en-GB" sz="1600" dirty="0">
                <a:solidFill>
                  <a:schemeClr val="bg1"/>
                </a:solidFill>
              </a:rPr>
              <a:t>Civil Engineering and </a:t>
            </a:r>
            <a:r>
              <a:rPr lang="en-GB" sz="1600" dirty="0" smtClean="0">
                <a:solidFill>
                  <a:schemeClr val="bg1"/>
                </a:solidFill>
              </a:rPr>
              <a:t>Geosciences</a:t>
            </a:r>
          </a:p>
          <a:p>
            <a:r>
              <a:rPr lang="en-GB" sz="1600" dirty="0">
                <a:solidFill>
                  <a:schemeClr val="bg1"/>
                </a:solidFill>
              </a:rPr>
              <a:t>Electrical and Electronic Engineering </a:t>
            </a:r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Marine Science and Technology </a:t>
            </a:r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Mechanical and Systems </a:t>
            </a:r>
            <a:r>
              <a:rPr lang="en-GB" sz="1600" dirty="0" smtClean="0">
                <a:solidFill>
                  <a:schemeClr val="bg1"/>
                </a:solidFill>
              </a:rPr>
              <a:t>Engineering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437837" y="2053422"/>
            <a:ext cx="4680520" cy="1584176"/>
          </a:xfrm>
          <a:prstGeom prst="hexag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</a:rPr>
              <a:t>Agriculture, Food and Rural Development </a:t>
            </a:r>
          </a:p>
          <a:p>
            <a:r>
              <a:rPr lang="en-GB" sz="1600" dirty="0">
                <a:solidFill>
                  <a:schemeClr val="bg1"/>
                </a:solidFill>
              </a:rPr>
              <a:t>Biology </a:t>
            </a:r>
          </a:p>
          <a:p>
            <a:r>
              <a:rPr lang="en-GB" sz="1600" dirty="0">
                <a:solidFill>
                  <a:schemeClr val="bg1"/>
                </a:solidFill>
              </a:rPr>
              <a:t>Chemistry </a:t>
            </a:r>
          </a:p>
          <a:p>
            <a:r>
              <a:rPr lang="en-GB" sz="1600" dirty="0">
                <a:solidFill>
                  <a:schemeClr val="bg1"/>
                </a:solidFill>
              </a:rPr>
              <a:t>Computing Science </a:t>
            </a:r>
          </a:p>
          <a:p>
            <a:r>
              <a:rPr lang="en-GB" sz="1600" dirty="0">
                <a:solidFill>
                  <a:schemeClr val="bg1"/>
                </a:solidFill>
              </a:rPr>
              <a:t>Mathematics and Statistics </a:t>
            </a:r>
          </a:p>
        </p:txBody>
      </p:sp>
      <p:sp>
        <p:nvSpPr>
          <p:cNvPr id="13" name="Hexagon 12"/>
          <p:cNvSpPr/>
          <p:nvPr/>
        </p:nvSpPr>
        <p:spPr>
          <a:xfrm>
            <a:off x="107575" y="3546001"/>
            <a:ext cx="5113050" cy="1584176"/>
          </a:xfrm>
          <a:prstGeom prst="hexagon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</a:rPr>
              <a:t>Institute for Health &amp; Society</a:t>
            </a:r>
          </a:p>
          <a:p>
            <a:r>
              <a:rPr lang="en-GB" sz="1600" dirty="0">
                <a:solidFill>
                  <a:schemeClr val="bg1"/>
                </a:solidFill>
              </a:rPr>
              <a:t>Institute for Cell and Molecular Biosciences</a:t>
            </a:r>
          </a:p>
        </p:txBody>
      </p:sp>
      <p:sp>
        <p:nvSpPr>
          <p:cNvPr id="14" name="Hexagon 13"/>
          <p:cNvSpPr/>
          <p:nvPr/>
        </p:nvSpPr>
        <p:spPr>
          <a:xfrm>
            <a:off x="4386607" y="3546001"/>
            <a:ext cx="4735391" cy="1584176"/>
          </a:xfrm>
          <a:prstGeom prst="hexag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</a:rPr>
              <a:t>Architecture, Planning and Landscape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Newcastle University Business School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Geography, Politics and Sociology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Newcastle Law School</a:t>
            </a:r>
            <a:endParaRPr lang="en-GB" sz="1600" dirty="0">
              <a:solidFill>
                <a:schemeClr val="bg1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2289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3933056"/>
            <a:ext cx="2047604" cy="9674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Building, industrial and transport demand reduction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6024739" y="5013176"/>
            <a:ext cx="2016224" cy="9468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Thermal systems and  combustion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881634" y="5013176"/>
            <a:ext cx="2058518" cy="9468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Mechanical and electric power systems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881634" y="1764684"/>
            <a:ext cx="2058518" cy="9674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Intelligent networks and </a:t>
            </a:r>
            <a:r>
              <a:rPr lang="en-GB" sz="1600" dirty="0"/>
              <a:t>energy storage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2160" y="1765236"/>
            <a:ext cx="2016224" cy="9669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Electrochemistry and </a:t>
            </a:r>
            <a:r>
              <a:rPr lang="en-GB" sz="1600" dirty="0"/>
              <a:t>hydrogen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63688" y="1780868"/>
            <a:ext cx="2030572" cy="967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Resilient Infrastructure and systems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47986" y="5004390"/>
            <a:ext cx="2063306" cy="9468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Clean </a:t>
            </a:r>
            <a:r>
              <a:rPr lang="en-GB" sz="1600" dirty="0"/>
              <a:t>use </a:t>
            </a:r>
            <a:endParaRPr lang="en-GB" sz="1600" dirty="0" smtClean="0"/>
          </a:p>
          <a:p>
            <a:pPr algn="ctr"/>
            <a:r>
              <a:rPr lang="en-GB" sz="1600" dirty="0" smtClean="0"/>
              <a:t>of </a:t>
            </a:r>
            <a:r>
              <a:rPr lang="en-GB" sz="1600" dirty="0"/>
              <a:t>fossil fuel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12160" y="3933976"/>
            <a:ext cx="2016224" cy="967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Logistics and planning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81634" y="3933056"/>
            <a:ext cx="2058518" cy="9683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Justice and governance </a:t>
            </a:r>
            <a:endParaRPr lang="en-GB" sz="1600" dirty="0"/>
          </a:p>
        </p:txBody>
      </p:sp>
      <p:sp>
        <p:nvSpPr>
          <p:cNvPr id="22" name="Rectangle 21"/>
          <p:cNvSpPr/>
          <p:nvPr/>
        </p:nvSpPr>
        <p:spPr>
          <a:xfrm>
            <a:off x="1763688" y="2852936"/>
            <a:ext cx="2047604" cy="9674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Bio-resource production, recovery and use</a:t>
            </a: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3881634" y="2852936"/>
            <a:ext cx="2058518" cy="967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Renewable energy systems</a:t>
            </a:r>
            <a:endParaRPr lang="en-GB" sz="1600" dirty="0"/>
          </a:p>
        </p:txBody>
      </p:sp>
      <p:sp>
        <p:nvSpPr>
          <p:cNvPr id="26" name="Rectangle 25"/>
          <p:cNvSpPr/>
          <p:nvPr/>
        </p:nvSpPr>
        <p:spPr>
          <a:xfrm>
            <a:off x="6012160" y="2852936"/>
            <a:ext cx="2016224" cy="9674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Environmental impact assessment and mitigation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663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7" name="Rectangle 6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932040" y="1765236"/>
            <a:ext cx="3096344" cy="1735772"/>
          </a:xfrm>
          <a:prstGeom prst="rect">
            <a:avLst/>
          </a:prstGeom>
          <a:solidFill>
            <a:srgbClr val="7030A0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Electrochemistry and </a:t>
            </a:r>
            <a:r>
              <a:rPr lang="en-GB" sz="2000" dirty="0"/>
              <a:t>hydrogen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5" y="2409517"/>
            <a:ext cx="1716057" cy="160010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70" y="3993924"/>
            <a:ext cx="1686122" cy="163327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95" y="3117340"/>
            <a:ext cx="1720846" cy="163327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204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15" name="Rectangle 14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986" y="5004390"/>
            <a:ext cx="2063306" cy="9468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Recovery and clean use of fossil fuel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1747986" y="4216706"/>
            <a:ext cx="3096344" cy="1735772"/>
          </a:xfrm>
          <a:prstGeom prst="rect">
            <a:avLst/>
          </a:prstGeom>
          <a:solidFill>
            <a:srgbClr val="002060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Clean use </a:t>
            </a:r>
          </a:p>
          <a:p>
            <a:pPr algn="ctr"/>
            <a:r>
              <a:rPr lang="en-GB" sz="2000" dirty="0" smtClean="0"/>
              <a:t>of </a:t>
            </a:r>
            <a:r>
              <a:rPr lang="en-GB" sz="2000" dirty="0"/>
              <a:t>fossil fuel</a:t>
            </a:r>
          </a:p>
          <a:p>
            <a:pPr algn="ctr"/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84" y="2264594"/>
            <a:ext cx="1719290" cy="169488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32" y="1780868"/>
            <a:ext cx="1742660" cy="169488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53" y="3050536"/>
            <a:ext cx="1741197" cy="176503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872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11" name="Rectangle 10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4928035" y="4206855"/>
            <a:ext cx="3096344" cy="1735772"/>
          </a:xfrm>
          <a:prstGeom prst="rect">
            <a:avLst/>
          </a:prstGeom>
          <a:solidFill>
            <a:srgbClr val="7030A0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Thermal systems and  combustion</a:t>
            </a:r>
          </a:p>
          <a:p>
            <a:pPr algn="ctr"/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35" y="1898407"/>
            <a:ext cx="1755459" cy="169982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8" name="Picture 2" descr="C:\Users\mrazalih\Google Drive\PhD 2013\01 EXPERIMENTAL SETUP\PHOTOS RELATED TO FPEG\attachments\photo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89" b="2778"/>
          <a:stretch/>
        </p:blipFill>
        <p:spPr bwMode="auto">
          <a:xfrm>
            <a:off x="723712" y="3667146"/>
            <a:ext cx="1752535" cy="169488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41" y="2648653"/>
            <a:ext cx="1856565" cy="172125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47986" y="1764684"/>
            <a:ext cx="6292977" cy="4195352"/>
            <a:chOff x="1747986" y="1764684"/>
            <a:chExt cx="6292977" cy="4195352"/>
          </a:xfrm>
        </p:grpSpPr>
        <p:sp>
          <p:nvSpPr>
            <p:cNvPr id="12" name="Rectangle 11"/>
            <p:cNvSpPr/>
            <p:nvPr/>
          </p:nvSpPr>
          <p:spPr>
            <a:xfrm>
              <a:off x="1763688" y="3933056"/>
              <a:ext cx="204760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Building, industrial and transport demand reduction</a:t>
              </a:r>
              <a:endParaRPr lang="en-GB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24739" y="5013176"/>
              <a:ext cx="2016224" cy="94686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Thermal systems and  combustion</a:t>
              </a:r>
              <a:endParaRPr lang="en-GB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81634" y="5013176"/>
              <a:ext cx="2058518" cy="94686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Mechanical and electric power systems</a:t>
              </a:r>
              <a:endParaRPr lang="en-GB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81634" y="1764684"/>
              <a:ext cx="2058518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Intelligent networks and </a:t>
              </a:r>
              <a:r>
                <a:rPr lang="en-GB" sz="1600" dirty="0"/>
                <a:t>energy storage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12160" y="1765236"/>
              <a:ext cx="2016224" cy="9669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Electrochemistry and </a:t>
              </a:r>
              <a:r>
                <a:rPr lang="en-GB" sz="1600" dirty="0"/>
                <a:t>hydrogen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63688" y="1780868"/>
              <a:ext cx="2030572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Resilient Infrastructure and systems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2160" y="3933976"/>
              <a:ext cx="2016224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Logistics and planning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81634" y="3933056"/>
              <a:ext cx="2058518" cy="96837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Justice and governance </a:t>
              </a:r>
              <a:endParaRPr lang="en-GB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63688" y="2852936"/>
              <a:ext cx="2047604" cy="967452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Bio-resource production, recovery and use</a:t>
              </a:r>
              <a:endParaRPr lang="en-GB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81634" y="2852936"/>
              <a:ext cx="2058518" cy="967452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Renewable energy systems</a:t>
              </a:r>
              <a:endParaRPr lang="en-GB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12160" y="2852936"/>
              <a:ext cx="2016224" cy="967452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Environmental impact assessment and mitigation</a:t>
              </a:r>
              <a:endParaRPr lang="en-GB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47986" y="5004390"/>
              <a:ext cx="2063306" cy="946860"/>
            </a:xfrm>
            <a:prstGeom prst="rect">
              <a:avLst/>
            </a:prstGeom>
            <a:solidFill>
              <a:srgbClr val="0020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Clean </a:t>
              </a:r>
              <a:r>
                <a:rPr lang="en-GB" sz="1600" dirty="0"/>
                <a:t>use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of </a:t>
              </a:r>
              <a:r>
                <a:rPr lang="en-GB" sz="1600" dirty="0"/>
                <a:t>fossil fuel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402183"/>
            <a:ext cx="748883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 Joseph </a:t>
            </a:r>
            <a:r>
              <a:rPr lang="en-GB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Swan Centre 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3688" y="1780868"/>
            <a:ext cx="2030572" cy="9674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Resilient Infrastructure and systems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6" y="13645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Energy themes where Newcastle University has key research strength: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1747986" y="1780868"/>
            <a:ext cx="3096344" cy="1735772"/>
          </a:xfrm>
          <a:prstGeom prst="rect">
            <a:avLst/>
          </a:prstGeom>
          <a:solidFill>
            <a:srgbClr val="002060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Resilient </a:t>
            </a:r>
            <a:endParaRPr lang="en-GB" sz="2000" dirty="0" smtClean="0"/>
          </a:p>
          <a:p>
            <a:pPr algn="ctr"/>
            <a:r>
              <a:rPr lang="en-GB" sz="2000" dirty="0" smtClean="0"/>
              <a:t>Infrastructure </a:t>
            </a:r>
            <a:r>
              <a:rPr lang="en-GB" sz="2000" dirty="0"/>
              <a:t>and </a:t>
            </a:r>
            <a:endParaRPr lang="en-GB" sz="2000" dirty="0" smtClean="0"/>
          </a:p>
          <a:p>
            <a:pPr algn="ctr"/>
            <a:r>
              <a:rPr lang="en-GB" sz="2000" dirty="0" smtClean="0"/>
              <a:t>systems</a:t>
            </a:r>
            <a:endParaRPr lang="en-GB" sz="2000" dirty="0"/>
          </a:p>
          <a:p>
            <a:pPr algn="ctr"/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37" y="3677733"/>
            <a:ext cx="1872792" cy="1800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offshore-mag.com/content/dam/offshore/print-articles/volume-74/01/1401offs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41" y="4113076"/>
            <a:ext cx="1872792" cy="180019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02" y="2565609"/>
            <a:ext cx="1910100" cy="185117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813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18167</TotalTime>
  <Words>1359</Words>
  <Application>Microsoft Office PowerPoint</Application>
  <PresentationFormat>On-screen Show (4:3)</PresentationFormat>
  <Paragraphs>323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Custom Design</vt:lpstr>
      <vt:lpstr>Sustainable Thermal Energy Management  Industrial Forum  Professor Tony Roskilly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 Thermal Energy Management  Industrial Forum   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Roskilly</dc:creator>
  <cp:lastModifiedBy>sustem</cp:lastModifiedBy>
  <cp:revision>229</cp:revision>
  <cp:lastPrinted>2014-02-06T10:14:02Z</cp:lastPrinted>
  <dcterms:created xsi:type="dcterms:W3CDTF">2014-02-06T08:38:00Z</dcterms:created>
  <dcterms:modified xsi:type="dcterms:W3CDTF">2015-07-09T07:43:19Z</dcterms:modified>
</cp:coreProperties>
</file>