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82" r:id="rId3"/>
    <p:sldId id="256" r:id="rId4"/>
    <p:sldId id="280" r:id="rId5"/>
    <p:sldId id="257" r:id="rId6"/>
    <p:sldId id="258" r:id="rId7"/>
    <p:sldId id="259" r:id="rId8"/>
    <p:sldId id="260" r:id="rId9"/>
    <p:sldId id="261" r:id="rId10"/>
    <p:sldId id="275" r:id="rId11"/>
    <p:sldId id="273" r:id="rId12"/>
    <p:sldId id="281" r:id="rId13"/>
    <p:sldId id="266" r:id="rId14"/>
    <p:sldId id="270" r:id="rId15"/>
    <p:sldId id="271" r:id="rId16"/>
    <p:sldId id="272" r:id="rId17"/>
    <p:sldId id="276" r:id="rId18"/>
    <p:sldId id="268" r:id="rId19"/>
    <p:sldId id="262" r:id="rId20"/>
    <p:sldId id="265" r:id="rId21"/>
    <p:sldId id="267" r:id="rId22"/>
    <p:sldId id="278" r:id="rId23"/>
    <p:sldId id="279" r:id="rId24"/>
  </p:sldIdLst>
  <p:sldSz cx="9144000" cy="6858000" type="screen4x3"/>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ro-R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ro-RO"/>
          </a:p>
        </p:txBody>
      </p:sp>
      <p:sp>
        <p:nvSpPr>
          <p:cNvPr id="4" name="Date Placeholder 3"/>
          <p:cNvSpPr>
            <a:spLocks noGrp="1"/>
          </p:cNvSpPr>
          <p:nvPr>
            <p:ph type="dt" sz="half" idx="10"/>
          </p:nvPr>
        </p:nvSpPr>
        <p:spPr/>
        <p:txBody>
          <a:bodyPr/>
          <a:lstStyle/>
          <a:p>
            <a:fld id="{FCB47421-97B2-41B4-81DC-21C7D2BF23D9}" type="datetimeFigureOut">
              <a:rPr lang="ro-RO" smtClean="0"/>
              <a:pPr/>
              <a:t>16.11.2016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1BD1BAD6-76A3-4BC3-B50D-99C7CC2D9E0A}" type="slidenum">
              <a:rPr lang="ro-RO" smtClean="0"/>
              <a:pPr/>
              <a:t>‹#›</a:t>
            </a:fld>
            <a:endParaRPr lang="ro-R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FCB47421-97B2-41B4-81DC-21C7D2BF23D9}" type="datetimeFigureOut">
              <a:rPr lang="ro-RO" smtClean="0"/>
              <a:pPr/>
              <a:t>16.11.2016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1BD1BAD6-76A3-4BC3-B50D-99C7CC2D9E0A}" type="slidenum">
              <a:rPr lang="ro-RO" smtClean="0"/>
              <a:pPr/>
              <a:t>‹#›</a:t>
            </a:fld>
            <a:endParaRPr lang="ro-R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ro-R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FCB47421-97B2-41B4-81DC-21C7D2BF23D9}" type="datetimeFigureOut">
              <a:rPr lang="ro-RO" smtClean="0"/>
              <a:pPr/>
              <a:t>16.11.2016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1BD1BAD6-76A3-4BC3-B50D-99C7CC2D9E0A}" type="slidenum">
              <a:rPr lang="ro-RO" smtClean="0"/>
              <a:pPr/>
              <a:t>‹#›</a:t>
            </a:fld>
            <a:endParaRPr lang="ro-RO"/>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57B0E16-7CC1-44B9-8478-A41AE4559D63}" type="datetimeFigureOut">
              <a:rPr lang="en-GB" smtClean="0">
                <a:solidFill>
                  <a:prstClr val="black">
                    <a:tint val="75000"/>
                  </a:prstClr>
                </a:solidFill>
              </a:rPr>
              <a:pPr/>
              <a:t>16/11/2016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7D9C513-E2F7-4E6C-BDAD-4A5E5D06028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63431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FCB47421-97B2-41B4-81DC-21C7D2BF23D9}" type="datetimeFigureOut">
              <a:rPr lang="ro-RO" smtClean="0"/>
              <a:pPr/>
              <a:t>16.11.2016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1BD1BAD6-76A3-4BC3-B50D-99C7CC2D9E0A}" type="slidenum">
              <a:rPr lang="ro-RO" smtClean="0"/>
              <a:pPr/>
              <a:t>‹#›</a:t>
            </a:fld>
            <a:endParaRPr lang="ro-R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ro-R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B47421-97B2-41B4-81DC-21C7D2BF23D9}" type="datetimeFigureOut">
              <a:rPr lang="ro-RO" smtClean="0"/>
              <a:pPr/>
              <a:t>16.11.2016</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1BD1BAD6-76A3-4BC3-B50D-99C7CC2D9E0A}" type="slidenum">
              <a:rPr lang="ro-RO" smtClean="0"/>
              <a:pPr/>
              <a:t>‹#›</a:t>
            </a:fld>
            <a:endParaRPr lang="ro-R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Date Placeholder 4"/>
          <p:cNvSpPr>
            <a:spLocks noGrp="1"/>
          </p:cNvSpPr>
          <p:nvPr>
            <p:ph type="dt" sz="half" idx="10"/>
          </p:nvPr>
        </p:nvSpPr>
        <p:spPr/>
        <p:txBody>
          <a:bodyPr/>
          <a:lstStyle/>
          <a:p>
            <a:fld id="{FCB47421-97B2-41B4-81DC-21C7D2BF23D9}" type="datetimeFigureOut">
              <a:rPr lang="ro-RO" smtClean="0"/>
              <a:pPr/>
              <a:t>16.11.2016</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1BD1BAD6-76A3-4BC3-B50D-99C7CC2D9E0A}" type="slidenum">
              <a:rPr lang="ro-RO" smtClean="0"/>
              <a:pPr/>
              <a:t>‹#›</a:t>
            </a:fld>
            <a:endParaRPr lang="ro-R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ro-R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7" name="Date Placeholder 6"/>
          <p:cNvSpPr>
            <a:spLocks noGrp="1"/>
          </p:cNvSpPr>
          <p:nvPr>
            <p:ph type="dt" sz="half" idx="10"/>
          </p:nvPr>
        </p:nvSpPr>
        <p:spPr/>
        <p:txBody>
          <a:bodyPr/>
          <a:lstStyle/>
          <a:p>
            <a:fld id="{FCB47421-97B2-41B4-81DC-21C7D2BF23D9}" type="datetimeFigureOut">
              <a:rPr lang="ro-RO" smtClean="0"/>
              <a:pPr/>
              <a:t>16.11.2016</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1BD1BAD6-76A3-4BC3-B50D-99C7CC2D9E0A}" type="slidenum">
              <a:rPr lang="ro-RO" smtClean="0"/>
              <a:pPr/>
              <a:t>‹#›</a:t>
            </a:fld>
            <a:endParaRPr lang="ro-R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Date Placeholder 2"/>
          <p:cNvSpPr>
            <a:spLocks noGrp="1"/>
          </p:cNvSpPr>
          <p:nvPr>
            <p:ph type="dt" sz="half" idx="10"/>
          </p:nvPr>
        </p:nvSpPr>
        <p:spPr/>
        <p:txBody>
          <a:bodyPr/>
          <a:lstStyle/>
          <a:p>
            <a:fld id="{FCB47421-97B2-41B4-81DC-21C7D2BF23D9}" type="datetimeFigureOut">
              <a:rPr lang="ro-RO" smtClean="0"/>
              <a:pPr/>
              <a:t>16.11.2016</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1BD1BAD6-76A3-4BC3-B50D-99C7CC2D9E0A}" type="slidenum">
              <a:rPr lang="ro-RO" smtClean="0"/>
              <a:pPr/>
              <a:t>‹#›</a:t>
            </a:fld>
            <a:endParaRPr lang="ro-R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B47421-97B2-41B4-81DC-21C7D2BF23D9}" type="datetimeFigureOut">
              <a:rPr lang="ro-RO" smtClean="0"/>
              <a:pPr/>
              <a:t>16.11.2016</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1BD1BAD6-76A3-4BC3-B50D-99C7CC2D9E0A}" type="slidenum">
              <a:rPr lang="ro-RO" smtClean="0"/>
              <a:pPr/>
              <a:t>‹#›</a:t>
            </a:fld>
            <a:endParaRPr lang="ro-R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ro-R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B47421-97B2-41B4-81DC-21C7D2BF23D9}" type="datetimeFigureOut">
              <a:rPr lang="ro-RO" smtClean="0"/>
              <a:pPr/>
              <a:t>16.11.2016</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1BD1BAD6-76A3-4BC3-B50D-99C7CC2D9E0A}" type="slidenum">
              <a:rPr lang="ro-RO" smtClean="0"/>
              <a:pPr/>
              <a:t>‹#›</a:t>
            </a:fld>
            <a:endParaRPr lang="ro-R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ro-R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B47421-97B2-41B4-81DC-21C7D2BF23D9}" type="datetimeFigureOut">
              <a:rPr lang="ro-RO" smtClean="0"/>
              <a:pPr/>
              <a:t>16.11.2016</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1BD1BAD6-76A3-4BC3-B50D-99C7CC2D9E0A}" type="slidenum">
              <a:rPr lang="ro-RO" smtClean="0"/>
              <a:pPr/>
              <a:t>‹#›</a:t>
            </a:fld>
            <a:endParaRPr lang="ro-R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ro-R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B47421-97B2-41B4-81DC-21C7D2BF23D9}" type="datetimeFigureOut">
              <a:rPr lang="ro-RO" smtClean="0"/>
              <a:pPr/>
              <a:t>16.11.2016</a:t>
            </a:fld>
            <a:endParaRPr lang="ro-R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D1BAD6-76A3-4BC3-B50D-99C7CC2D9E0A}" type="slidenum">
              <a:rPr lang="ro-RO" smtClean="0"/>
              <a:pPr/>
              <a:t>‹#›</a:t>
            </a:fld>
            <a:endParaRPr lang="ro-R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57B0E16-7CC1-44B9-8478-A41AE4559D63}" type="datetimeFigureOut">
              <a:rPr lang="en-GB" smtClean="0">
                <a:solidFill>
                  <a:prstClr val="black">
                    <a:tint val="75000"/>
                  </a:prstClr>
                </a:solidFill>
              </a:rPr>
              <a:pPr/>
              <a:t>16/11/2016</a:t>
            </a:fld>
            <a:endParaRPr lang="en-GB">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7D9C513-E2F7-4E6C-BDAD-4A5E5D06028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446703995"/>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helsinki.fi/" TargetMode="External"/><Relationship Id="rId13" Type="http://schemas.openxmlformats.org/officeDocument/2006/relationships/hyperlink" Target="http://ec.europa.eu/programmes/erasmus-plus/index_en.htm" TargetMode="External"/><Relationship Id="rId3" Type="http://schemas.openxmlformats.org/officeDocument/2006/relationships/image" Target="../media/image1.jpeg"/><Relationship Id="rId7" Type="http://schemas.openxmlformats.org/officeDocument/2006/relationships/image" Target="../media/image3.jpeg"/><Relationship Id="rId12" Type="http://schemas.openxmlformats.org/officeDocument/2006/relationships/image" Target="../media/image6.png"/><Relationship Id="rId2" Type="http://schemas.openxmlformats.org/officeDocument/2006/relationships/hyperlink" Target="http://www.ncl.ac.uk/" TargetMode="External"/><Relationship Id="rId16" Type="http://schemas.openxmlformats.org/officeDocument/2006/relationships/hyperlink" Target="http://research.ncl.ac.uk/romtels/resources/" TargetMode="External"/><Relationship Id="rId1" Type="http://schemas.openxmlformats.org/officeDocument/2006/relationships/slideLayout" Target="../slideLayouts/slideLayout12.xml"/><Relationship Id="rId6" Type="http://schemas.openxmlformats.org/officeDocument/2006/relationships/hyperlink" Target="http://www.univ-montp3.fr/" TargetMode="External"/><Relationship Id="rId11" Type="http://schemas.openxmlformats.org/officeDocument/2006/relationships/image" Target="../media/image5.png"/><Relationship Id="rId5" Type="http://schemas.openxmlformats.org/officeDocument/2006/relationships/image" Target="../media/image2.jpeg"/><Relationship Id="rId15" Type="http://schemas.openxmlformats.org/officeDocument/2006/relationships/image" Target="../media/image8.png"/><Relationship Id="rId10" Type="http://schemas.openxmlformats.org/officeDocument/2006/relationships/hyperlink" Target="http://arthurshillprimaryschools.co.uk/" TargetMode="External"/><Relationship Id="rId4" Type="http://schemas.openxmlformats.org/officeDocument/2006/relationships/hyperlink" Target="https://www.mdx.ac.uk/" TargetMode="External"/><Relationship Id="rId9" Type="http://schemas.openxmlformats.org/officeDocument/2006/relationships/image" Target="../media/image4.jpeg"/><Relationship Id="rId14" Type="http://schemas.openxmlformats.org/officeDocument/2006/relationships/image" Target="../media/image7.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http://research.ncl.ac.uk/media/sites/researchwebsites/romtels/NULogo300px-240x84.jpg">
            <a:hlinkClick r:id="rId2" tgtFrame="&quot;_blank&quo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9217" y="5128461"/>
            <a:ext cx="1078053" cy="457589"/>
          </a:xfrm>
          <a:prstGeom prst="rect">
            <a:avLst/>
          </a:prstGeom>
          <a:noFill/>
          <a:ln>
            <a:noFill/>
          </a:ln>
        </p:spPr>
      </p:pic>
      <p:pic>
        <p:nvPicPr>
          <p:cNvPr id="12" name="Picture 11" descr="http://research.ncl.ac.uk/media/sites/researchwebsites/romtels/MU_LDN_partner_2col%20(c)300px-120x66.jpg">
            <a:hlinkClick r:id="rId4"/>
          </p:cNvPr>
          <p:cNvPicPr/>
          <p:nvPr/>
        </p:nvPicPr>
        <p:blipFill>
          <a:blip r:embed="rId5">
            <a:extLst>
              <a:ext uri="{28A0092B-C50C-407E-A947-70E740481C1C}">
                <a14:useLocalDpi xmlns:a14="http://schemas.microsoft.com/office/drawing/2010/main" val="0"/>
              </a:ext>
            </a:extLst>
          </a:blip>
          <a:srcRect/>
          <a:stretch>
            <a:fillRect/>
          </a:stretch>
        </p:blipFill>
        <p:spPr bwMode="auto">
          <a:xfrm>
            <a:off x="1854029" y="5132885"/>
            <a:ext cx="917108" cy="428311"/>
          </a:xfrm>
          <a:prstGeom prst="rect">
            <a:avLst/>
          </a:prstGeom>
          <a:noFill/>
          <a:ln>
            <a:noFill/>
          </a:ln>
        </p:spPr>
      </p:pic>
      <p:pic>
        <p:nvPicPr>
          <p:cNvPr id="13" name="Picture 12" descr="MontpellierLogo">
            <a:hlinkClick r:id="rId6"/>
          </p:cNvPr>
          <p:cNvPicPr/>
          <p:nvPr/>
        </p:nvPicPr>
        <p:blipFill>
          <a:blip r:embed="rId7">
            <a:extLst>
              <a:ext uri="{28A0092B-C50C-407E-A947-70E740481C1C}">
                <a14:useLocalDpi xmlns:a14="http://schemas.microsoft.com/office/drawing/2010/main" val="0"/>
              </a:ext>
            </a:extLst>
          </a:blip>
          <a:srcRect/>
          <a:stretch>
            <a:fillRect/>
          </a:stretch>
        </p:blipFill>
        <p:spPr bwMode="auto">
          <a:xfrm>
            <a:off x="2987896" y="5143099"/>
            <a:ext cx="855044" cy="490674"/>
          </a:xfrm>
          <a:prstGeom prst="rect">
            <a:avLst/>
          </a:prstGeom>
          <a:noFill/>
          <a:ln>
            <a:noFill/>
          </a:ln>
        </p:spPr>
      </p:pic>
      <p:pic>
        <p:nvPicPr>
          <p:cNvPr id="14" name="Picture 13" descr="http://research.ncl.ac.uk/media/sites/researchwebsites/romtels/UHelsinki%20copy300px-120x66.jpg">
            <a:hlinkClick r:id="rId8"/>
          </p:cNvPr>
          <p:cNvPicPr/>
          <p:nvPr/>
        </p:nvPicPr>
        <p:blipFill>
          <a:blip r:embed="rId9">
            <a:extLst>
              <a:ext uri="{28A0092B-C50C-407E-A947-70E740481C1C}">
                <a14:useLocalDpi xmlns:a14="http://schemas.microsoft.com/office/drawing/2010/main" val="0"/>
              </a:ext>
            </a:extLst>
          </a:blip>
          <a:srcRect/>
          <a:stretch>
            <a:fillRect/>
          </a:stretch>
        </p:blipFill>
        <p:spPr bwMode="auto">
          <a:xfrm>
            <a:off x="4141753" y="5084169"/>
            <a:ext cx="891062" cy="505312"/>
          </a:xfrm>
          <a:prstGeom prst="rect">
            <a:avLst/>
          </a:prstGeom>
          <a:noFill/>
          <a:ln>
            <a:noFill/>
          </a:ln>
        </p:spPr>
      </p:pic>
      <p:pic>
        <p:nvPicPr>
          <p:cNvPr id="15" name="Picture 14" descr="http://research.ncl.ac.uk/media/sites/researchwebsites/romtels/ArthursHillplainbground-120x66.png">
            <a:hlinkClick r:id="rId10"/>
          </p:cNvPr>
          <p:cNvPicPr/>
          <p:nvPr/>
        </p:nvPicPr>
        <p:blipFill>
          <a:blip r:embed="rId11">
            <a:extLst>
              <a:ext uri="{28A0092B-C50C-407E-A947-70E740481C1C}">
                <a14:useLocalDpi xmlns:a14="http://schemas.microsoft.com/office/drawing/2010/main" val="0"/>
              </a:ext>
            </a:extLst>
          </a:blip>
          <a:srcRect/>
          <a:stretch>
            <a:fillRect/>
          </a:stretch>
        </p:blipFill>
        <p:spPr bwMode="auto">
          <a:xfrm>
            <a:off x="5331628" y="5143099"/>
            <a:ext cx="499135" cy="490674"/>
          </a:xfrm>
          <a:prstGeom prst="rect">
            <a:avLst/>
          </a:prstGeom>
          <a:noFill/>
          <a:ln>
            <a:noFill/>
          </a:ln>
        </p:spPr>
      </p:pic>
      <p:pic>
        <p:nvPicPr>
          <p:cNvPr id="16" name="Picture 15"/>
          <p:cNvPicPr/>
          <p:nvPr/>
        </p:nvPicPr>
        <p:blipFill>
          <a:blip r:embed="rId12" cstate="print">
            <a:extLst>
              <a:ext uri="{28A0092B-C50C-407E-A947-70E740481C1C}">
                <a14:useLocalDpi xmlns:a14="http://schemas.microsoft.com/office/drawing/2010/main" val="0"/>
              </a:ext>
            </a:extLst>
          </a:blip>
          <a:stretch>
            <a:fillRect/>
          </a:stretch>
        </p:blipFill>
        <p:spPr>
          <a:xfrm>
            <a:off x="6083842" y="5143098"/>
            <a:ext cx="1328639" cy="428311"/>
          </a:xfrm>
          <a:prstGeom prst="rect">
            <a:avLst/>
          </a:prstGeom>
        </p:spPr>
      </p:pic>
      <p:pic>
        <p:nvPicPr>
          <p:cNvPr id="17" name="Picture 16" descr="http://research.ncl.ac.uk/media/sites/researchwebsites/romtels/erasmus+logo_mic-421x120.jpg">
            <a:hlinkClick r:id="rId13" tgtFrame="&quot;_blank&quot;"/>
          </p:cNvPr>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537910" y="5058548"/>
            <a:ext cx="1299711" cy="556553"/>
          </a:xfrm>
          <a:prstGeom prst="rect">
            <a:avLst/>
          </a:prstGeom>
          <a:noFill/>
          <a:ln>
            <a:noFill/>
          </a:ln>
        </p:spPr>
      </p:pic>
      <p:pic>
        <p:nvPicPr>
          <p:cNvPr id="18" name="Picture 17"/>
          <p:cNvPicPr/>
          <p:nvPr/>
        </p:nvPicPr>
        <p:blipFill>
          <a:blip r:embed="rId15">
            <a:extLst>
              <a:ext uri="{28A0092B-C50C-407E-A947-70E740481C1C}">
                <a14:useLocalDpi xmlns:a14="http://schemas.microsoft.com/office/drawing/2010/main" val="0"/>
              </a:ext>
            </a:extLst>
          </a:blip>
          <a:stretch>
            <a:fillRect/>
          </a:stretch>
        </p:blipFill>
        <p:spPr>
          <a:xfrm>
            <a:off x="1138879" y="1241944"/>
            <a:ext cx="6954797" cy="1369965"/>
          </a:xfrm>
          <a:prstGeom prst="rect">
            <a:avLst/>
          </a:prstGeom>
        </p:spPr>
      </p:pic>
      <p:sp>
        <p:nvSpPr>
          <p:cNvPr id="19" name="TextBox 18"/>
          <p:cNvSpPr txBox="1"/>
          <p:nvPr/>
        </p:nvSpPr>
        <p:spPr>
          <a:xfrm>
            <a:off x="1138880" y="2751970"/>
            <a:ext cx="6738228" cy="1962076"/>
          </a:xfrm>
          <a:prstGeom prst="rect">
            <a:avLst/>
          </a:prstGeom>
          <a:noFill/>
        </p:spPr>
        <p:txBody>
          <a:bodyPr wrap="square" rtlCol="0">
            <a:spAutoFit/>
          </a:bodyPr>
          <a:lstStyle/>
          <a:p>
            <a:r>
              <a:rPr lang="en-GB" dirty="0">
                <a:solidFill>
                  <a:prstClr val="black"/>
                </a:solidFill>
              </a:rPr>
              <a:t>Languages for Dignity: a pedagogy for success at school</a:t>
            </a:r>
          </a:p>
          <a:p>
            <a:r>
              <a:rPr lang="en-GB" dirty="0">
                <a:solidFill>
                  <a:prstClr val="black"/>
                </a:solidFill>
              </a:rPr>
              <a:t>Oradea, Romania</a:t>
            </a:r>
          </a:p>
          <a:p>
            <a:r>
              <a:rPr lang="en-GB" dirty="0">
                <a:solidFill>
                  <a:prstClr val="black"/>
                </a:solidFill>
              </a:rPr>
              <a:t>26</a:t>
            </a:r>
            <a:r>
              <a:rPr lang="en-GB" baseline="30000" dirty="0">
                <a:solidFill>
                  <a:prstClr val="black"/>
                </a:solidFill>
              </a:rPr>
              <a:t>th</a:t>
            </a:r>
            <a:r>
              <a:rPr lang="en-GB" dirty="0">
                <a:solidFill>
                  <a:prstClr val="black"/>
                </a:solidFill>
              </a:rPr>
              <a:t>-27</a:t>
            </a:r>
            <a:r>
              <a:rPr lang="en-GB" baseline="30000" dirty="0">
                <a:solidFill>
                  <a:prstClr val="black"/>
                </a:solidFill>
              </a:rPr>
              <a:t>th</a:t>
            </a:r>
            <a:r>
              <a:rPr lang="en-GB" dirty="0">
                <a:solidFill>
                  <a:prstClr val="black"/>
                </a:solidFill>
              </a:rPr>
              <a:t> October 2016</a:t>
            </a:r>
          </a:p>
          <a:p>
            <a:endParaRPr lang="en-GB" dirty="0">
              <a:solidFill>
                <a:prstClr val="black"/>
              </a:solidFill>
            </a:endParaRPr>
          </a:p>
          <a:p>
            <a:r>
              <a:rPr lang="en-GB" smtClean="0">
                <a:solidFill>
                  <a:prstClr val="black"/>
                </a:solidFill>
              </a:rPr>
              <a:t>Day 2</a:t>
            </a:r>
            <a:endParaRPr lang="en-GB" dirty="0">
              <a:solidFill>
                <a:prstClr val="black"/>
              </a:solidFill>
            </a:endParaRPr>
          </a:p>
          <a:p>
            <a:r>
              <a:rPr lang="en-GB" dirty="0" smtClean="0">
                <a:solidFill>
                  <a:prstClr val="black"/>
                </a:solidFill>
              </a:rPr>
              <a:t>Ile </a:t>
            </a:r>
            <a:r>
              <a:rPr lang="en-GB" dirty="0" err="1" smtClean="0">
                <a:solidFill>
                  <a:prstClr val="black"/>
                </a:solidFill>
              </a:rPr>
              <a:t>Erzebet</a:t>
            </a:r>
            <a:endParaRPr lang="en-GB" dirty="0">
              <a:solidFill>
                <a:prstClr val="black"/>
              </a:solidFill>
            </a:endParaRPr>
          </a:p>
          <a:p>
            <a:endParaRPr lang="en-GB" sz="1350" dirty="0">
              <a:solidFill>
                <a:prstClr val="black"/>
              </a:solidFill>
            </a:endParaRPr>
          </a:p>
        </p:txBody>
      </p:sp>
      <p:sp>
        <p:nvSpPr>
          <p:cNvPr id="21" name="Rectangle 20"/>
          <p:cNvSpPr/>
          <p:nvPr/>
        </p:nvSpPr>
        <p:spPr>
          <a:xfrm>
            <a:off x="5331628" y="4488917"/>
            <a:ext cx="3346557" cy="300082"/>
          </a:xfrm>
          <a:prstGeom prst="rect">
            <a:avLst/>
          </a:prstGeom>
        </p:spPr>
        <p:txBody>
          <a:bodyPr wrap="none">
            <a:spAutoFit/>
          </a:bodyPr>
          <a:lstStyle/>
          <a:p>
            <a:r>
              <a:rPr lang="en-GB" sz="1350" dirty="0">
                <a:solidFill>
                  <a:prstClr val="black"/>
                </a:solidFill>
                <a:hlinkClick r:id="rId16"/>
              </a:rPr>
              <a:t>http://research.ncl.ac.uk/romtels/resources/</a:t>
            </a:r>
            <a:endParaRPr lang="en-GB" sz="1350" dirty="0">
              <a:solidFill>
                <a:prstClr val="black"/>
              </a:solidFill>
            </a:endParaRPr>
          </a:p>
        </p:txBody>
      </p:sp>
    </p:spTree>
    <p:extLst>
      <p:ext uri="{BB962C8B-B14F-4D97-AF65-F5344CB8AC3E}">
        <p14:creationId xmlns:p14="http://schemas.microsoft.com/office/powerpoint/2010/main" val="16314379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ro-RO" sz="3600" b="1" dirty="0" smtClean="0">
                <a:latin typeface="Arial Black" pitchFamily="34" charset="0"/>
              </a:rPr>
              <a:t>Strategia de asigurare a accesului la educaţie a grupurilor dezavantajate </a:t>
            </a:r>
            <a:endParaRPr lang="ro-RO" sz="3600" b="1" dirty="0">
              <a:latin typeface="Arial Black" pitchFamily="34" charset="0"/>
            </a:endParaRPr>
          </a:p>
        </p:txBody>
      </p:sp>
      <p:sp>
        <p:nvSpPr>
          <p:cNvPr id="3" name="Content Placeholder 2"/>
          <p:cNvSpPr>
            <a:spLocks noGrp="1"/>
          </p:cNvSpPr>
          <p:nvPr>
            <p:ph idx="1"/>
          </p:nvPr>
        </p:nvSpPr>
        <p:spPr/>
        <p:txBody>
          <a:bodyPr>
            <a:normAutofit fontScale="92500" lnSpcReduction="20000"/>
          </a:bodyPr>
          <a:lstStyle/>
          <a:p>
            <a:pPr>
              <a:buNone/>
            </a:pPr>
            <a:r>
              <a:rPr lang="ro-RO" dirty="0" smtClean="0"/>
              <a:t>	Priorităţile guvernamentale în educaţie includ un echilibru între echitate şi calitate. Procesul de predare-învăţare este adaptat la nevoile individuale ale copilului, încercând să garanteze în acest mod şanse egale în accesul la educaţie. Principiile programelor de asigurarea accesului egal la educaţie sunt: </a:t>
            </a:r>
          </a:p>
          <a:p>
            <a:pPr>
              <a:buNone/>
            </a:pPr>
            <a:r>
              <a:rPr lang="ro-RO" dirty="0" smtClean="0"/>
              <a:t>   - şanse egale în educaţie, </a:t>
            </a:r>
          </a:p>
          <a:p>
            <a:pPr>
              <a:buNone/>
            </a:pPr>
            <a:r>
              <a:rPr lang="ro-RO" dirty="0" smtClean="0"/>
              <a:t>   - prevenirea excluziunii sociale prin educaţie, </a:t>
            </a:r>
          </a:p>
          <a:p>
            <a:pPr>
              <a:buNone/>
            </a:pPr>
            <a:r>
              <a:rPr lang="ro-RO" dirty="0" smtClean="0"/>
              <a:t>   - încurajarea învăţământului obligatoriu,</a:t>
            </a:r>
          </a:p>
          <a:p>
            <a:pPr>
              <a:buNone/>
            </a:pPr>
            <a:r>
              <a:rPr lang="ro-RO" dirty="0" smtClean="0"/>
              <a:t>   - gratuitatea învăţământului. </a:t>
            </a:r>
            <a:endParaRPr lang="ro-RO"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51520" y="620688"/>
          <a:ext cx="8712968" cy="4502448"/>
        </p:xfrm>
        <a:graphic>
          <a:graphicData uri="http://schemas.openxmlformats.org/drawingml/2006/table">
            <a:tbl>
              <a:tblPr/>
              <a:tblGrid>
                <a:gridCol w="720080"/>
                <a:gridCol w="864096"/>
                <a:gridCol w="720080"/>
                <a:gridCol w="864096"/>
                <a:gridCol w="792088"/>
                <a:gridCol w="864096"/>
                <a:gridCol w="864096"/>
                <a:gridCol w="792088"/>
                <a:gridCol w="720080"/>
                <a:gridCol w="720080"/>
                <a:gridCol w="792088"/>
              </a:tblGrid>
              <a:tr h="2376264">
                <a:tc>
                  <a:txBody>
                    <a:bodyPr/>
                    <a:lstStyle/>
                    <a:p>
                      <a:pPr algn="just">
                        <a:lnSpc>
                          <a:spcPct val="150000"/>
                        </a:lnSpc>
                        <a:spcAft>
                          <a:spcPts val="0"/>
                        </a:spcAft>
                        <a:tabLst>
                          <a:tab pos="-228600" algn="l"/>
                        </a:tabLst>
                      </a:pPr>
                      <a:r>
                        <a:rPr lang="ro-RO" sz="1600" b="1">
                          <a:latin typeface="Times New Roman" pitchFamily="18" charset="0"/>
                          <a:ea typeface="Calibri"/>
                          <a:cs typeface="Times New Roman" pitchFamily="18" charset="0"/>
                        </a:rPr>
                        <a:t>Anul școlar</a:t>
                      </a:r>
                      <a:endParaRPr lang="ro-RO" sz="1600">
                        <a:latin typeface="Times New Roman" pitchFamily="18" charset="0"/>
                        <a:ea typeface="Calibri"/>
                        <a:cs typeface="Times New Roman" pitchFamily="18" charset="0"/>
                      </a:endParaRP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b="1">
                          <a:latin typeface="Times New Roman" pitchFamily="18" charset="0"/>
                          <a:ea typeface="Calibri"/>
                          <a:cs typeface="Times New Roman" pitchFamily="18" charset="0"/>
                        </a:rPr>
                        <a:t>Total elevi</a:t>
                      </a:r>
                      <a:endParaRPr lang="ro-RO" sz="1600">
                        <a:latin typeface="Times New Roman" pitchFamily="18" charset="0"/>
                        <a:ea typeface="Calibri"/>
                        <a:cs typeface="Times New Roman" pitchFamily="18" charset="0"/>
                      </a:endParaRP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b="1">
                          <a:latin typeface="Times New Roman" pitchFamily="18" charset="0"/>
                          <a:ea typeface="Calibri"/>
                          <a:cs typeface="Times New Roman" pitchFamily="18" charset="0"/>
                        </a:rPr>
                        <a:t>Total din care romi</a:t>
                      </a:r>
                      <a:endParaRPr lang="ro-RO" sz="1600">
                        <a:latin typeface="Times New Roman" pitchFamily="18" charset="0"/>
                        <a:ea typeface="Calibri"/>
                        <a:cs typeface="Times New Roman" pitchFamily="18" charset="0"/>
                      </a:endParaRP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b="1">
                          <a:latin typeface="Times New Roman" pitchFamily="18" charset="0"/>
                          <a:ea typeface="Calibri"/>
                          <a:cs typeface="Times New Roman" pitchFamily="18" charset="0"/>
                        </a:rPr>
                        <a:t>Total preșcolari</a:t>
                      </a:r>
                      <a:endParaRPr lang="ro-RO" sz="1600">
                        <a:latin typeface="Times New Roman" pitchFamily="18" charset="0"/>
                        <a:ea typeface="Calibri"/>
                        <a:cs typeface="Times New Roman" pitchFamily="18" charset="0"/>
                      </a:endParaRP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b="1">
                          <a:latin typeface="Times New Roman" pitchFamily="18" charset="0"/>
                          <a:ea typeface="Calibri"/>
                          <a:cs typeface="Times New Roman" pitchFamily="18" charset="0"/>
                        </a:rPr>
                        <a:t>Total preșcolari din care romi</a:t>
                      </a:r>
                      <a:endParaRPr lang="ro-RO" sz="1600">
                        <a:latin typeface="Times New Roman" pitchFamily="18" charset="0"/>
                        <a:ea typeface="Calibri"/>
                        <a:cs typeface="Times New Roman" pitchFamily="18" charset="0"/>
                      </a:endParaRP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b="1" dirty="0">
                          <a:latin typeface="Times New Roman" pitchFamily="18" charset="0"/>
                          <a:ea typeface="Calibri"/>
                          <a:cs typeface="Times New Roman" pitchFamily="18" charset="0"/>
                        </a:rPr>
                        <a:t>Total elevi de primar</a:t>
                      </a:r>
                      <a:endParaRPr lang="ro-RO" sz="1600" dirty="0">
                        <a:latin typeface="Times New Roman" pitchFamily="18" charset="0"/>
                        <a:ea typeface="Calibri"/>
                        <a:cs typeface="Times New Roman" pitchFamily="18" charset="0"/>
                      </a:endParaRP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b="1">
                          <a:latin typeface="Times New Roman" pitchFamily="18" charset="0"/>
                          <a:ea typeface="Calibri"/>
                          <a:cs typeface="Times New Roman" pitchFamily="18" charset="0"/>
                        </a:rPr>
                        <a:t>Total elevi de primar din care romi</a:t>
                      </a:r>
                      <a:endParaRPr lang="ro-RO" sz="1600">
                        <a:latin typeface="Times New Roman" pitchFamily="18" charset="0"/>
                        <a:ea typeface="Calibri"/>
                        <a:cs typeface="Times New Roman" pitchFamily="18" charset="0"/>
                      </a:endParaRP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b="1">
                          <a:latin typeface="Times New Roman" pitchFamily="18" charset="0"/>
                          <a:ea typeface="Calibri"/>
                          <a:cs typeface="Times New Roman" pitchFamily="18" charset="0"/>
                        </a:rPr>
                        <a:t>Total elevi de gimnaziu</a:t>
                      </a:r>
                      <a:endParaRPr lang="ro-RO" sz="1600">
                        <a:latin typeface="Times New Roman" pitchFamily="18" charset="0"/>
                        <a:ea typeface="Calibri"/>
                        <a:cs typeface="Times New Roman" pitchFamily="18" charset="0"/>
                      </a:endParaRP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b="1">
                          <a:latin typeface="Times New Roman" pitchFamily="18" charset="0"/>
                          <a:ea typeface="Calibri"/>
                          <a:cs typeface="Times New Roman" pitchFamily="18" charset="0"/>
                        </a:rPr>
                        <a:t>Total elevi de gimnaziu din care romi</a:t>
                      </a:r>
                      <a:endParaRPr lang="ro-RO" sz="1600">
                        <a:latin typeface="Times New Roman" pitchFamily="18" charset="0"/>
                        <a:ea typeface="Calibri"/>
                        <a:cs typeface="Times New Roman" pitchFamily="18" charset="0"/>
                      </a:endParaRP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b="1" dirty="0">
                          <a:latin typeface="Times New Roman" pitchFamily="18" charset="0"/>
                          <a:ea typeface="Calibri"/>
                          <a:cs typeface="Times New Roman" pitchFamily="18" charset="0"/>
                        </a:rPr>
                        <a:t>Total elevi de liceu </a:t>
                      </a:r>
                      <a:endParaRPr lang="ro-RO" sz="1600" dirty="0">
                        <a:latin typeface="Times New Roman" pitchFamily="18" charset="0"/>
                        <a:ea typeface="Calibri"/>
                        <a:cs typeface="Times New Roman" pitchFamily="18" charset="0"/>
                      </a:endParaRP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b="1" dirty="0">
                          <a:latin typeface="Times New Roman" pitchFamily="18" charset="0"/>
                          <a:ea typeface="Calibri"/>
                          <a:cs typeface="Times New Roman" pitchFamily="18" charset="0"/>
                        </a:rPr>
                        <a:t>Total elevi de liceu din care romi</a:t>
                      </a:r>
                      <a:endParaRPr lang="ro-RO" sz="1600" dirty="0">
                        <a:latin typeface="Times New Roman" pitchFamily="18" charset="0"/>
                        <a:ea typeface="Calibri"/>
                        <a:cs typeface="Times New Roman" pitchFamily="18" charset="0"/>
                      </a:endParaRP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76368">
                <a:tc>
                  <a:txBody>
                    <a:bodyPr/>
                    <a:lstStyle/>
                    <a:p>
                      <a:pPr algn="just">
                        <a:lnSpc>
                          <a:spcPct val="150000"/>
                        </a:lnSpc>
                        <a:spcAft>
                          <a:spcPts val="0"/>
                        </a:spcAft>
                        <a:tabLst>
                          <a:tab pos="-228600" algn="l"/>
                        </a:tabLst>
                      </a:pPr>
                      <a:r>
                        <a:rPr lang="ro-RO" sz="1600" b="1" dirty="0">
                          <a:latin typeface="Times New Roman" pitchFamily="18" charset="0"/>
                          <a:ea typeface="Calibri"/>
                          <a:cs typeface="Times New Roman" pitchFamily="18" charset="0"/>
                        </a:rPr>
                        <a:t>2009</a:t>
                      </a:r>
                      <a:r>
                        <a:rPr lang="ro-RO" sz="1600" b="1" dirty="0" smtClean="0">
                          <a:latin typeface="Times New Roman" pitchFamily="18" charset="0"/>
                          <a:ea typeface="Calibri"/>
                          <a:cs typeface="Times New Roman" pitchFamily="18" charset="0"/>
                        </a:rPr>
                        <a:t>/</a:t>
                      </a:r>
                    </a:p>
                    <a:p>
                      <a:pPr algn="just">
                        <a:lnSpc>
                          <a:spcPct val="150000"/>
                        </a:lnSpc>
                        <a:spcAft>
                          <a:spcPts val="0"/>
                        </a:spcAft>
                        <a:tabLst>
                          <a:tab pos="-228600" algn="l"/>
                        </a:tabLst>
                      </a:pPr>
                      <a:r>
                        <a:rPr lang="ro-RO" sz="1600" b="1" dirty="0" smtClean="0">
                          <a:latin typeface="Times New Roman" pitchFamily="18" charset="0"/>
                          <a:ea typeface="Calibri"/>
                          <a:cs typeface="Times New Roman" pitchFamily="18" charset="0"/>
                        </a:rPr>
                        <a:t>2010</a:t>
                      </a:r>
                      <a:endParaRPr lang="ro-RO" sz="1600" dirty="0">
                        <a:latin typeface="Times New Roman" pitchFamily="18" charset="0"/>
                        <a:ea typeface="Calibri"/>
                        <a:cs typeface="Times New Roman" pitchFamily="18" charset="0"/>
                      </a:endParaRP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a:latin typeface="Times New Roman" pitchFamily="18" charset="0"/>
                          <a:ea typeface="Calibri"/>
                          <a:cs typeface="Times New Roman" pitchFamily="18" charset="0"/>
                        </a:rPr>
                        <a:t>100061</a:t>
                      </a: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a:latin typeface="Times New Roman" pitchFamily="18" charset="0"/>
                          <a:ea typeface="Calibri"/>
                          <a:cs typeface="Times New Roman" pitchFamily="18" charset="0"/>
                        </a:rPr>
                        <a:t>10019</a:t>
                      </a:r>
                    </a:p>
                    <a:p>
                      <a:pPr algn="just">
                        <a:lnSpc>
                          <a:spcPct val="150000"/>
                        </a:lnSpc>
                        <a:spcAft>
                          <a:spcPts val="0"/>
                        </a:spcAft>
                        <a:tabLst>
                          <a:tab pos="-228600" algn="l"/>
                        </a:tabLst>
                      </a:pPr>
                      <a:r>
                        <a:rPr lang="ro-RO" sz="1600">
                          <a:latin typeface="Times New Roman" pitchFamily="18" charset="0"/>
                          <a:ea typeface="Calibri"/>
                          <a:cs typeface="Times New Roman" pitchFamily="18" charset="0"/>
                        </a:rPr>
                        <a:t>10,01%</a:t>
                      </a: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dirty="0">
                          <a:latin typeface="Times New Roman" pitchFamily="18" charset="0"/>
                          <a:ea typeface="Calibri"/>
                          <a:cs typeface="Times New Roman" pitchFamily="18" charset="0"/>
                        </a:rPr>
                        <a:t>20393</a:t>
                      </a: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a:latin typeface="Times New Roman" pitchFamily="18" charset="0"/>
                          <a:ea typeface="Calibri"/>
                          <a:cs typeface="Times New Roman" pitchFamily="18" charset="0"/>
                        </a:rPr>
                        <a:t>1981</a:t>
                      </a:r>
                    </a:p>
                    <a:p>
                      <a:pPr algn="just">
                        <a:lnSpc>
                          <a:spcPct val="150000"/>
                        </a:lnSpc>
                        <a:spcAft>
                          <a:spcPts val="0"/>
                        </a:spcAft>
                        <a:tabLst>
                          <a:tab pos="-228600" algn="l"/>
                        </a:tabLst>
                      </a:pPr>
                      <a:r>
                        <a:rPr lang="ro-RO" sz="1600">
                          <a:latin typeface="Times New Roman" pitchFamily="18" charset="0"/>
                          <a:ea typeface="Calibri"/>
                          <a:cs typeface="Times New Roman" pitchFamily="18" charset="0"/>
                        </a:rPr>
                        <a:t>0,93%</a:t>
                      </a: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dirty="0">
                          <a:latin typeface="Times New Roman" pitchFamily="18" charset="0"/>
                          <a:ea typeface="Calibri"/>
                          <a:cs typeface="Times New Roman" pitchFamily="18" charset="0"/>
                        </a:rPr>
                        <a:t>24932</a:t>
                      </a: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a:latin typeface="Times New Roman" pitchFamily="18" charset="0"/>
                          <a:ea typeface="Calibri"/>
                          <a:cs typeface="Times New Roman" pitchFamily="18" charset="0"/>
                        </a:rPr>
                        <a:t>4032</a:t>
                      </a:r>
                    </a:p>
                    <a:p>
                      <a:pPr algn="just">
                        <a:lnSpc>
                          <a:spcPct val="150000"/>
                        </a:lnSpc>
                        <a:spcAft>
                          <a:spcPts val="0"/>
                        </a:spcAft>
                        <a:tabLst>
                          <a:tab pos="-228600" algn="l"/>
                        </a:tabLst>
                      </a:pPr>
                      <a:r>
                        <a:rPr lang="ro-RO" sz="1600">
                          <a:latin typeface="Times New Roman" pitchFamily="18" charset="0"/>
                          <a:ea typeface="Calibri"/>
                          <a:cs typeface="Times New Roman" pitchFamily="18" charset="0"/>
                        </a:rPr>
                        <a:t>16,17%</a:t>
                      </a: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a:latin typeface="Times New Roman" pitchFamily="18" charset="0"/>
                          <a:ea typeface="Calibri"/>
                          <a:cs typeface="Times New Roman" pitchFamily="18" charset="0"/>
                        </a:rPr>
                        <a:t>25411</a:t>
                      </a: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a:latin typeface="Times New Roman" pitchFamily="18" charset="0"/>
                          <a:ea typeface="Calibri"/>
                          <a:cs typeface="Times New Roman" pitchFamily="18" charset="0"/>
                        </a:rPr>
                        <a:t>2794</a:t>
                      </a:r>
                    </a:p>
                    <a:p>
                      <a:pPr algn="just">
                        <a:lnSpc>
                          <a:spcPct val="150000"/>
                        </a:lnSpc>
                        <a:spcAft>
                          <a:spcPts val="0"/>
                        </a:spcAft>
                        <a:tabLst>
                          <a:tab pos="-228600" algn="l"/>
                        </a:tabLst>
                      </a:pPr>
                      <a:r>
                        <a:rPr lang="ro-RO" sz="1600">
                          <a:latin typeface="Times New Roman" pitchFamily="18" charset="0"/>
                          <a:ea typeface="Calibri"/>
                          <a:cs typeface="Times New Roman" pitchFamily="18" charset="0"/>
                        </a:rPr>
                        <a:t>10,99%</a:t>
                      </a: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a:latin typeface="Times New Roman" pitchFamily="18" charset="0"/>
                          <a:ea typeface="Calibri"/>
                          <a:cs typeface="Times New Roman" pitchFamily="18" charset="0"/>
                        </a:rPr>
                        <a:t>29325</a:t>
                      </a: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tabLst>
                          <a:tab pos="-228600" algn="l"/>
                        </a:tabLst>
                      </a:pPr>
                      <a:r>
                        <a:rPr lang="ro-RO" sz="1600" dirty="0">
                          <a:latin typeface="Times New Roman" pitchFamily="18" charset="0"/>
                          <a:ea typeface="Calibri"/>
                          <a:cs typeface="Times New Roman" pitchFamily="18" charset="0"/>
                        </a:rPr>
                        <a:t>193</a:t>
                      </a:r>
                    </a:p>
                    <a:p>
                      <a:pPr algn="just">
                        <a:lnSpc>
                          <a:spcPct val="150000"/>
                        </a:lnSpc>
                        <a:spcAft>
                          <a:spcPts val="0"/>
                        </a:spcAft>
                        <a:tabLst>
                          <a:tab pos="-228600" algn="l"/>
                        </a:tabLst>
                      </a:pPr>
                      <a:r>
                        <a:rPr lang="ro-RO" sz="1600" dirty="0">
                          <a:latin typeface="Times New Roman" pitchFamily="18" charset="0"/>
                          <a:ea typeface="Calibri"/>
                          <a:cs typeface="Times New Roman" pitchFamily="18" charset="0"/>
                        </a:rPr>
                        <a:t>0,65%</a:t>
                      </a:r>
                    </a:p>
                  </a:txBody>
                  <a:tcPr marL="64546" marR="645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normAutofit/>
          </a:bodyPr>
          <a:lstStyle/>
          <a:p>
            <a:r>
              <a:rPr lang="ro-RO" sz="3600" b="1" dirty="0" smtClean="0">
                <a:latin typeface="Arial Black" pitchFamily="34" charset="0"/>
              </a:rPr>
              <a:t>Strategii alternative</a:t>
            </a:r>
            <a:endParaRPr lang="ro-RO" sz="3600" b="1" dirty="0">
              <a:latin typeface="Arial Black" pitchFamily="34" charset="0"/>
            </a:endParaRPr>
          </a:p>
        </p:txBody>
      </p:sp>
      <p:sp>
        <p:nvSpPr>
          <p:cNvPr id="3" name="Content Placeholder 2"/>
          <p:cNvSpPr>
            <a:spLocks noGrp="1"/>
          </p:cNvSpPr>
          <p:nvPr>
            <p:ph idx="1"/>
          </p:nvPr>
        </p:nvSpPr>
        <p:spPr>
          <a:xfrm>
            <a:off x="457200" y="1124744"/>
            <a:ext cx="8229600" cy="5001419"/>
          </a:xfrm>
        </p:spPr>
        <p:txBody>
          <a:bodyPr>
            <a:normAutofit lnSpcReduction="10000"/>
          </a:bodyPr>
          <a:lstStyle/>
          <a:p>
            <a:r>
              <a:rPr lang="ro-RO" dirty="0" smtClean="0"/>
              <a:t>Curriculum adaptat</a:t>
            </a:r>
          </a:p>
          <a:p>
            <a:r>
              <a:rPr lang="ro-RO" dirty="0" smtClean="0"/>
              <a:t>Programul ADȘ</a:t>
            </a:r>
          </a:p>
          <a:p>
            <a:r>
              <a:rPr lang="ro-RO" dirty="0" smtClean="0"/>
              <a:t>Programul ȘDȘ</a:t>
            </a:r>
          </a:p>
          <a:p>
            <a:r>
              <a:rPr lang="ro-RO" dirty="0" smtClean="0"/>
              <a:t>Grădinițe estivale</a:t>
            </a:r>
          </a:p>
          <a:p>
            <a:r>
              <a:rPr lang="ro-RO" dirty="0" smtClean="0"/>
              <a:t>Proiecte strategice</a:t>
            </a:r>
          </a:p>
          <a:p>
            <a:r>
              <a:rPr lang="ro-RO" dirty="0" smtClean="0"/>
              <a:t>Activități de prevenire și combatere a discriminării</a:t>
            </a:r>
          </a:p>
          <a:p>
            <a:r>
              <a:rPr lang="ro-RO" dirty="0" smtClean="0"/>
              <a:t>Introducerea  predării limbii materne</a:t>
            </a:r>
          </a:p>
          <a:p>
            <a:r>
              <a:rPr lang="ro-RO" dirty="0" smtClean="0"/>
              <a:t>Angajarea mediatorului şcolar</a:t>
            </a:r>
          </a:p>
          <a:p>
            <a:endParaRPr lang="ro-RO"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sz="4000" b="1" dirty="0" smtClean="0">
                <a:latin typeface="Arial Black" pitchFamily="34" charset="0"/>
              </a:rPr>
              <a:t>Proiecte strategice</a:t>
            </a:r>
            <a:r>
              <a:rPr lang="ro-RO" dirty="0" smtClean="0"/>
              <a:t/>
            </a:r>
            <a:br>
              <a:rPr lang="ro-RO" dirty="0" smtClean="0"/>
            </a:br>
            <a:endParaRPr lang="ro-RO" dirty="0" smtClean="0"/>
          </a:p>
        </p:txBody>
      </p:sp>
      <p:sp>
        <p:nvSpPr>
          <p:cNvPr id="3" name="Content Placeholder 2"/>
          <p:cNvSpPr>
            <a:spLocks noGrp="1"/>
          </p:cNvSpPr>
          <p:nvPr>
            <p:ph idx="1"/>
          </p:nvPr>
        </p:nvSpPr>
        <p:spPr>
          <a:xfrm>
            <a:off x="457200" y="764704"/>
            <a:ext cx="8229600" cy="5361459"/>
          </a:xfrm>
        </p:spPr>
        <p:txBody>
          <a:bodyPr>
            <a:normAutofit fontScale="85000" lnSpcReduction="10000"/>
          </a:bodyPr>
          <a:lstStyle/>
          <a:p>
            <a:r>
              <a:rPr lang="ro-RO" b="1" dirty="0" smtClean="0"/>
              <a:t>Proiectul strategic:</a:t>
            </a:r>
            <a:r>
              <a:rPr lang="ro-RO" dirty="0" smtClean="0"/>
              <a:t> „</a:t>
            </a:r>
            <a:r>
              <a:rPr lang="ro-RO" b="1" dirty="0" smtClean="0"/>
              <a:t>Toţi la grădiniţă, toţi în clasa I!”. Programe integrate pentru</a:t>
            </a:r>
            <a:r>
              <a:rPr lang="ro-RO" dirty="0" smtClean="0"/>
              <a:t> </a:t>
            </a:r>
            <a:r>
              <a:rPr lang="ro-RO" b="1" dirty="0" smtClean="0"/>
              <a:t>creşterea accesului la educaţie şi a nivelului educaţional al copiilor din comunităţi defavorizate, cu precădere rromi.</a:t>
            </a:r>
            <a:r>
              <a:rPr lang="ro-RO" dirty="0" smtClean="0"/>
              <a:t> </a:t>
            </a:r>
          </a:p>
          <a:p>
            <a:r>
              <a:rPr lang="ro-RO" b="1" dirty="0" smtClean="0"/>
              <a:t>Proiect de Pregătire a Romilor în Domeniul Sănătăţii (RHSP),</a:t>
            </a:r>
            <a:endParaRPr lang="ro-RO" dirty="0" smtClean="0"/>
          </a:p>
          <a:p>
            <a:r>
              <a:rPr lang="ro-RO" b="1" dirty="0" smtClean="0"/>
              <a:t>Proiectul „Educaţia copiilor romi – calea spre un loc de muncă stabil”</a:t>
            </a:r>
          </a:p>
          <a:p>
            <a:r>
              <a:rPr lang="fr-FR" b="1" dirty="0" err="1" smtClean="0"/>
              <a:t>Proiectului</a:t>
            </a:r>
            <a:r>
              <a:rPr lang="fr-FR" b="1" dirty="0" smtClean="0"/>
              <a:t> </a:t>
            </a:r>
            <a:r>
              <a:rPr lang="fr-FR" b="1" dirty="0" err="1" smtClean="0"/>
              <a:t>naţional</a:t>
            </a:r>
            <a:r>
              <a:rPr lang="fr-FR" b="1" dirty="0" smtClean="0"/>
              <a:t> “</a:t>
            </a:r>
            <a:r>
              <a:rPr lang="fr-FR" b="1" dirty="0" err="1" smtClean="0"/>
              <a:t>Şcoala</a:t>
            </a:r>
            <a:r>
              <a:rPr lang="fr-FR" b="1" dirty="0" smtClean="0"/>
              <a:t> – o </a:t>
            </a:r>
            <a:r>
              <a:rPr lang="fr-FR" b="1" dirty="0" err="1" smtClean="0"/>
              <a:t>şansă</a:t>
            </a:r>
            <a:r>
              <a:rPr lang="fr-FR" b="1" dirty="0" smtClean="0"/>
              <a:t> </a:t>
            </a:r>
            <a:r>
              <a:rPr lang="fr-FR" b="1" dirty="0" err="1" smtClean="0"/>
              <a:t>pentru</a:t>
            </a:r>
            <a:r>
              <a:rPr lang="fr-FR" b="1" dirty="0" smtClean="0"/>
              <a:t> </a:t>
            </a:r>
            <a:r>
              <a:rPr lang="fr-FR" b="1" dirty="0" err="1" smtClean="0"/>
              <a:t>fiecare</a:t>
            </a:r>
            <a:r>
              <a:rPr lang="fr-FR" b="1" dirty="0" smtClean="0"/>
              <a:t>” </a:t>
            </a:r>
            <a:endParaRPr lang="ro-RO" b="1" dirty="0" smtClean="0"/>
          </a:p>
          <a:p>
            <a:r>
              <a:rPr lang="fr-FR" b="1" dirty="0" err="1" smtClean="0"/>
              <a:t>Proiectul</a:t>
            </a:r>
            <a:r>
              <a:rPr lang="fr-FR" b="1" dirty="0" smtClean="0"/>
              <a:t> </a:t>
            </a:r>
            <a:r>
              <a:rPr lang="fr-FR" dirty="0" smtClean="0"/>
              <a:t>„</a:t>
            </a:r>
            <a:r>
              <a:rPr lang="fr-FR" b="1" dirty="0" err="1" smtClean="0"/>
              <a:t>Şcoala</a:t>
            </a:r>
            <a:r>
              <a:rPr lang="fr-FR" b="1" dirty="0" smtClean="0"/>
              <a:t> vine la tine </a:t>
            </a:r>
            <a:r>
              <a:rPr lang="fr-FR" b="1" dirty="0" err="1" smtClean="0"/>
              <a:t>acasă</a:t>
            </a:r>
            <a:r>
              <a:rPr lang="fr-FR" dirty="0" smtClean="0"/>
              <a:t>!”</a:t>
            </a:r>
            <a:endParaRPr lang="ro-RO" dirty="0" smtClean="0"/>
          </a:p>
          <a:p>
            <a:r>
              <a:rPr lang="fr-FR" b="1" dirty="0" err="1" smtClean="0"/>
              <a:t>Proiectul</a:t>
            </a:r>
            <a:r>
              <a:rPr lang="fr-FR" b="1" dirty="0" smtClean="0"/>
              <a:t>: „A </a:t>
            </a:r>
            <a:r>
              <a:rPr lang="fr-FR" b="1" dirty="0" err="1" smtClean="0"/>
              <a:t>doua</a:t>
            </a:r>
            <a:r>
              <a:rPr lang="fr-FR" b="1" dirty="0" smtClean="0"/>
              <a:t> ș</a:t>
            </a:r>
            <a:r>
              <a:rPr lang="fr-FR" b="1" dirty="0" err="1" smtClean="0"/>
              <a:t>ansă</a:t>
            </a:r>
            <a:r>
              <a:rPr lang="fr-FR" b="1" dirty="0" smtClean="0"/>
              <a:t>, o </a:t>
            </a:r>
            <a:r>
              <a:rPr lang="fr-FR" b="1" dirty="0" err="1" smtClean="0"/>
              <a:t>nouă</a:t>
            </a:r>
            <a:r>
              <a:rPr lang="fr-FR" b="1" dirty="0" smtClean="0"/>
              <a:t> ș</a:t>
            </a:r>
            <a:r>
              <a:rPr lang="fr-FR" b="1" dirty="0" err="1" smtClean="0"/>
              <a:t>ansă</a:t>
            </a:r>
            <a:r>
              <a:rPr lang="fr-FR" b="1" dirty="0" smtClean="0"/>
              <a:t>“</a:t>
            </a:r>
            <a:endParaRPr lang="ro-RO" b="1" dirty="0" smtClean="0"/>
          </a:p>
          <a:p>
            <a:r>
              <a:rPr lang="fr-FR" b="1" dirty="0" smtClean="0"/>
              <a:t>  </a:t>
            </a:r>
            <a:r>
              <a:rPr lang="fr-FR" b="1" dirty="0" err="1" smtClean="0"/>
              <a:t>Proiectul</a:t>
            </a:r>
            <a:r>
              <a:rPr lang="fr-FR" b="1" dirty="0" smtClean="0"/>
              <a:t> de </a:t>
            </a:r>
            <a:r>
              <a:rPr lang="fr-FR" b="1" dirty="0" err="1" smtClean="0"/>
              <a:t>Educaţie</a:t>
            </a:r>
            <a:r>
              <a:rPr lang="fr-FR" b="1" dirty="0" smtClean="0"/>
              <a:t> </a:t>
            </a:r>
            <a:r>
              <a:rPr lang="fr-FR" b="1" dirty="0" err="1" smtClean="0"/>
              <a:t>Timpurie</a:t>
            </a:r>
            <a:r>
              <a:rPr lang="fr-FR" b="1" dirty="0" smtClean="0"/>
              <a:t> </a:t>
            </a:r>
            <a:r>
              <a:rPr lang="fr-FR" b="1" dirty="0" err="1" smtClean="0"/>
              <a:t>Incluzivă</a:t>
            </a:r>
            <a:r>
              <a:rPr lang="fr-FR" b="1" dirty="0" smtClean="0"/>
              <a:t> (P.E.T.I.)</a:t>
            </a:r>
            <a:endParaRPr lang="ro-RO" dirty="0" smtClean="0"/>
          </a:p>
          <a:p>
            <a:endParaRPr lang="ro-RO" dirty="0" smtClean="0"/>
          </a:p>
          <a:p>
            <a:endParaRPr lang="ro-RO" dirty="0" smtClean="0"/>
          </a:p>
          <a:p>
            <a:endParaRPr lang="ro-RO" dirty="0" smtClean="0"/>
          </a:p>
          <a:p>
            <a:endParaRPr lang="ro-RO"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1728192"/>
          </a:xfrm>
        </p:spPr>
        <p:txBody>
          <a:bodyPr>
            <a:normAutofit fontScale="90000"/>
          </a:bodyPr>
          <a:lstStyle/>
          <a:p>
            <a:r>
              <a:rPr lang="ro-RO" dirty="0" smtClean="0"/>
              <a:t/>
            </a:r>
            <a:br>
              <a:rPr lang="ro-RO" dirty="0" smtClean="0"/>
            </a:br>
            <a:r>
              <a:rPr lang="ro-RO" sz="4000" b="1" dirty="0" smtClean="0">
                <a:latin typeface="Arial Black" pitchFamily="34" charset="0"/>
              </a:rPr>
              <a:t>Activități de prevenire și combatere a discriminării</a:t>
            </a:r>
            <a:r>
              <a:rPr lang="ro-RO" dirty="0" smtClean="0"/>
              <a:t/>
            </a:r>
            <a:br>
              <a:rPr lang="ro-RO" dirty="0" smtClean="0"/>
            </a:br>
            <a:r>
              <a:rPr lang="ro-RO" dirty="0" smtClean="0"/>
              <a:t/>
            </a:r>
            <a:br>
              <a:rPr lang="ro-RO" dirty="0" smtClean="0"/>
            </a:br>
            <a:endParaRPr lang="ro-RO" dirty="0"/>
          </a:p>
        </p:txBody>
      </p:sp>
      <p:sp>
        <p:nvSpPr>
          <p:cNvPr id="3" name="Content Placeholder 2"/>
          <p:cNvSpPr>
            <a:spLocks noGrp="1"/>
          </p:cNvSpPr>
          <p:nvPr>
            <p:ph idx="1"/>
          </p:nvPr>
        </p:nvSpPr>
        <p:spPr/>
        <p:txBody>
          <a:bodyPr>
            <a:normAutofit fontScale="77500" lnSpcReduction="20000"/>
          </a:bodyPr>
          <a:lstStyle/>
          <a:p>
            <a:pPr>
              <a:buNone/>
            </a:pPr>
            <a:endParaRPr lang="ro-RO" dirty="0" smtClean="0"/>
          </a:p>
          <a:p>
            <a:r>
              <a:rPr lang="ro-RO" b="1" dirty="0" smtClean="0"/>
              <a:t>Concurs judeţean privind măsurile de desegregare şcolară 2009/2010</a:t>
            </a:r>
          </a:p>
          <a:p>
            <a:r>
              <a:rPr lang="ro-RO" b="1" dirty="0" smtClean="0"/>
              <a:t>Proiectul „Şcoală fără discriminare”</a:t>
            </a:r>
            <a:endParaRPr lang="ro-RO" dirty="0" smtClean="0"/>
          </a:p>
          <a:p>
            <a:pPr>
              <a:buNone/>
            </a:pPr>
            <a:r>
              <a:rPr lang="ro-RO" dirty="0" smtClean="0"/>
              <a:t>	5 stagii de formare pentru 100 de cadre didactice privind discriminarea/nondiscriminarea şi drepturile cetăţeneşti. Scopul: Furnizare de cursuri în vederea promovării educaţiei pentru diversitate în învăţământul preuniversitar din România.</a:t>
            </a:r>
          </a:p>
          <a:p>
            <a:pPr>
              <a:buNone/>
            </a:pPr>
            <a:r>
              <a:rPr lang="ro-RO" b="1" dirty="0" smtClean="0"/>
              <a:t>Programul: S.P.E.R. – Stop Prejudecăţilor pentru Etnia Romă</a:t>
            </a:r>
            <a:endParaRPr lang="ro-RO" dirty="0" smtClean="0"/>
          </a:p>
          <a:p>
            <a:pPr>
              <a:buNone/>
            </a:pPr>
            <a:r>
              <a:rPr lang="fr-FR" b="1" dirty="0" err="1" smtClean="0"/>
              <a:t>Proiectul</a:t>
            </a:r>
            <a:r>
              <a:rPr lang="fr-FR" b="1" dirty="0" smtClean="0"/>
              <a:t> „</a:t>
            </a:r>
            <a:r>
              <a:rPr lang="fr-FR" b="1" dirty="0" err="1" smtClean="0"/>
              <a:t>Copiii</a:t>
            </a:r>
            <a:r>
              <a:rPr lang="fr-FR" b="1" dirty="0" smtClean="0"/>
              <a:t> </a:t>
            </a:r>
            <a:r>
              <a:rPr lang="fr-FR" b="1" dirty="0" err="1" smtClean="0"/>
              <a:t>romi</a:t>
            </a:r>
            <a:r>
              <a:rPr lang="fr-FR" b="1" dirty="0" smtClean="0"/>
              <a:t> se </a:t>
            </a:r>
            <a:r>
              <a:rPr lang="fr-FR" b="1" dirty="0" err="1" smtClean="0"/>
              <a:t>pregătesc</a:t>
            </a:r>
            <a:r>
              <a:rPr lang="fr-FR" b="1" dirty="0" smtClean="0"/>
              <a:t> </a:t>
            </a:r>
            <a:r>
              <a:rPr lang="fr-FR" b="1" dirty="0" err="1" smtClean="0"/>
              <a:t>pentru</a:t>
            </a:r>
            <a:r>
              <a:rPr lang="fr-FR" b="1" dirty="0" smtClean="0"/>
              <a:t> </a:t>
            </a:r>
            <a:r>
              <a:rPr lang="fr-FR" b="1" dirty="0" err="1" smtClean="0"/>
              <a:t>grădiniţă</a:t>
            </a:r>
            <a:r>
              <a:rPr lang="fr-FR" b="1" dirty="0" smtClean="0"/>
              <a:t>!”</a:t>
            </a:r>
            <a:endParaRPr lang="ro-RO" b="1" dirty="0" smtClean="0"/>
          </a:p>
          <a:p>
            <a:pPr>
              <a:buNone/>
            </a:pPr>
            <a:r>
              <a:rPr lang="fr-FR" b="1" dirty="0" err="1" smtClean="0"/>
              <a:t>Concursuri</a:t>
            </a:r>
            <a:r>
              <a:rPr lang="fr-FR" b="1" dirty="0" smtClean="0"/>
              <a:t> </a:t>
            </a:r>
            <a:r>
              <a:rPr lang="fr-FR" b="1" dirty="0" err="1" smtClean="0"/>
              <a:t>strategice</a:t>
            </a:r>
            <a:r>
              <a:rPr lang="fr-FR" b="1" dirty="0" smtClean="0"/>
              <a:t>. „</a:t>
            </a:r>
            <a:r>
              <a:rPr lang="fr-FR" b="1" dirty="0" err="1" smtClean="0"/>
              <a:t>Diversitatea</a:t>
            </a:r>
            <a:r>
              <a:rPr lang="fr-FR" b="1" dirty="0" smtClean="0"/>
              <a:t> – o </a:t>
            </a:r>
            <a:r>
              <a:rPr lang="fr-FR" b="1" dirty="0" err="1" smtClean="0"/>
              <a:t>şansă</a:t>
            </a:r>
            <a:r>
              <a:rPr lang="fr-FR" b="1" dirty="0" smtClean="0"/>
              <a:t> </a:t>
            </a:r>
            <a:r>
              <a:rPr lang="fr-FR" b="1" dirty="0" err="1" smtClean="0"/>
              <a:t>în</a:t>
            </a:r>
            <a:r>
              <a:rPr lang="fr-FR" b="1" dirty="0" smtClean="0"/>
              <a:t> plus </a:t>
            </a:r>
            <a:r>
              <a:rPr lang="fr-FR" b="1" dirty="0" err="1" smtClean="0"/>
              <a:t>pentru</a:t>
            </a:r>
            <a:r>
              <a:rPr lang="fr-FR" b="1" dirty="0" smtClean="0"/>
              <a:t> </a:t>
            </a:r>
            <a:r>
              <a:rPr lang="fr-FR" b="1" dirty="0" err="1" smtClean="0"/>
              <a:t>viitor</a:t>
            </a:r>
            <a:r>
              <a:rPr lang="fr-FR" b="1" dirty="0" smtClean="0"/>
              <a:t> “</a:t>
            </a:r>
            <a:endParaRPr lang="ro-RO" sz="3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dirty="0" smtClean="0"/>
              <a:t/>
            </a:r>
            <a:br>
              <a:rPr lang="ro-RO" dirty="0" smtClean="0"/>
            </a:br>
            <a:r>
              <a:rPr lang="ro-RO" sz="4000" b="1" dirty="0" smtClean="0">
                <a:latin typeface="Arial Black" pitchFamily="34" charset="0"/>
              </a:rPr>
              <a:t>Introducerea  predării limbii materne</a:t>
            </a:r>
            <a:r>
              <a:rPr lang="ro-RO" dirty="0" smtClean="0"/>
              <a:t/>
            </a:r>
            <a:br>
              <a:rPr lang="ro-RO" dirty="0" smtClean="0"/>
            </a:br>
            <a:endParaRPr lang="ro-RO" dirty="0"/>
          </a:p>
        </p:txBody>
      </p:sp>
      <p:sp>
        <p:nvSpPr>
          <p:cNvPr id="3" name="Content Placeholder 2"/>
          <p:cNvSpPr>
            <a:spLocks noGrp="1"/>
          </p:cNvSpPr>
          <p:nvPr>
            <p:ph idx="1"/>
          </p:nvPr>
        </p:nvSpPr>
        <p:spPr/>
        <p:txBody>
          <a:bodyPr>
            <a:normAutofit fontScale="77500" lnSpcReduction="20000"/>
          </a:bodyPr>
          <a:lstStyle/>
          <a:p>
            <a:pPr>
              <a:buNone/>
            </a:pPr>
            <a:r>
              <a:rPr lang="ro-RO" b="1" dirty="0" smtClean="0"/>
              <a:t>Anul școlar 2011/12 an reprezentativ pentru studiul limbii materne romani</a:t>
            </a:r>
            <a:br>
              <a:rPr lang="ro-RO" b="1" dirty="0" smtClean="0"/>
            </a:br>
            <a:r>
              <a:rPr lang="ro-RO" b="1" dirty="0" smtClean="0"/>
              <a:t>Nr. elevi romi, care studiaza lb. romani</a:t>
            </a:r>
            <a:endParaRPr lang="ro-RO" dirty="0" smtClean="0"/>
          </a:p>
          <a:p>
            <a:r>
              <a:rPr lang="ro-RO" dirty="0" smtClean="0"/>
              <a:t>grădiniță: 30</a:t>
            </a:r>
          </a:p>
          <a:p>
            <a:r>
              <a:rPr lang="ro-RO" dirty="0" smtClean="0"/>
              <a:t>primar: 549</a:t>
            </a:r>
          </a:p>
          <a:p>
            <a:r>
              <a:rPr lang="ro-RO" dirty="0" smtClean="0"/>
              <a:t>gimnaziu: 469</a:t>
            </a:r>
          </a:p>
          <a:p>
            <a:r>
              <a:rPr lang="ro-RO" dirty="0" smtClean="0"/>
              <a:t>liceu: 19</a:t>
            </a:r>
          </a:p>
          <a:p>
            <a:r>
              <a:rPr lang="ro-RO" b="1" dirty="0" smtClean="0"/>
              <a:t>Nr. elevi romi, care studiaza istoria romilor</a:t>
            </a:r>
            <a:endParaRPr lang="ro-RO" dirty="0" smtClean="0"/>
          </a:p>
          <a:p>
            <a:r>
              <a:rPr lang="ro-RO" dirty="0" smtClean="0"/>
              <a:t>grădiniță: 0</a:t>
            </a:r>
          </a:p>
          <a:p>
            <a:r>
              <a:rPr lang="ro-RO" dirty="0" smtClean="0"/>
              <a:t>primar: 0</a:t>
            </a:r>
          </a:p>
          <a:p>
            <a:r>
              <a:rPr lang="ro-RO" dirty="0" smtClean="0"/>
              <a:t>gimnaziu: 102</a:t>
            </a:r>
          </a:p>
          <a:p>
            <a:r>
              <a:rPr lang="ro-RO" dirty="0" smtClean="0"/>
              <a:t>liceu: 19</a:t>
            </a:r>
            <a:endParaRPr lang="ro-RO"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980728"/>
            <a:ext cx="7920880" cy="5262979"/>
          </a:xfrm>
          <a:prstGeom prst="rect">
            <a:avLst/>
          </a:prstGeom>
        </p:spPr>
        <p:txBody>
          <a:bodyPr wrap="square">
            <a:spAutoFit/>
          </a:bodyPr>
          <a:lstStyle/>
          <a:p>
            <a:r>
              <a:rPr lang="ro-RO" sz="2800" b="1" dirty="0" smtClean="0"/>
              <a:t>Limba maternă romani se predă în 10 unităţi şcolare: </a:t>
            </a:r>
          </a:p>
          <a:p>
            <a:r>
              <a:rPr lang="ro-RO" sz="2800" b="1" dirty="0" smtClean="0"/>
              <a:t> Liceul Tehnologic Dobreşti, </a:t>
            </a:r>
          </a:p>
          <a:p>
            <a:r>
              <a:rPr lang="ro-RO" sz="2800" b="1" dirty="0" smtClean="0"/>
              <a:t>Liceul Tehnologic Şuncuiuş,</a:t>
            </a:r>
          </a:p>
          <a:p>
            <a:r>
              <a:rPr lang="ro-RO" sz="2800" b="1" dirty="0" smtClean="0"/>
              <a:t> Liceul Teoretic „Petőfi Sándor“ Săcueni, </a:t>
            </a:r>
          </a:p>
          <a:p>
            <a:r>
              <a:rPr lang="ro-RO" sz="2800" b="1" dirty="0" smtClean="0"/>
              <a:t>Liceul Teoretic „Nicolae Jiga“ Tinca,</a:t>
            </a:r>
          </a:p>
          <a:p>
            <a:r>
              <a:rPr lang="ro-RO" sz="2800" b="1" dirty="0" smtClean="0"/>
              <a:t> Școala Gimnazială Tămaşda,</a:t>
            </a:r>
          </a:p>
          <a:p>
            <a:r>
              <a:rPr lang="ro-RO" sz="2800" b="1" dirty="0" smtClean="0"/>
              <a:t> Şcoala Gimnazială Lăzăreni, </a:t>
            </a:r>
          </a:p>
          <a:p>
            <a:r>
              <a:rPr lang="ro-RO" sz="2800" b="1" dirty="0" smtClean="0"/>
              <a:t>Şcoala Gimnazială „Puiu Sever“ Ineu,</a:t>
            </a:r>
          </a:p>
          <a:p>
            <a:r>
              <a:rPr lang="ro-RO" sz="2800" b="1" dirty="0" smtClean="0"/>
              <a:t> Şcoala Gimnazială Urviş, </a:t>
            </a:r>
          </a:p>
          <a:p>
            <a:r>
              <a:rPr lang="ro-RO" sz="2800" b="1" dirty="0" smtClean="0"/>
              <a:t>Școala Gimnazială „Nicolae Popoviciu“ Beiuş,</a:t>
            </a:r>
          </a:p>
          <a:p>
            <a:r>
              <a:rPr lang="ro-RO" sz="2800" b="1" dirty="0" smtClean="0"/>
              <a:t> Şcoala Gimnazială Balc</a:t>
            </a:r>
            <a:endParaRPr lang="ro-RO" sz="28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sz="4000" b="1" dirty="0" smtClean="0">
                <a:latin typeface="Arial Black" pitchFamily="34" charset="0"/>
              </a:rPr>
              <a:t>Grădinițe estivale</a:t>
            </a:r>
            <a:r>
              <a:rPr lang="ro-RO" dirty="0" smtClean="0"/>
              <a:t/>
            </a:r>
            <a:br>
              <a:rPr lang="ro-RO" dirty="0" smtClean="0"/>
            </a:br>
            <a:endParaRPr lang="ro-RO" dirty="0"/>
          </a:p>
        </p:txBody>
      </p:sp>
      <p:sp>
        <p:nvSpPr>
          <p:cNvPr id="3" name="Content Placeholder 2"/>
          <p:cNvSpPr>
            <a:spLocks noGrp="1"/>
          </p:cNvSpPr>
          <p:nvPr>
            <p:ph idx="1"/>
          </p:nvPr>
        </p:nvSpPr>
        <p:spPr>
          <a:xfrm>
            <a:off x="457200" y="1340768"/>
            <a:ext cx="8229600" cy="4785395"/>
          </a:xfrm>
        </p:spPr>
        <p:txBody>
          <a:bodyPr/>
          <a:lstStyle/>
          <a:p>
            <a:r>
              <a:rPr lang="ro-RO" dirty="0" smtClean="0"/>
              <a:t>Vara anului 2011: </a:t>
            </a:r>
          </a:p>
          <a:p>
            <a:r>
              <a:rPr lang="ro-RO" dirty="0" smtClean="0"/>
              <a:t>10 grădinițe estivale organizate de Fundația Ruhama</a:t>
            </a:r>
          </a:p>
          <a:p>
            <a:r>
              <a:rPr lang="ro-RO" dirty="0" smtClean="0"/>
              <a:t>10 grădinițe estivale organizate de ISJ Bihor/Minister în cadrul proiectului strategic TG-TC1</a:t>
            </a:r>
          </a:p>
          <a:p>
            <a:r>
              <a:rPr lang="ro-RO" dirty="0" smtClean="0"/>
              <a:t>1 grădiniță estivală organizată de Asociația Salvați Copii </a:t>
            </a:r>
          </a:p>
          <a:p>
            <a:endParaRPr lang="ro-RO"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a:bodyPr>
          <a:lstStyle/>
          <a:p>
            <a:r>
              <a:rPr lang="ro-RO" sz="3200" b="1" dirty="0" smtClean="0">
                <a:latin typeface="Arial Black" pitchFamily="34" charset="0"/>
                <a:cs typeface="Times New Roman" pitchFamily="18" charset="0"/>
              </a:rPr>
              <a:t>Strategii de integrare</a:t>
            </a:r>
            <a:endParaRPr lang="ro-RO" sz="3200" b="1" dirty="0">
              <a:latin typeface="Arial Black" pitchFamily="34" charset="0"/>
              <a:cs typeface="Times New Roman" pitchFamily="18" charset="0"/>
            </a:endParaRPr>
          </a:p>
        </p:txBody>
      </p:sp>
      <p:sp>
        <p:nvSpPr>
          <p:cNvPr id="3" name="Content Placeholder 2"/>
          <p:cNvSpPr>
            <a:spLocks noGrp="1"/>
          </p:cNvSpPr>
          <p:nvPr>
            <p:ph idx="1"/>
          </p:nvPr>
        </p:nvSpPr>
        <p:spPr>
          <a:xfrm>
            <a:off x="457200" y="908720"/>
            <a:ext cx="8229600" cy="5544616"/>
          </a:xfrm>
        </p:spPr>
        <p:txBody>
          <a:bodyPr>
            <a:normAutofit fontScale="62500" lnSpcReduction="20000"/>
          </a:bodyPr>
          <a:lstStyle/>
          <a:p>
            <a:endParaRPr lang="ro-RO" dirty="0" smtClean="0"/>
          </a:p>
          <a:p>
            <a:pPr>
              <a:buNone/>
            </a:pPr>
            <a:r>
              <a:rPr lang="ro-RO" sz="5500" b="1" dirty="0" smtClean="0"/>
              <a:t>Curriculum adaptat</a:t>
            </a:r>
          </a:p>
          <a:p>
            <a:r>
              <a:rPr lang="ro-RO" dirty="0" smtClean="0"/>
              <a:t>Într-o societate democratică curriculumul naţional este flexibil şi deschis, fiind în măsură să ofere fiecărui tînăr şanse egale şi reale pentru identificarea şi valorificarea deplină a propriilor posibilităţi.</a:t>
            </a:r>
          </a:p>
          <a:p>
            <a:r>
              <a:rPr lang="ro-RO" dirty="0" smtClean="0"/>
              <a:t>Pentru a fi eficace şi a oferi educaţie de calitate, focalizată pe formarea competenţelor necesare unei lumi în schimbare, şcolile trebuie să-şi reorienteze strategiile de predare/ învăţare şi spre contextul extern în care ele se află, valorificând potenţialul educaţional al comunităţilor locale. În acelaşi timp, curriculumul din şcoală trebuie îmbogăţit în sensul corelării conţinuturilor sale şi metodelor folosite în procesul didactic cu realitatea socială, experienţa cotidiană şi mediul de viaţă al elevilor. </a:t>
            </a:r>
          </a:p>
          <a:p>
            <a:r>
              <a:rPr lang="ro-RO" dirty="0" smtClean="0"/>
              <a:t>În ceea ce priveste tipurile de curriculum, din perspectiva elevului cu cerinte educationale speciale, vorbim despre un </a:t>
            </a:r>
            <a:r>
              <a:rPr lang="ro-RO" i="1" dirty="0" smtClean="0"/>
              <a:t>curriculum diferentiat</a:t>
            </a:r>
            <a:r>
              <a:rPr lang="ro-RO" dirty="0" smtClean="0"/>
              <a:t> si despre un </a:t>
            </a:r>
            <a:r>
              <a:rPr lang="ro-RO" i="1" dirty="0" smtClean="0"/>
              <a:t>curriculum adaptat</a:t>
            </a:r>
            <a:r>
              <a:rPr lang="ro-RO" dirty="0" smtClean="0"/>
              <a:t>. Curriculumul diferentiat presupune selectarea si organizarea continuturilor, metodelor de predare-învatare, metodelor si tehnicilor de evaluare, standardelor de performanta, mediului psihologic de învatare, tinând cont de posibilitatile aptitudinale ale elevului, dominantele personalitatii si capacitatea de întelegere si prelucrare a informatilor dobândite de elev. 	</a:t>
            </a:r>
            <a:endParaRPr lang="ro-RO"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dirty="0" smtClean="0"/>
              <a:t/>
            </a:r>
            <a:br>
              <a:rPr lang="ro-RO" dirty="0" smtClean="0"/>
            </a:br>
            <a:r>
              <a:rPr lang="ro-RO" sz="4000" b="1" dirty="0" smtClean="0">
                <a:latin typeface="Arial Black" pitchFamily="34" charset="0"/>
              </a:rPr>
              <a:t>Programul</a:t>
            </a:r>
            <a:r>
              <a:rPr lang="ro-RO" sz="4000" b="1" dirty="0" smtClean="0"/>
              <a:t> </a:t>
            </a:r>
            <a:r>
              <a:rPr lang="ro-RO" sz="4000" b="1" dirty="0" smtClean="0">
                <a:latin typeface="Arial Black" pitchFamily="34" charset="0"/>
              </a:rPr>
              <a:t>ADȘ</a:t>
            </a:r>
            <a:r>
              <a:rPr lang="ro-RO" b="1" dirty="0" smtClean="0"/>
              <a:t/>
            </a:r>
            <a:br>
              <a:rPr lang="ro-RO" b="1" dirty="0" smtClean="0"/>
            </a:br>
            <a:endParaRPr lang="ro-RO" b="1" dirty="0"/>
          </a:p>
        </p:txBody>
      </p:sp>
      <p:sp>
        <p:nvSpPr>
          <p:cNvPr id="3" name="Content Placeholder 2"/>
          <p:cNvSpPr>
            <a:spLocks noGrp="1"/>
          </p:cNvSpPr>
          <p:nvPr>
            <p:ph idx="1"/>
          </p:nvPr>
        </p:nvSpPr>
        <p:spPr>
          <a:xfrm>
            <a:off x="457200" y="1196752"/>
            <a:ext cx="8229600" cy="4929411"/>
          </a:xfrm>
        </p:spPr>
        <p:txBody>
          <a:bodyPr/>
          <a:lstStyle/>
          <a:p>
            <a:pPr>
              <a:buNone/>
            </a:pPr>
            <a:endParaRPr lang="ro-RO" dirty="0" smtClean="0"/>
          </a:p>
          <a:p>
            <a:pPr>
              <a:buNone/>
            </a:pPr>
            <a:r>
              <a:rPr lang="ro-RO" dirty="0" smtClean="0"/>
              <a:t>    În judeţul Bihor programul A doua Şansă a fost introdus începând cu anul şcolar 2006- 2007, în cadrul programului Phare: Acces la educaţie pentru grupurile dezavantajate. Primii 37 de absolvenţi şi-au susţinut examenul de atestat profesional în sesiunea august 2012.</a:t>
            </a:r>
            <a:endParaRPr lang="ro-R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52737"/>
            <a:ext cx="7772400" cy="2547714"/>
          </a:xfrm>
        </p:spPr>
        <p:txBody>
          <a:bodyPr>
            <a:noAutofit/>
          </a:bodyPr>
          <a:lstStyle/>
          <a:p>
            <a:r>
              <a:rPr lang="ro-RO" b="1" dirty="0" smtClean="0">
                <a:latin typeface="Arial Black" pitchFamily="34" charset="0"/>
                <a:cs typeface="Times New Roman" pitchFamily="18" charset="0"/>
              </a:rPr>
              <a:t>Stereotipii cu privire la comunitatea romă din România. Efecte asupra copiilor</a:t>
            </a:r>
            <a:endParaRPr lang="ro-RO" b="1" dirty="0">
              <a:latin typeface="Arial Black" pitchFamily="34" charset="0"/>
              <a:cs typeface="Times New Roman" pitchFamily="18" charset="0"/>
            </a:endParaRPr>
          </a:p>
        </p:txBody>
      </p:sp>
      <p:sp>
        <p:nvSpPr>
          <p:cNvPr id="3" name="Subtitle 2"/>
          <p:cNvSpPr>
            <a:spLocks noGrp="1"/>
          </p:cNvSpPr>
          <p:nvPr>
            <p:ph type="subTitle" idx="1"/>
          </p:nvPr>
        </p:nvSpPr>
        <p:spPr>
          <a:xfrm>
            <a:off x="1371600" y="4509120"/>
            <a:ext cx="6400800" cy="1129680"/>
          </a:xfrm>
        </p:spPr>
        <p:txBody>
          <a:bodyPr/>
          <a:lstStyle/>
          <a:p>
            <a:r>
              <a:rPr lang="ro-RO" b="1" dirty="0" smtClean="0"/>
              <a:t>Atelier</a:t>
            </a:r>
            <a:endParaRPr lang="ro-RO"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sz="4000" b="1" dirty="0" smtClean="0">
                <a:latin typeface="Arial Black" pitchFamily="34" charset="0"/>
              </a:rPr>
              <a:t>Programul ȘDȘ</a:t>
            </a:r>
            <a:r>
              <a:rPr lang="ro-RO" dirty="0" smtClean="0"/>
              <a:t/>
            </a:r>
            <a:br>
              <a:rPr lang="ro-RO" dirty="0" smtClean="0"/>
            </a:br>
            <a:endParaRPr lang="ro-RO" dirty="0"/>
          </a:p>
        </p:txBody>
      </p:sp>
      <p:sp>
        <p:nvSpPr>
          <p:cNvPr id="3" name="Content Placeholder 2"/>
          <p:cNvSpPr>
            <a:spLocks noGrp="1"/>
          </p:cNvSpPr>
          <p:nvPr>
            <p:ph idx="1"/>
          </p:nvPr>
        </p:nvSpPr>
        <p:spPr>
          <a:xfrm>
            <a:off x="457200" y="1196752"/>
            <a:ext cx="8229600" cy="4929411"/>
          </a:xfrm>
        </p:spPr>
        <p:txBody>
          <a:bodyPr/>
          <a:lstStyle/>
          <a:p>
            <a:r>
              <a:rPr lang="ro-RO" dirty="0" smtClean="0"/>
              <a:t>Perioada 2010-2012: 800 de copii beneficiari în cadrul proiectului POSDRU </a:t>
            </a:r>
            <a:r>
              <a:rPr lang="ro-RO" i="1" dirty="0" smtClean="0"/>
              <a:t>A doua șansă, o nouă șansă</a:t>
            </a:r>
          </a:p>
          <a:p>
            <a:r>
              <a:rPr lang="ro-RO" dirty="0" smtClean="0"/>
              <a:t>500 de copii ben</a:t>
            </a:r>
          </a:p>
          <a:p>
            <a:r>
              <a:rPr lang="ro-RO" dirty="0" smtClean="0"/>
              <a:t>70 de copii beneficiari prin ONG-urieficiari din surse bugetare</a:t>
            </a:r>
            <a:endParaRPr lang="ro-R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sz="3600" b="1" dirty="0" smtClean="0">
                <a:latin typeface="Arial Black" pitchFamily="34" charset="0"/>
              </a:rPr>
              <a:t>Concluzii</a:t>
            </a:r>
            <a:endParaRPr lang="ro-RO" sz="3600" b="1" dirty="0">
              <a:latin typeface="Arial Black" pitchFamily="34" charset="0"/>
            </a:endParaRPr>
          </a:p>
        </p:txBody>
      </p:sp>
      <p:sp>
        <p:nvSpPr>
          <p:cNvPr id="3" name="Content Placeholder 2"/>
          <p:cNvSpPr>
            <a:spLocks noGrp="1"/>
          </p:cNvSpPr>
          <p:nvPr>
            <p:ph idx="1"/>
          </p:nvPr>
        </p:nvSpPr>
        <p:spPr/>
        <p:txBody>
          <a:bodyPr>
            <a:normAutofit fontScale="77500" lnSpcReduction="20000"/>
          </a:bodyPr>
          <a:lstStyle/>
          <a:p>
            <a:r>
              <a:rPr lang="fr-FR" dirty="0" err="1" smtClean="0"/>
              <a:t>Indiferent</a:t>
            </a:r>
            <a:r>
              <a:rPr lang="fr-FR" dirty="0" smtClean="0"/>
              <a:t> de </a:t>
            </a:r>
            <a:r>
              <a:rPr lang="fr-FR" dirty="0" err="1" smtClean="0"/>
              <a:t>paradigma</a:t>
            </a:r>
            <a:r>
              <a:rPr lang="fr-FR" dirty="0" smtClean="0"/>
              <a:t> </a:t>
            </a:r>
            <a:r>
              <a:rPr lang="fr-FR" dirty="0" err="1" smtClean="0"/>
              <a:t>în</a:t>
            </a:r>
            <a:r>
              <a:rPr lang="fr-FR" dirty="0" smtClean="0"/>
              <a:t> care </a:t>
            </a:r>
            <a:r>
              <a:rPr lang="fr-FR" dirty="0" err="1" smtClean="0"/>
              <a:t>plasăm</a:t>
            </a:r>
            <a:r>
              <a:rPr lang="fr-FR" dirty="0" smtClean="0"/>
              <a:t> </a:t>
            </a:r>
            <a:r>
              <a:rPr lang="fr-FR" dirty="0" err="1" smtClean="0"/>
              <a:t>analiza</a:t>
            </a:r>
            <a:r>
              <a:rPr lang="fr-FR" dirty="0" smtClean="0"/>
              <a:t> </a:t>
            </a:r>
            <a:r>
              <a:rPr lang="fr-FR" dirty="0" err="1" smtClean="0"/>
              <a:t>problemei</a:t>
            </a:r>
            <a:r>
              <a:rPr lang="fr-FR" dirty="0" smtClean="0"/>
              <a:t> </a:t>
            </a:r>
            <a:r>
              <a:rPr lang="fr-FR" dirty="0" err="1" smtClean="0"/>
              <a:t>accesului</a:t>
            </a:r>
            <a:r>
              <a:rPr lang="fr-FR" dirty="0" smtClean="0"/>
              <a:t> la o </a:t>
            </a:r>
            <a:r>
              <a:rPr lang="fr-FR" dirty="0" err="1" smtClean="0"/>
              <a:t>educaţie</a:t>
            </a:r>
            <a:r>
              <a:rPr lang="fr-FR" dirty="0" smtClean="0"/>
              <a:t> de </a:t>
            </a:r>
            <a:r>
              <a:rPr lang="fr-FR" dirty="0" err="1" smtClean="0"/>
              <a:t>calitate</a:t>
            </a:r>
            <a:r>
              <a:rPr lang="fr-FR" dirty="0" smtClean="0"/>
              <a:t>, </a:t>
            </a:r>
            <a:r>
              <a:rPr lang="fr-FR" dirty="0" err="1" smtClean="0"/>
              <a:t>încrederea</a:t>
            </a:r>
            <a:r>
              <a:rPr lang="fr-FR" dirty="0" smtClean="0"/>
              <a:t> </a:t>
            </a:r>
            <a:r>
              <a:rPr lang="fr-FR" dirty="0" err="1" smtClean="0"/>
              <a:t>în</a:t>
            </a:r>
            <a:r>
              <a:rPr lang="fr-FR" dirty="0" smtClean="0"/>
              <a:t> </a:t>
            </a:r>
            <a:r>
              <a:rPr lang="fr-FR" dirty="0" err="1" smtClean="0"/>
              <a:t>educaţie</a:t>
            </a:r>
            <a:r>
              <a:rPr lang="fr-FR" dirty="0" smtClean="0"/>
              <a:t> este </a:t>
            </a:r>
            <a:r>
              <a:rPr lang="fr-FR" dirty="0" err="1" smtClean="0"/>
              <a:t>una</a:t>
            </a:r>
            <a:r>
              <a:rPr lang="fr-FR" dirty="0" smtClean="0"/>
              <a:t> </a:t>
            </a:r>
            <a:r>
              <a:rPr lang="fr-FR" dirty="0" err="1" smtClean="0"/>
              <a:t>centrala</a:t>
            </a:r>
            <a:r>
              <a:rPr lang="fr-FR" dirty="0" smtClean="0"/>
              <a:t>. </a:t>
            </a:r>
            <a:r>
              <a:rPr lang="fr-FR" dirty="0" err="1" smtClean="0"/>
              <a:t>În</a:t>
            </a:r>
            <a:r>
              <a:rPr lang="fr-FR" dirty="0" smtClean="0"/>
              <a:t> </a:t>
            </a:r>
            <a:r>
              <a:rPr lang="fr-FR" dirty="0" err="1" smtClean="0"/>
              <a:t>lipsa</a:t>
            </a:r>
            <a:r>
              <a:rPr lang="fr-FR" dirty="0" smtClean="0"/>
              <a:t> </a:t>
            </a:r>
            <a:r>
              <a:rPr lang="fr-FR" dirty="0" err="1" smtClean="0"/>
              <a:t>încrederii</a:t>
            </a:r>
            <a:r>
              <a:rPr lang="fr-FR" dirty="0" smtClean="0"/>
              <a:t> </a:t>
            </a:r>
            <a:r>
              <a:rPr lang="fr-FR" dirty="0" err="1" smtClean="0"/>
              <a:t>în</a:t>
            </a:r>
            <a:r>
              <a:rPr lang="fr-FR" dirty="0" smtClean="0"/>
              <a:t> </a:t>
            </a:r>
            <a:r>
              <a:rPr lang="fr-FR" dirty="0" err="1" smtClean="0"/>
              <a:t>educaţia</a:t>
            </a:r>
            <a:r>
              <a:rPr lang="fr-FR" dirty="0" smtClean="0"/>
              <a:t> </a:t>
            </a:r>
            <a:r>
              <a:rPr lang="fr-FR" dirty="0" err="1" smtClean="0"/>
              <a:t>formală</a:t>
            </a:r>
            <a:r>
              <a:rPr lang="fr-FR" dirty="0" smtClean="0"/>
              <a:t>, </a:t>
            </a:r>
            <a:r>
              <a:rPr lang="fr-FR" dirty="0" err="1" smtClean="0"/>
              <a:t>sistemul</a:t>
            </a:r>
            <a:r>
              <a:rPr lang="fr-FR" dirty="0" smtClean="0"/>
              <a:t> </a:t>
            </a:r>
            <a:r>
              <a:rPr lang="fr-FR" dirty="0" err="1" smtClean="0"/>
              <a:t>educaţional</a:t>
            </a:r>
            <a:r>
              <a:rPr lang="fr-FR" dirty="0" smtClean="0"/>
              <a:t> devine </a:t>
            </a:r>
            <a:r>
              <a:rPr lang="fr-FR" dirty="0" err="1" smtClean="0"/>
              <a:t>nefuncţional</a:t>
            </a:r>
            <a:r>
              <a:rPr lang="fr-FR" dirty="0" smtClean="0"/>
              <a:t>, </a:t>
            </a:r>
            <a:r>
              <a:rPr lang="fr-FR" dirty="0" err="1" smtClean="0"/>
              <a:t>iar</a:t>
            </a:r>
            <a:r>
              <a:rPr lang="fr-FR" dirty="0" smtClean="0"/>
              <a:t> </a:t>
            </a:r>
            <a:r>
              <a:rPr lang="fr-FR" dirty="0" err="1" smtClean="0"/>
              <a:t>educaţia</a:t>
            </a:r>
            <a:r>
              <a:rPr lang="fr-FR" dirty="0" smtClean="0"/>
              <a:t> </a:t>
            </a:r>
            <a:r>
              <a:rPr lang="fr-FR" dirty="0" err="1" smtClean="0"/>
              <a:t>în</a:t>
            </a:r>
            <a:r>
              <a:rPr lang="fr-FR" dirty="0" smtClean="0"/>
              <a:t> </a:t>
            </a:r>
            <a:r>
              <a:rPr lang="fr-FR" dirty="0" err="1" smtClean="0"/>
              <a:t>familie</a:t>
            </a:r>
            <a:r>
              <a:rPr lang="fr-FR" dirty="0" smtClean="0"/>
              <a:t> </a:t>
            </a:r>
            <a:r>
              <a:rPr lang="fr-FR" dirty="0" err="1" smtClean="0"/>
              <a:t>ajunge</a:t>
            </a:r>
            <a:r>
              <a:rPr lang="fr-FR" dirty="0" smtClean="0"/>
              <a:t> </a:t>
            </a:r>
            <a:r>
              <a:rPr lang="fr-FR" dirty="0" err="1" smtClean="0"/>
              <a:t>să</a:t>
            </a:r>
            <a:r>
              <a:rPr lang="fr-FR" dirty="0" smtClean="0"/>
              <a:t> </a:t>
            </a:r>
            <a:r>
              <a:rPr lang="fr-FR" dirty="0" err="1" smtClean="0"/>
              <a:t>poată</a:t>
            </a:r>
            <a:r>
              <a:rPr lang="fr-FR" dirty="0" smtClean="0"/>
              <a:t> fi </a:t>
            </a:r>
            <a:r>
              <a:rPr lang="fr-FR" dirty="0" err="1" smtClean="0"/>
              <a:t>privită</a:t>
            </a:r>
            <a:r>
              <a:rPr lang="fr-FR" dirty="0" smtClean="0"/>
              <a:t> ca </a:t>
            </a:r>
            <a:r>
              <a:rPr lang="fr-FR" dirty="0" err="1" smtClean="0"/>
              <a:t>alternativă</a:t>
            </a:r>
            <a:r>
              <a:rPr lang="fr-FR" dirty="0" smtClean="0"/>
              <a:t> </a:t>
            </a:r>
            <a:r>
              <a:rPr lang="fr-FR" dirty="0" err="1" smtClean="0"/>
              <a:t>în</a:t>
            </a:r>
            <a:r>
              <a:rPr lang="fr-FR" dirty="0" smtClean="0"/>
              <a:t> </a:t>
            </a:r>
            <a:r>
              <a:rPr lang="fr-FR" dirty="0" err="1" smtClean="0"/>
              <a:t>cazul</a:t>
            </a:r>
            <a:r>
              <a:rPr lang="fr-FR" dirty="0" smtClean="0"/>
              <a:t> </a:t>
            </a:r>
            <a:r>
              <a:rPr lang="fr-FR" dirty="0" err="1" smtClean="0"/>
              <a:t>unora</a:t>
            </a:r>
            <a:r>
              <a:rPr lang="fr-FR" dirty="0" smtClean="0"/>
              <a:t> </a:t>
            </a:r>
            <a:r>
              <a:rPr lang="fr-FR" dirty="0" err="1" smtClean="0"/>
              <a:t>dintre</a:t>
            </a:r>
            <a:r>
              <a:rPr lang="fr-FR" dirty="0" smtClean="0"/>
              <a:t> </a:t>
            </a:r>
            <a:r>
              <a:rPr lang="fr-FR" dirty="0" err="1" smtClean="0"/>
              <a:t>părinţii</a:t>
            </a:r>
            <a:r>
              <a:rPr lang="fr-FR" dirty="0" smtClean="0"/>
              <a:t> </a:t>
            </a:r>
            <a:r>
              <a:rPr lang="fr-FR" dirty="0" err="1" smtClean="0"/>
              <a:t>romi</a:t>
            </a:r>
            <a:r>
              <a:rPr lang="fr-FR" dirty="0" smtClean="0"/>
              <a:t> (</a:t>
            </a:r>
            <a:r>
              <a:rPr lang="fr-FR" dirty="0" err="1" smtClean="0"/>
              <a:t>în</a:t>
            </a:r>
            <a:r>
              <a:rPr lang="fr-FR" dirty="0" smtClean="0"/>
              <a:t> </a:t>
            </a:r>
            <a:r>
              <a:rPr lang="fr-FR" dirty="0" err="1" smtClean="0"/>
              <a:t>special</a:t>
            </a:r>
            <a:r>
              <a:rPr lang="fr-FR" dirty="0" smtClean="0"/>
              <a:t> </a:t>
            </a:r>
            <a:r>
              <a:rPr lang="fr-FR" dirty="0" err="1" smtClean="0"/>
              <a:t>cazul</a:t>
            </a:r>
            <a:r>
              <a:rPr lang="fr-FR" dirty="0" smtClean="0"/>
              <a:t> </a:t>
            </a:r>
            <a:r>
              <a:rPr lang="fr-FR" dirty="0" err="1" smtClean="0"/>
              <a:t>romilor</a:t>
            </a:r>
            <a:r>
              <a:rPr lang="fr-FR" dirty="0" smtClean="0"/>
              <a:t> </a:t>
            </a:r>
            <a:r>
              <a:rPr lang="fr-FR" dirty="0" err="1" smtClean="0"/>
              <a:t>tradiţionali</a:t>
            </a:r>
            <a:r>
              <a:rPr lang="fr-FR" dirty="0" smtClean="0"/>
              <a:t>, </a:t>
            </a:r>
            <a:r>
              <a:rPr lang="fr-FR" dirty="0" err="1" smtClean="0"/>
              <a:t>estimaţi</a:t>
            </a:r>
            <a:r>
              <a:rPr lang="fr-FR" dirty="0" smtClean="0"/>
              <a:t> ca </a:t>
            </a:r>
            <a:r>
              <a:rPr lang="fr-FR" dirty="0" err="1" smtClean="0"/>
              <a:t>reprezentând</a:t>
            </a:r>
            <a:r>
              <a:rPr lang="fr-FR" dirty="0" smtClean="0"/>
              <a:t> </a:t>
            </a:r>
            <a:r>
              <a:rPr lang="fr-FR" dirty="0" err="1" smtClean="0"/>
              <a:t>între</a:t>
            </a:r>
            <a:r>
              <a:rPr lang="fr-FR" dirty="0" smtClean="0"/>
              <a:t> 3 si 10% </a:t>
            </a:r>
            <a:r>
              <a:rPr lang="fr-FR" dirty="0" err="1" smtClean="0"/>
              <a:t>din</a:t>
            </a:r>
            <a:r>
              <a:rPr lang="fr-FR" dirty="0" smtClean="0"/>
              <a:t> </a:t>
            </a:r>
            <a:r>
              <a:rPr lang="fr-FR" dirty="0" err="1" smtClean="0"/>
              <a:t>totalul</a:t>
            </a:r>
            <a:r>
              <a:rPr lang="fr-FR" dirty="0" smtClean="0"/>
              <a:t> </a:t>
            </a:r>
            <a:r>
              <a:rPr lang="fr-FR" dirty="0" err="1" smtClean="0"/>
              <a:t>romilor</a:t>
            </a:r>
            <a:r>
              <a:rPr lang="fr-FR" dirty="0" smtClean="0"/>
              <a:t> </a:t>
            </a:r>
            <a:r>
              <a:rPr lang="fr-FR" dirty="0" err="1" smtClean="0"/>
              <a:t>din</a:t>
            </a:r>
            <a:r>
              <a:rPr lang="fr-FR" dirty="0" smtClean="0"/>
              <a:t> </a:t>
            </a:r>
            <a:r>
              <a:rPr lang="fr-FR" dirty="0" err="1" smtClean="0"/>
              <a:t>România</a:t>
            </a:r>
            <a:r>
              <a:rPr lang="fr-FR" dirty="0" smtClean="0"/>
              <a:t>). </a:t>
            </a:r>
            <a:r>
              <a:rPr lang="fr-FR" dirty="0" err="1" smtClean="0"/>
              <a:t>Deoarece</a:t>
            </a:r>
            <a:r>
              <a:rPr lang="fr-FR" dirty="0" smtClean="0"/>
              <a:t>, la </a:t>
            </a:r>
            <a:r>
              <a:rPr lang="fr-FR" dirty="0" err="1" smtClean="0"/>
              <a:t>limită</a:t>
            </a:r>
            <a:r>
              <a:rPr lang="fr-FR" dirty="0" smtClean="0"/>
              <a:t>, </a:t>
            </a:r>
            <a:r>
              <a:rPr lang="fr-FR" dirty="0" err="1" smtClean="0"/>
              <a:t>există</a:t>
            </a:r>
            <a:r>
              <a:rPr lang="fr-FR" dirty="0" smtClean="0"/>
              <a:t> </a:t>
            </a:r>
            <a:r>
              <a:rPr lang="fr-FR" dirty="0" err="1" smtClean="0"/>
              <a:t>atâtea</a:t>
            </a:r>
            <a:r>
              <a:rPr lang="fr-FR" dirty="0" smtClean="0"/>
              <a:t> </a:t>
            </a:r>
            <a:r>
              <a:rPr lang="fr-FR" dirty="0" err="1" smtClean="0"/>
              <a:t>probleme</a:t>
            </a:r>
            <a:r>
              <a:rPr lang="fr-FR" dirty="0" smtClean="0"/>
              <a:t> </a:t>
            </a:r>
            <a:r>
              <a:rPr lang="fr-FR" dirty="0" err="1" smtClean="0"/>
              <a:t>câte</a:t>
            </a:r>
            <a:r>
              <a:rPr lang="fr-FR" dirty="0" smtClean="0"/>
              <a:t> </a:t>
            </a:r>
            <a:r>
              <a:rPr lang="fr-FR" dirty="0" err="1" smtClean="0"/>
              <a:t>şcoli</a:t>
            </a:r>
            <a:r>
              <a:rPr lang="fr-FR" dirty="0" smtClean="0"/>
              <a:t> </a:t>
            </a:r>
            <a:r>
              <a:rPr lang="fr-FR" dirty="0" err="1" smtClean="0"/>
              <a:t>compun</a:t>
            </a:r>
            <a:r>
              <a:rPr lang="fr-FR" dirty="0" smtClean="0"/>
              <a:t> </a:t>
            </a:r>
            <a:r>
              <a:rPr lang="fr-FR" dirty="0" err="1" smtClean="0"/>
              <a:t>sistemul</a:t>
            </a:r>
            <a:r>
              <a:rPr lang="fr-FR" dirty="0" smtClean="0"/>
              <a:t>, este </a:t>
            </a:r>
            <a:r>
              <a:rPr lang="fr-FR" dirty="0" err="1" smtClean="0"/>
              <a:t>recomandabilă</a:t>
            </a:r>
            <a:r>
              <a:rPr lang="fr-FR" dirty="0" smtClean="0"/>
              <a:t> </a:t>
            </a:r>
            <a:r>
              <a:rPr lang="fr-FR" dirty="0" err="1" smtClean="0"/>
              <a:t>abordarea</a:t>
            </a:r>
            <a:r>
              <a:rPr lang="fr-FR" dirty="0" smtClean="0"/>
              <a:t> </a:t>
            </a:r>
            <a:r>
              <a:rPr lang="fr-FR" dirty="0" err="1" smtClean="0"/>
              <a:t>unei</a:t>
            </a:r>
            <a:r>
              <a:rPr lang="fr-FR" dirty="0" smtClean="0"/>
              <a:t> </a:t>
            </a:r>
            <a:r>
              <a:rPr lang="fr-FR" dirty="0" err="1" smtClean="0"/>
              <a:t>strategii</a:t>
            </a:r>
            <a:r>
              <a:rPr lang="fr-FR" dirty="0" smtClean="0"/>
              <a:t> de “</a:t>
            </a:r>
            <a:r>
              <a:rPr lang="fr-FR" dirty="0" err="1" smtClean="0"/>
              <a:t>jos</a:t>
            </a:r>
            <a:r>
              <a:rPr lang="fr-FR" dirty="0" smtClean="0"/>
              <a:t> </a:t>
            </a:r>
            <a:r>
              <a:rPr lang="fr-FR" dirty="0" err="1" smtClean="0"/>
              <a:t>în</a:t>
            </a:r>
            <a:r>
              <a:rPr lang="fr-FR" dirty="0" smtClean="0"/>
              <a:t> sus” </a:t>
            </a:r>
            <a:r>
              <a:rPr lang="fr-FR" dirty="0" err="1" smtClean="0"/>
              <a:t>orientată</a:t>
            </a:r>
            <a:r>
              <a:rPr lang="fr-FR" dirty="0" smtClean="0"/>
              <a:t> </a:t>
            </a:r>
            <a:r>
              <a:rPr lang="fr-FR" dirty="0" err="1" smtClean="0"/>
              <a:t>spre</a:t>
            </a:r>
            <a:r>
              <a:rPr lang="fr-FR" dirty="0" smtClean="0"/>
              <a:t> </a:t>
            </a:r>
            <a:r>
              <a:rPr lang="fr-FR" dirty="0" err="1" smtClean="0"/>
              <a:t>rezolvarea</a:t>
            </a:r>
            <a:r>
              <a:rPr lang="fr-FR" dirty="0" smtClean="0"/>
              <a:t> </a:t>
            </a:r>
            <a:r>
              <a:rPr lang="fr-FR" dirty="0" err="1" smtClean="0"/>
              <a:t>unor</a:t>
            </a:r>
            <a:r>
              <a:rPr lang="fr-FR" dirty="0" smtClean="0"/>
              <a:t> </a:t>
            </a:r>
            <a:r>
              <a:rPr lang="fr-FR" dirty="0" err="1" smtClean="0"/>
              <a:t>probleme</a:t>
            </a:r>
            <a:r>
              <a:rPr lang="fr-FR" dirty="0" smtClean="0"/>
              <a:t> </a:t>
            </a:r>
            <a:r>
              <a:rPr lang="fr-FR" dirty="0" err="1" smtClean="0"/>
              <a:t>punctuale</a:t>
            </a:r>
            <a:r>
              <a:rPr lang="fr-FR" dirty="0" smtClean="0"/>
              <a:t>. </a:t>
            </a:r>
            <a:r>
              <a:rPr lang="fr-FR" dirty="0" err="1" smtClean="0"/>
              <a:t>Cele</a:t>
            </a:r>
            <a:r>
              <a:rPr lang="fr-FR" dirty="0" smtClean="0"/>
              <a:t> mai </a:t>
            </a:r>
            <a:r>
              <a:rPr lang="fr-FR" dirty="0" err="1" smtClean="0"/>
              <a:t>multe</a:t>
            </a:r>
            <a:r>
              <a:rPr lang="fr-FR" dirty="0" smtClean="0"/>
              <a:t> </a:t>
            </a:r>
            <a:r>
              <a:rPr lang="fr-FR" dirty="0" err="1" smtClean="0"/>
              <a:t>recomandări</a:t>
            </a:r>
            <a:r>
              <a:rPr lang="fr-FR" dirty="0" smtClean="0"/>
              <a:t> </a:t>
            </a:r>
            <a:r>
              <a:rPr lang="fr-FR" dirty="0" err="1" smtClean="0"/>
              <a:t>vizează</a:t>
            </a:r>
            <a:r>
              <a:rPr lang="fr-FR" dirty="0" smtClean="0"/>
              <a:t> </a:t>
            </a:r>
            <a:r>
              <a:rPr lang="fr-FR" dirty="0" err="1" smtClean="0"/>
              <a:t>intervenţii</a:t>
            </a:r>
            <a:r>
              <a:rPr lang="fr-FR" dirty="0" smtClean="0"/>
              <a:t> de tip </a:t>
            </a:r>
            <a:r>
              <a:rPr lang="fr-FR" dirty="0" err="1" smtClean="0"/>
              <a:t>administrativ</a:t>
            </a:r>
            <a:r>
              <a:rPr lang="fr-FR" dirty="0" smtClean="0"/>
              <a:t> </a:t>
            </a:r>
            <a:r>
              <a:rPr lang="fr-FR" dirty="0" err="1" smtClean="0"/>
              <a:t>birocratic</a:t>
            </a:r>
            <a:r>
              <a:rPr lang="fr-FR" dirty="0" smtClean="0"/>
              <a:t>.</a:t>
            </a:r>
            <a:endParaRPr lang="ro-RO" dirty="0" smtClean="0"/>
          </a:p>
          <a:p>
            <a:endParaRPr lang="ro-RO"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b="1" dirty="0" smtClean="0">
                <a:latin typeface="Arial Black" pitchFamily="34" charset="0"/>
              </a:rPr>
              <a:t>Concluzii 2</a:t>
            </a:r>
            <a:endParaRPr lang="ro-RO" dirty="0"/>
          </a:p>
        </p:txBody>
      </p:sp>
      <p:sp>
        <p:nvSpPr>
          <p:cNvPr id="3" name="Content Placeholder 2"/>
          <p:cNvSpPr>
            <a:spLocks noGrp="1"/>
          </p:cNvSpPr>
          <p:nvPr>
            <p:ph idx="1"/>
          </p:nvPr>
        </p:nvSpPr>
        <p:spPr/>
        <p:txBody>
          <a:bodyPr>
            <a:normAutofit fontScale="85000" lnSpcReduction="20000"/>
          </a:bodyPr>
          <a:lstStyle/>
          <a:p>
            <a:r>
              <a:rPr lang="fr-FR" dirty="0" err="1" smtClean="0"/>
              <a:t>Educaţia</a:t>
            </a:r>
            <a:r>
              <a:rPr lang="fr-FR" dirty="0" smtClean="0"/>
              <a:t> de </a:t>
            </a:r>
            <a:r>
              <a:rPr lang="fr-FR" dirty="0" err="1" smtClean="0"/>
              <a:t>calitate</a:t>
            </a:r>
            <a:r>
              <a:rPr lang="fr-FR" dirty="0" smtClean="0"/>
              <a:t> </a:t>
            </a:r>
            <a:r>
              <a:rPr lang="fr-FR" dirty="0" err="1" smtClean="0"/>
              <a:t>presupune</a:t>
            </a:r>
            <a:r>
              <a:rPr lang="fr-FR" dirty="0" smtClean="0"/>
              <a:t> </a:t>
            </a:r>
            <a:r>
              <a:rPr lang="fr-FR" dirty="0" err="1" smtClean="0"/>
              <a:t>includerea</a:t>
            </a:r>
            <a:r>
              <a:rPr lang="fr-FR" dirty="0" smtClean="0"/>
              <a:t> </a:t>
            </a:r>
            <a:r>
              <a:rPr lang="fr-FR" dirty="0" err="1" smtClean="0"/>
              <a:t>tuturor</a:t>
            </a:r>
            <a:r>
              <a:rPr lang="fr-FR" dirty="0" smtClean="0"/>
              <a:t> </a:t>
            </a:r>
            <a:r>
              <a:rPr lang="fr-FR" dirty="0" err="1" smtClean="0"/>
              <a:t>elevilor</a:t>
            </a:r>
            <a:r>
              <a:rPr lang="fr-FR" dirty="0" smtClean="0"/>
              <a:t>, </a:t>
            </a:r>
            <a:r>
              <a:rPr lang="fr-FR" dirty="0" err="1" smtClean="0"/>
              <a:t>minoritari</a:t>
            </a:r>
            <a:r>
              <a:rPr lang="fr-FR" dirty="0" smtClean="0"/>
              <a:t> </a:t>
            </a:r>
            <a:r>
              <a:rPr lang="fr-FR" dirty="0" err="1" smtClean="0"/>
              <a:t>şi</a:t>
            </a:r>
            <a:r>
              <a:rPr lang="fr-FR" dirty="0" smtClean="0"/>
              <a:t> </a:t>
            </a:r>
            <a:r>
              <a:rPr lang="fr-FR" dirty="0" err="1" smtClean="0"/>
              <a:t>majoritari</a:t>
            </a:r>
            <a:r>
              <a:rPr lang="fr-FR" dirty="0" smtClean="0"/>
              <a:t>, </a:t>
            </a:r>
            <a:r>
              <a:rPr lang="fr-FR" dirty="0" err="1" smtClean="0"/>
              <a:t>şi</a:t>
            </a:r>
            <a:r>
              <a:rPr lang="fr-FR" dirty="0" smtClean="0"/>
              <a:t> </a:t>
            </a:r>
            <a:r>
              <a:rPr lang="fr-FR" dirty="0" err="1" smtClean="0"/>
              <a:t>reflectarea</a:t>
            </a:r>
            <a:r>
              <a:rPr lang="fr-FR" dirty="0" smtClean="0"/>
              <a:t> </a:t>
            </a:r>
            <a:r>
              <a:rPr lang="fr-FR" dirty="0" err="1" smtClean="0"/>
              <a:t>diversităţii</a:t>
            </a:r>
            <a:r>
              <a:rPr lang="fr-FR" dirty="0" smtClean="0"/>
              <a:t> culturale la </a:t>
            </a:r>
            <a:r>
              <a:rPr lang="fr-FR" dirty="0" err="1" smtClean="0"/>
              <a:t>toate</a:t>
            </a:r>
            <a:r>
              <a:rPr lang="fr-FR" dirty="0" smtClean="0"/>
              <a:t> </a:t>
            </a:r>
            <a:r>
              <a:rPr lang="fr-FR" dirty="0" err="1" smtClean="0"/>
              <a:t>nivelele</a:t>
            </a:r>
            <a:r>
              <a:rPr lang="fr-FR" dirty="0" smtClean="0"/>
              <a:t> </a:t>
            </a:r>
            <a:r>
              <a:rPr lang="fr-FR" dirty="0" err="1" smtClean="0"/>
              <a:t>interacţiunilor</a:t>
            </a:r>
            <a:r>
              <a:rPr lang="fr-FR" dirty="0" smtClean="0"/>
              <a:t> </a:t>
            </a:r>
            <a:r>
              <a:rPr lang="fr-FR" dirty="0" err="1" smtClean="0"/>
              <a:t>din</a:t>
            </a:r>
            <a:r>
              <a:rPr lang="fr-FR" dirty="0" smtClean="0"/>
              <a:t> </a:t>
            </a:r>
            <a:r>
              <a:rPr lang="fr-FR" dirty="0" err="1" smtClean="0"/>
              <a:t>şcoală</a:t>
            </a:r>
            <a:r>
              <a:rPr lang="fr-FR" dirty="0" smtClean="0"/>
              <a:t>: curriculum, </a:t>
            </a:r>
            <a:r>
              <a:rPr lang="fr-FR" dirty="0" err="1" smtClean="0"/>
              <a:t>activităţi</a:t>
            </a:r>
            <a:r>
              <a:rPr lang="fr-FR" dirty="0" smtClean="0"/>
              <a:t> </a:t>
            </a:r>
            <a:r>
              <a:rPr lang="fr-FR" dirty="0" err="1" smtClean="0"/>
              <a:t>educative</a:t>
            </a:r>
            <a:r>
              <a:rPr lang="fr-FR" dirty="0" smtClean="0"/>
              <a:t> </a:t>
            </a:r>
            <a:r>
              <a:rPr lang="fr-FR" dirty="0" err="1" smtClean="0"/>
              <a:t>extraşcolare</a:t>
            </a:r>
            <a:r>
              <a:rPr lang="fr-FR" dirty="0" smtClean="0"/>
              <a:t>, </a:t>
            </a:r>
            <a:r>
              <a:rPr lang="fr-FR" dirty="0" err="1" smtClean="0"/>
              <a:t>aspectul</a:t>
            </a:r>
            <a:r>
              <a:rPr lang="fr-FR" dirty="0" smtClean="0"/>
              <a:t> </a:t>
            </a:r>
            <a:r>
              <a:rPr lang="fr-FR" dirty="0" err="1" smtClean="0"/>
              <a:t>şcolii</a:t>
            </a:r>
            <a:r>
              <a:rPr lang="fr-FR" dirty="0" smtClean="0"/>
              <a:t>, </a:t>
            </a:r>
            <a:r>
              <a:rPr lang="fr-FR" dirty="0" err="1" smtClean="0"/>
              <a:t>relaţiile</a:t>
            </a:r>
            <a:r>
              <a:rPr lang="fr-FR" dirty="0" smtClean="0"/>
              <a:t> </a:t>
            </a:r>
            <a:r>
              <a:rPr lang="fr-FR" dirty="0" err="1" smtClean="0"/>
              <a:t>profesori</a:t>
            </a:r>
            <a:r>
              <a:rPr lang="fr-FR" dirty="0" smtClean="0"/>
              <a:t> – </a:t>
            </a:r>
            <a:r>
              <a:rPr lang="fr-FR" dirty="0" err="1" smtClean="0"/>
              <a:t>elevi</a:t>
            </a:r>
            <a:r>
              <a:rPr lang="fr-FR" dirty="0" smtClean="0"/>
              <a:t> </a:t>
            </a:r>
            <a:r>
              <a:rPr lang="fr-FR" dirty="0" err="1" smtClean="0"/>
              <a:t>şi</a:t>
            </a:r>
            <a:r>
              <a:rPr lang="fr-FR" dirty="0" smtClean="0"/>
              <a:t> </a:t>
            </a:r>
            <a:r>
              <a:rPr lang="fr-FR" dirty="0" err="1" smtClean="0"/>
              <a:t>elevi</a:t>
            </a:r>
            <a:r>
              <a:rPr lang="fr-FR" dirty="0" smtClean="0"/>
              <a:t> – </a:t>
            </a:r>
            <a:r>
              <a:rPr lang="fr-FR" dirty="0" err="1" smtClean="0"/>
              <a:t>elevi</a:t>
            </a:r>
            <a:r>
              <a:rPr lang="fr-FR" dirty="0" smtClean="0"/>
              <a:t>, </a:t>
            </a:r>
            <a:r>
              <a:rPr lang="fr-FR" dirty="0" err="1" smtClean="0"/>
              <a:t>consiliul</a:t>
            </a:r>
            <a:r>
              <a:rPr lang="fr-FR" dirty="0" smtClean="0"/>
              <a:t> </a:t>
            </a:r>
            <a:r>
              <a:rPr lang="fr-FR" dirty="0" err="1" smtClean="0"/>
              <a:t>elevilor</a:t>
            </a:r>
            <a:r>
              <a:rPr lang="fr-FR" dirty="0" smtClean="0"/>
              <a:t> </a:t>
            </a:r>
            <a:r>
              <a:rPr lang="fr-FR" dirty="0" err="1" smtClean="0"/>
              <a:t>şi</a:t>
            </a:r>
            <a:r>
              <a:rPr lang="fr-FR" dirty="0" smtClean="0"/>
              <a:t> </a:t>
            </a:r>
            <a:r>
              <a:rPr lang="fr-FR" dirty="0" err="1" smtClean="0"/>
              <a:t>comitetul</a:t>
            </a:r>
            <a:r>
              <a:rPr lang="fr-FR" dirty="0" smtClean="0"/>
              <a:t> de </a:t>
            </a:r>
            <a:r>
              <a:rPr lang="fr-FR" dirty="0" err="1" smtClean="0"/>
              <a:t>părinţi</a:t>
            </a:r>
            <a:r>
              <a:rPr lang="fr-FR" dirty="0" smtClean="0"/>
              <a:t>; </a:t>
            </a:r>
            <a:r>
              <a:rPr lang="fr-FR" dirty="0" err="1" smtClean="0"/>
              <a:t>corelarea</a:t>
            </a:r>
            <a:r>
              <a:rPr lang="fr-FR" dirty="0" smtClean="0"/>
              <a:t> </a:t>
            </a:r>
            <a:r>
              <a:rPr lang="fr-FR" dirty="0" err="1" smtClean="0"/>
              <a:t>educaţiei</a:t>
            </a:r>
            <a:r>
              <a:rPr lang="fr-FR" dirty="0" smtClean="0"/>
              <a:t> </a:t>
            </a:r>
            <a:r>
              <a:rPr lang="fr-FR" dirty="0" err="1" smtClean="0"/>
              <a:t>interculturale</a:t>
            </a:r>
            <a:r>
              <a:rPr lang="fr-FR" dirty="0" smtClean="0"/>
              <a:t> </a:t>
            </a:r>
            <a:r>
              <a:rPr lang="fr-FR" dirty="0" err="1" smtClean="0"/>
              <a:t>cu</a:t>
            </a:r>
            <a:r>
              <a:rPr lang="fr-FR" dirty="0" smtClean="0"/>
              <a:t> </a:t>
            </a:r>
            <a:r>
              <a:rPr lang="fr-FR" dirty="0" err="1" smtClean="0"/>
              <a:t>educaţia</a:t>
            </a:r>
            <a:r>
              <a:rPr lang="fr-FR" dirty="0" smtClean="0"/>
              <a:t> </a:t>
            </a:r>
            <a:r>
              <a:rPr lang="fr-FR" dirty="0" err="1" smtClean="0"/>
              <a:t>pentru</a:t>
            </a:r>
            <a:r>
              <a:rPr lang="fr-FR" dirty="0" smtClean="0"/>
              <a:t> </a:t>
            </a:r>
            <a:r>
              <a:rPr lang="fr-FR" dirty="0" err="1" smtClean="0"/>
              <a:t>cetăţenie</a:t>
            </a:r>
            <a:r>
              <a:rPr lang="fr-FR" dirty="0" smtClean="0"/>
              <a:t> </a:t>
            </a:r>
            <a:r>
              <a:rPr lang="fr-FR" dirty="0" err="1" smtClean="0"/>
              <a:t>democratică</a:t>
            </a:r>
            <a:r>
              <a:rPr lang="fr-FR" dirty="0" smtClean="0"/>
              <a:t> </a:t>
            </a:r>
            <a:r>
              <a:rPr lang="fr-FR" dirty="0" err="1" smtClean="0"/>
              <a:t>şi</a:t>
            </a:r>
            <a:r>
              <a:rPr lang="fr-FR" dirty="0" smtClean="0"/>
              <a:t> </a:t>
            </a:r>
            <a:r>
              <a:rPr lang="fr-FR" dirty="0" err="1" smtClean="0"/>
              <a:t>abordare</a:t>
            </a:r>
            <a:r>
              <a:rPr lang="fr-FR" dirty="0" smtClean="0"/>
              <a:t> </a:t>
            </a:r>
            <a:r>
              <a:rPr lang="fr-FR" dirty="0" err="1" smtClean="0"/>
              <a:t>metodologică</a:t>
            </a:r>
            <a:r>
              <a:rPr lang="fr-FR" dirty="0" smtClean="0"/>
              <a:t> </a:t>
            </a:r>
            <a:r>
              <a:rPr lang="fr-FR" dirty="0" err="1" smtClean="0"/>
              <a:t>bazată</a:t>
            </a:r>
            <a:r>
              <a:rPr lang="fr-FR" dirty="0" smtClean="0"/>
              <a:t> </a:t>
            </a:r>
            <a:r>
              <a:rPr lang="fr-FR" dirty="0" err="1" smtClean="0"/>
              <a:t>pe</a:t>
            </a:r>
            <a:r>
              <a:rPr lang="fr-FR" dirty="0" smtClean="0"/>
              <a:t> </a:t>
            </a:r>
            <a:r>
              <a:rPr lang="fr-FR" dirty="0" err="1" smtClean="0"/>
              <a:t>pedagogia</a:t>
            </a:r>
            <a:r>
              <a:rPr lang="fr-FR" dirty="0" smtClean="0"/>
              <a:t> </a:t>
            </a:r>
            <a:r>
              <a:rPr lang="fr-FR" dirty="0" err="1" smtClean="0"/>
              <a:t>constructivistă</a:t>
            </a:r>
            <a:r>
              <a:rPr lang="fr-FR" dirty="0" smtClean="0"/>
              <a:t> </a:t>
            </a:r>
            <a:r>
              <a:rPr lang="fr-FR" dirty="0" err="1" smtClean="0"/>
              <a:t>în</a:t>
            </a:r>
            <a:r>
              <a:rPr lang="fr-FR" dirty="0" smtClean="0"/>
              <a:t> care </a:t>
            </a:r>
            <a:r>
              <a:rPr lang="fr-FR" dirty="0" err="1" smtClean="0"/>
              <a:t>rolul</a:t>
            </a:r>
            <a:r>
              <a:rPr lang="fr-FR" dirty="0" smtClean="0"/>
              <a:t> </a:t>
            </a:r>
            <a:r>
              <a:rPr lang="fr-FR" dirty="0" err="1" smtClean="0"/>
              <a:t>esenţial</a:t>
            </a:r>
            <a:r>
              <a:rPr lang="fr-FR" dirty="0" smtClean="0"/>
              <a:t> </a:t>
            </a:r>
            <a:r>
              <a:rPr lang="fr-FR" dirty="0" err="1" smtClean="0"/>
              <a:t>îl</a:t>
            </a:r>
            <a:r>
              <a:rPr lang="fr-FR" dirty="0" smtClean="0"/>
              <a:t> au </a:t>
            </a:r>
            <a:r>
              <a:rPr lang="fr-FR" dirty="0" err="1" smtClean="0"/>
              <a:t>interacţiunile</a:t>
            </a:r>
            <a:r>
              <a:rPr lang="fr-FR" dirty="0" smtClean="0"/>
              <a:t> multiple, </a:t>
            </a:r>
            <a:r>
              <a:rPr lang="fr-FR" dirty="0" err="1" smtClean="0"/>
              <a:t>neimpunerea</a:t>
            </a:r>
            <a:r>
              <a:rPr lang="fr-FR" dirty="0" smtClean="0"/>
              <a:t> </a:t>
            </a:r>
            <a:r>
              <a:rPr lang="fr-FR" dirty="0" err="1" smtClean="0"/>
              <a:t>viziunii</a:t>
            </a:r>
            <a:r>
              <a:rPr lang="fr-FR" dirty="0" smtClean="0"/>
              <a:t> </a:t>
            </a:r>
            <a:r>
              <a:rPr lang="fr-FR" dirty="0" err="1" smtClean="0"/>
              <a:t>profesorului</a:t>
            </a:r>
            <a:r>
              <a:rPr lang="fr-FR" dirty="0" smtClean="0"/>
              <a:t>/</a:t>
            </a:r>
            <a:r>
              <a:rPr lang="fr-FR" dirty="0" err="1" smtClean="0"/>
              <a:t>majorităţii</a:t>
            </a:r>
            <a:r>
              <a:rPr lang="fr-FR" dirty="0" smtClean="0"/>
              <a:t> </a:t>
            </a:r>
            <a:r>
              <a:rPr lang="fr-FR" dirty="0" err="1" smtClean="0"/>
              <a:t>şi</a:t>
            </a:r>
            <a:r>
              <a:rPr lang="fr-FR" dirty="0" smtClean="0"/>
              <a:t> </a:t>
            </a:r>
            <a:r>
              <a:rPr lang="fr-FR" dirty="0" err="1" smtClean="0"/>
              <a:t>rol</a:t>
            </a:r>
            <a:r>
              <a:rPr lang="fr-FR" dirty="0" smtClean="0"/>
              <a:t> </a:t>
            </a:r>
            <a:r>
              <a:rPr lang="fr-FR" dirty="0" err="1" smtClean="0"/>
              <a:t>activ</a:t>
            </a:r>
            <a:r>
              <a:rPr lang="fr-FR" dirty="0" smtClean="0"/>
              <a:t> al </a:t>
            </a:r>
            <a:r>
              <a:rPr lang="fr-FR" dirty="0" err="1" smtClean="0"/>
              <a:t>elevilor</a:t>
            </a:r>
            <a:r>
              <a:rPr lang="fr-FR" dirty="0" smtClean="0"/>
              <a:t> </a:t>
            </a:r>
            <a:r>
              <a:rPr lang="fr-FR" dirty="0" err="1" smtClean="0"/>
              <a:t>în</a:t>
            </a:r>
            <a:r>
              <a:rPr lang="fr-FR" dirty="0" smtClean="0"/>
              <a:t> </a:t>
            </a:r>
            <a:r>
              <a:rPr lang="fr-FR" dirty="0" err="1" smtClean="0"/>
              <a:t>învăţare</a:t>
            </a:r>
            <a:r>
              <a:rPr lang="fr-FR" dirty="0" smtClean="0"/>
              <a:t>.</a:t>
            </a:r>
            <a:endParaRPr lang="ro-R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sz="3200" dirty="0" smtClean="0">
                <a:latin typeface="Arial Black" pitchFamily="34" charset="0"/>
              </a:rPr>
              <a:t>Introducere</a:t>
            </a:r>
            <a:endParaRPr lang="ro-RO" sz="3200" dirty="0">
              <a:latin typeface="Arial Black" pitchFamily="34" charset="0"/>
            </a:endParaRPr>
          </a:p>
        </p:txBody>
      </p:sp>
      <p:sp>
        <p:nvSpPr>
          <p:cNvPr id="3" name="Content Placeholder 2"/>
          <p:cNvSpPr>
            <a:spLocks noGrp="1"/>
          </p:cNvSpPr>
          <p:nvPr>
            <p:ph idx="1"/>
          </p:nvPr>
        </p:nvSpPr>
        <p:spPr/>
        <p:txBody>
          <a:bodyPr/>
          <a:lstStyle/>
          <a:p>
            <a:r>
              <a:rPr lang="ro-RO" dirty="0" smtClean="0"/>
              <a:t>Complexitatea problemei accesului la o educaţie de calitate pentru copiii romi decurge din varietatea contextelor educaţionale în care se desfăşoară educaţia copiilor romi în prezent, dar şi din influenţa unor factori de mediu, socio-economici cu impact direct sau mediat asupra educaţiei formale. </a:t>
            </a:r>
          </a:p>
          <a:p>
            <a:endParaRPr lang="ro-RO"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t-IT" sz="2400" dirty="0" smtClean="0">
                <a:latin typeface="Arial Black" pitchFamily="34" charset="0"/>
                <a:cs typeface="Aharoni" pitchFamily="2" charset="-79"/>
              </a:rPr>
              <a:t>Factori relevanți ai sistemului educațional </a:t>
            </a:r>
            <a:r>
              <a:rPr lang="ro-RO" sz="2400" dirty="0" smtClean="0">
                <a:latin typeface="Arial Black" pitchFamily="34" charset="0"/>
                <a:cs typeface="Aharoni" pitchFamily="2" charset="-79"/>
              </a:rPr>
              <a:t>al familiei rome</a:t>
            </a:r>
            <a:endParaRPr lang="ro-RO" sz="2400" dirty="0">
              <a:latin typeface="Arial Black" pitchFamily="34" charset="0"/>
              <a:cs typeface="Aharoni" pitchFamily="2" charset="-79"/>
            </a:endParaRPr>
          </a:p>
        </p:txBody>
      </p:sp>
      <p:sp>
        <p:nvSpPr>
          <p:cNvPr id="3" name="Content Placeholder 2"/>
          <p:cNvSpPr>
            <a:spLocks noGrp="1"/>
          </p:cNvSpPr>
          <p:nvPr>
            <p:ph idx="1"/>
          </p:nvPr>
        </p:nvSpPr>
        <p:spPr/>
        <p:txBody>
          <a:bodyPr>
            <a:normAutofit/>
          </a:bodyPr>
          <a:lstStyle/>
          <a:p>
            <a:r>
              <a:rPr lang="vi-VN" sz="2400" b="1" dirty="0" smtClean="0">
                <a:latin typeface="+mj-lt"/>
              </a:rPr>
              <a:t>Populația romă prezintă o serie de probleme în a accesa, a se integra și a beneficia de succes academic în cadrul sistemului educațional. </a:t>
            </a:r>
            <a:endParaRPr lang="ro-RO" sz="2400" b="1" dirty="0" smtClean="0">
              <a:latin typeface="+mj-lt"/>
            </a:endParaRPr>
          </a:p>
          <a:p>
            <a:r>
              <a:rPr lang="vi-VN" sz="2400" b="1" dirty="0" smtClean="0">
                <a:latin typeface="+mj-lt"/>
              </a:rPr>
              <a:t>Aceste probleme care afectează comunitatea romă rezultă dintr-o lipsă de instruire a acesteia și, în consecință, membrii săi nu au acces la piața muncii în condiții egale cu majoritatea populației. Acest lucru generează alte inegalități sociale, mai puțină bogăție și o percepție socială sărăcită, precum și o devalorizare a comunității rome.</a:t>
            </a:r>
            <a:endParaRPr lang="ro-RO" sz="2400" b="1" dirty="0">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vi-VN" sz="2800" b="1" dirty="0" smtClean="0"/>
              <a:t>Printre principalele motive care afectează această situație de nesiguranță economică și a locului de muncă pentru romii din Europa se numără:</a:t>
            </a:r>
            <a:endParaRPr lang="ro-RO" sz="2800" b="1" dirty="0"/>
          </a:p>
        </p:txBody>
      </p:sp>
      <p:sp>
        <p:nvSpPr>
          <p:cNvPr id="3" name="Content Placeholder 2"/>
          <p:cNvSpPr>
            <a:spLocks noGrp="1"/>
          </p:cNvSpPr>
          <p:nvPr>
            <p:ph idx="1"/>
          </p:nvPr>
        </p:nvSpPr>
        <p:spPr>
          <a:xfrm>
            <a:off x="457200" y="1772816"/>
            <a:ext cx="8229600" cy="4353347"/>
          </a:xfrm>
        </p:spPr>
        <p:txBody>
          <a:bodyPr>
            <a:normAutofit/>
          </a:bodyPr>
          <a:lstStyle/>
          <a:p>
            <a:r>
              <a:rPr lang="vi-VN" dirty="0" smtClean="0"/>
              <a:t> </a:t>
            </a:r>
            <a:r>
              <a:rPr lang="vi-VN" sz="2800" b="1" dirty="0" smtClean="0">
                <a:latin typeface="+mj-lt"/>
              </a:rPr>
              <a:t>Căderea sectoarelor tradiționale de ocupare a forței de muncă.</a:t>
            </a:r>
            <a:endParaRPr lang="ro-RO" sz="2800" b="1" dirty="0" smtClean="0">
              <a:latin typeface="+mj-lt"/>
            </a:endParaRPr>
          </a:p>
          <a:p>
            <a:r>
              <a:rPr lang="vi-VN" sz="2800" b="1" dirty="0" smtClean="0">
                <a:latin typeface="+mj-lt"/>
              </a:rPr>
              <a:t> Nivelurile educaționale sub media pe țară; acest lucru le limitează în mod semnificativ oportunitățile de dezvoltare și accesare a piaței muncii. </a:t>
            </a:r>
            <a:endParaRPr lang="ro-RO" sz="2800" b="1" dirty="0" smtClean="0">
              <a:latin typeface="+mj-lt"/>
            </a:endParaRPr>
          </a:p>
          <a:p>
            <a:r>
              <a:rPr lang="vi-VN" sz="2800" b="1" dirty="0" smtClean="0">
                <a:latin typeface="+mj-lt"/>
              </a:rPr>
              <a:t>Discriminarea pe piața muncii reduce posibilitățile lucrătorilor romi de a obține un loc de muncă.</a:t>
            </a:r>
            <a:endParaRPr lang="ro-RO" sz="2800" b="1" dirty="0">
              <a:latin typeface="+mj-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sz="3600" b="1" dirty="0" smtClean="0">
                <a:latin typeface="Arial Black" pitchFamily="34" charset="0"/>
                <a:cs typeface="Times New Roman" pitchFamily="18" charset="0"/>
              </a:rPr>
              <a:t>E</a:t>
            </a:r>
            <a:r>
              <a:rPr lang="es-ES" sz="3600" b="1" dirty="0" err="1" smtClean="0">
                <a:latin typeface="Arial Black" pitchFamily="34" charset="0"/>
                <a:cs typeface="Times New Roman" pitchFamily="18" charset="0"/>
              </a:rPr>
              <a:t>ducația</a:t>
            </a:r>
            <a:r>
              <a:rPr lang="es-ES" sz="3600" b="1" dirty="0" smtClean="0">
                <a:latin typeface="Arial Black" pitchFamily="34" charset="0"/>
                <a:cs typeface="Times New Roman" pitchFamily="18" charset="0"/>
              </a:rPr>
              <a:t> are un rol fundamental</a:t>
            </a:r>
            <a:endParaRPr lang="ro-RO" sz="3600" b="1" dirty="0">
              <a:latin typeface="Arial Black" pitchFamily="34"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ro-RO" sz="2800" b="1" dirty="0" smtClean="0">
                <a:latin typeface="Times New Roman" pitchFamily="18" charset="0"/>
                <a:cs typeface="Times New Roman" pitchFamily="18" charset="0"/>
              </a:rPr>
              <a:t>	P</a:t>
            </a:r>
            <a:r>
              <a:rPr lang="vi-VN" sz="2800" b="1" dirty="0" smtClean="0">
                <a:latin typeface="Times New Roman" pitchFamily="18" charset="0"/>
                <a:cs typeface="Times New Roman" pitchFamily="18" charset="0"/>
              </a:rPr>
              <a:t>opulația romă, în condiții economice adverse, are un risc mai mare de a fi săracă și de a menține o poziție marginală, cu dificultăți obiective de acces pe piața muncii. </a:t>
            </a:r>
            <a:r>
              <a:rPr lang="ro-RO" sz="2800" b="1" dirty="0" smtClean="0">
                <a:latin typeface="Times New Roman" pitchFamily="18" charset="0"/>
                <a:cs typeface="Times New Roman" pitchFamily="18" charset="0"/>
              </a:rPr>
              <a:t>Î</a:t>
            </a:r>
            <a:r>
              <a:rPr lang="vi-VN" sz="2800" b="1" dirty="0" smtClean="0">
                <a:latin typeface="Times New Roman" pitchFamily="18" charset="0"/>
                <a:cs typeface="Times New Roman" pitchFamily="18" charset="0"/>
              </a:rPr>
              <a:t>n acest context, educația are un rol fundamental, deoarece este una dintre căile cele mai importante de a obține o mai mare dezvoltare, integrare și instruire pentru populația romă și, în final, o mai bună calitate a vieții.</a:t>
            </a:r>
            <a:endParaRPr lang="ro-RO" sz="2800" b="1"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sz="3600" b="1" dirty="0" smtClean="0">
                <a:latin typeface="Arial Black" pitchFamily="34" charset="0"/>
                <a:cs typeface="Times New Roman" pitchFamily="18" charset="0"/>
              </a:rPr>
              <a:t>Context familial nefavorabil</a:t>
            </a:r>
            <a:endParaRPr lang="ro-RO" sz="3600" b="1" dirty="0">
              <a:latin typeface="Arial Black" pitchFamily="34"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r>
              <a:rPr lang="ro-RO" b="1" dirty="0" smtClean="0">
                <a:latin typeface="Times New Roman" pitchFamily="18" charset="0"/>
                <a:cs typeface="Times New Roman" pitchFamily="18" charset="0"/>
              </a:rPr>
              <a:t>Părăsirea localității pentru anumite perioade și deplasare în țară cu părinții (arbitrar, fără colaborare cu școala: cazul de la Salonta și Roșiori)</a:t>
            </a:r>
          </a:p>
          <a:p>
            <a:r>
              <a:rPr lang="ro-RO" b="1" dirty="0" smtClean="0">
                <a:latin typeface="Times New Roman" pitchFamily="18" charset="0"/>
                <a:cs typeface="Times New Roman" pitchFamily="18" charset="0"/>
              </a:rPr>
              <a:t>Părinții nu acordă atenție și importanță școlii</a:t>
            </a:r>
          </a:p>
          <a:p>
            <a:r>
              <a:rPr lang="ro-RO" b="1" dirty="0" smtClean="0">
                <a:latin typeface="Times New Roman" pitchFamily="18" charset="0"/>
                <a:cs typeface="Times New Roman" pitchFamily="18" charset="0"/>
              </a:rPr>
              <a:t>Situație materială precară: lipsa rechizitelor</a:t>
            </a:r>
          </a:p>
          <a:p>
            <a:r>
              <a:rPr lang="ro-RO" b="1" dirty="0" smtClean="0">
                <a:latin typeface="Times New Roman" pitchFamily="18" charset="0"/>
                <a:cs typeface="Times New Roman" pitchFamily="18" charset="0"/>
              </a:rPr>
              <a:t>Lipsa alimentelor și a îmbrăcămintei</a:t>
            </a:r>
          </a:p>
          <a:p>
            <a:r>
              <a:rPr lang="ro-RO" b="1" dirty="0" smtClean="0">
                <a:latin typeface="Times New Roman" pitchFamily="18" charset="0"/>
                <a:cs typeface="Times New Roman" pitchFamily="18" charset="0"/>
              </a:rPr>
              <a:t>Volumul redus de cunoștințe (nefrecventarea grădiniței)</a:t>
            </a:r>
          </a:p>
          <a:p>
            <a:r>
              <a:rPr lang="ro-RO" b="1" dirty="0" smtClean="0">
                <a:latin typeface="Times New Roman" pitchFamily="18" charset="0"/>
                <a:cs typeface="Times New Roman" pitchFamily="18" charset="0"/>
              </a:rPr>
              <a:t>Folosirea copiilor de către părinți pt. diverse activități comerciale</a:t>
            </a:r>
          </a:p>
          <a:p>
            <a:r>
              <a:rPr lang="ro-RO" b="1" dirty="0" smtClean="0">
                <a:latin typeface="Times New Roman" pitchFamily="18" charset="0"/>
                <a:cs typeface="Times New Roman" pitchFamily="18" charset="0"/>
              </a:rPr>
              <a:t>Nu manifestă deprinderi pt. păstrarea manualelor și nici interes pt. cultivarea acestor deprinderi</a:t>
            </a:r>
            <a:endParaRPr lang="ro-RO" b="1"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ro-RO" sz="3600" b="1" dirty="0" smtClean="0">
                <a:latin typeface="Arial Black" pitchFamily="34" charset="0"/>
                <a:cs typeface="Times New Roman" pitchFamily="18" charset="0"/>
              </a:rPr>
              <a:t>În procesul educativ</a:t>
            </a:r>
            <a:endParaRPr lang="ro-RO" sz="3600" b="1" dirty="0">
              <a:latin typeface="Arial Black" pitchFamily="34" charset="0"/>
              <a:cs typeface="Times New Roman" pitchFamily="18" charset="0"/>
            </a:endParaRPr>
          </a:p>
        </p:txBody>
      </p:sp>
      <p:sp>
        <p:nvSpPr>
          <p:cNvPr id="3" name="Content Placeholder 2"/>
          <p:cNvSpPr>
            <a:spLocks noGrp="1"/>
          </p:cNvSpPr>
          <p:nvPr>
            <p:ph idx="1"/>
          </p:nvPr>
        </p:nvSpPr>
        <p:spPr/>
        <p:txBody>
          <a:bodyPr>
            <a:normAutofit/>
          </a:bodyPr>
          <a:lstStyle/>
          <a:p>
            <a:r>
              <a:rPr lang="ro-RO" sz="2800" b="1" dirty="0" smtClean="0">
                <a:latin typeface="Times New Roman" pitchFamily="18" charset="0"/>
                <a:cs typeface="Times New Roman" pitchFamily="18" charset="0"/>
              </a:rPr>
              <a:t>Lipsa coeziunii și a legăturii firești dintre școală și familie</a:t>
            </a:r>
          </a:p>
          <a:p>
            <a:r>
              <a:rPr lang="ro-RO" sz="2800" b="1" dirty="0" smtClean="0">
                <a:latin typeface="Times New Roman" pitchFamily="18" charset="0"/>
                <a:cs typeface="Times New Roman" pitchFamily="18" charset="0"/>
              </a:rPr>
              <a:t>Slaba implicare și colaborare a familiilor rome cu instituțiile de înv. </a:t>
            </a:r>
          </a:p>
          <a:p>
            <a:r>
              <a:rPr lang="ro-RO" sz="2800" b="1" dirty="0" smtClean="0">
                <a:latin typeface="Times New Roman" pitchFamily="18" charset="0"/>
                <a:cs typeface="Times New Roman" pitchFamily="18" charset="0"/>
              </a:rPr>
              <a:t>Frecvență slabă</a:t>
            </a:r>
          </a:p>
          <a:p>
            <a:r>
              <a:rPr lang="ro-RO" sz="2800" b="1" dirty="0" smtClean="0">
                <a:latin typeface="Times New Roman" pitchFamily="18" charset="0"/>
                <a:cs typeface="Times New Roman" pitchFamily="18" charset="0"/>
              </a:rPr>
              <a:t>Absenteismul crește din clasa a III-a începând</a:t>
            </a:r>
          </a:p>
          <a:p>
            <a:r>
              <a:rPr lang="ro-RO" sz="2800" b="1" dirty="0" smtClean="0">
                <a:latin typeface="Times New Roman" pitchFamily="18" charset="0"/>
                <a:cs typeface="Times New Roman" pitchFamily="18" charset="0"/>
              </a:rPr>
              <a:t>Reținere de cître părinți pt. activități casnice</a:t>
            </a:r>
          </a:p>
          <a:p>
            <a:r>
              <a:rPr lang="ro-RO" sz="2800" b="1" dirty="0" smtClean="0">
                <a:latin typeface="Times New Roman" pitchFamily="18" charset="0"/>
                <a:cs typeface="Times New Roman" pitchFamily="18" charset="0"/>
              </a:rPr>
              <a:t>Inadaptare ala cerințele școlii</a:t>
            </a:r>
            <a:endParaRPr lang="ro-RO" sz="2800" b="1"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sz="3600" b="1" dirty="0" smtClean="0">
                <a:latin typeface="Arial Black" pitchFamily="34" charset="0"/>
                <a:cs typeface="Times New Roman" pitchFamily="18" charset="0"/>
              </a:rPr>
              <a:t>Date statistice</a:t>
            </a:r>
            <a:endParaRPr lang="ro-RO" sz="3600" b="1" dirty="0">
              <a:latin typeface="Arial Black" pitchFamily="34" charset="0"/>
              <a:cs typeface="Times New Roman" pitchFamily="18" charset="0"/>
            </a:endParaRPr>
          </a:p>
        </p:txBody>
      </p:sp>
      <p:sp>
        <p:nvSpPr>
          <p:cNvPr id="3" name="Content Placeholder 2"/>
          <p:cNvSpPr>
            <a:spLocks noGrp="1"/>
          </p:cNvSpPr>
          <p:nvPr>
            <p:ph idx="1"/>
          </p:nvPr>
        </p:nvSpPr>
        <p:spPr/>
        <p:txBody>
          <a:bodyPr>
            <a:normAutofit/>
          </a:bodyPr>
          <a:lstStyle/>
          <a:p>
            <a:r>
              <a:rPr lang="ro-RO" b="1" dirty="0" smtClean="0"/>
              <a:t>Anul școlar 2011/12 an reprezentativ pentru integrarea copiilor romi: </a:t>
            </a:r>
          </a:p>
          <a:p>
            <a:pPr>
              <a:buNone/>
            </a:pPr>
            <a:r>
              <a:rPr lang="ro-RO" dirty="0" smtClean="0">
                <a:solidFill>
                  <a:srgbClr val="C00000"/>
                </a:solidFill>
              </a:rPr>
              <a:t>    </a:t>
            </a:r>
            <a:r>
              <a:rPr lang="ro-RO" sz="2800" dirty="0" smtClean="0">
                <a:solidFill>
                  <a:srgbClr val="C00000"/>
                </a:solidFill>
              </a:rPr>
              <a:t>Elevi absolventi de clasa a VIII-a 2011 in jud: 231</a:t>
            </a:r>
            <a:br>
              <a:rPr lang="ro-RO" sz="2800" dirty="0" smtClean="0">
                <a:solidFill>
                  <a:srgbClr val="C00000"/>
                </a:solidFill>
              </a:rPr>
            </a:br>
            <a:r>
              <a:rPr lang="ro-RO" sz="2800" dirty="0" smtClean="0">
                <a:solidFill>
                  <a:srgbClr val="C00000"/>
                </a:solidFill>
              </a:rPr>
              <a:t>Locuri repartizate: 222</a:t>
            </a:r>
            <a:br>
              <a:rPr lang="ro-RO" sz="2800" dirty="0" smtClean="0">
                <a:solidFill>
                  <a:srgbClr val="C00000"/>
                </a:solidFill>
              </a:rPr>
            </a:br>
            <a:r>
              <a:rPr lang="ro-RO" sz="2800" dirty="0" smtClean="0">
                <a:solidFill>
                  <a:srgbClr val="C00000"/>
                </a:solidFill>
              </a:rPr>
              <a:t>Elevi repartizati: 95</a:t>
            </a:r>
            <a:br>
              <a:rPr lang="ro-RO" sz="2800" dirty="0" smtClean="0">
                <a:solidFill>
                  <a:srgbClr val="C00000"/>
                </a:solidFill>
              </a:rPr>
            </a:br>
            <a:r>
              <a:rPr lang="ro-RO" sz="2800" dirty="0" smtClean="0">
                <a:solidFill>
                  <a:srgbClr val="C00000"/>
                </a:solidFill>
              </a:rPr>
              <a:t/>
            </a:r>
            <a:br>
              <a:rPr lang="ro-RO" sz="2800" dirty="0" smtClean="0">
                <a:solidFill>
                  <a:srgbClr val="C00000"/>
                </a:solidFill>
              </a:rPr>
            </a:br>
            <a:r>
              <a:rPr lang="ro-RO" sz="2800" dirty="0" smtClean="0">
                <a:solidFill>
                  <a:srgbClr val="C00000"/>
                </a:solidFill>
              </a:rPr>
              <a:t>Elevi înscrişi în clasa I (pana la data de 15 iunie): 625</a:t>
            </a:r>
          </a:p>
          <a:p>
            <a:endParaRPr lang="ro-RO" b="1"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729</TotalTime>
  <Words>1196</Words>
  <Application>Microsoft Office PowerPoint</Application>
  <PresentationFormat>On-screen Show (4:3)</PresentationFormat>
  <Paragraphs>143</Paragraphs>
  <Slides>22</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22</vt:i4>
      </vt:variant>
    </vt:vector>
  </HeadingPairs>
  <TitlesOfParts>
    <vt:vector size="30" baseType="lpstr">
      <vt:lpstr>Aharoni</vt:lpstr>
      <vt:lpstr>Arial</vt:lpstr>
      <vt:lpstr>Arial Black</vt:lpstr>
      <vt:lpstr>Calibri</vt:lpstr>
      <vt:lpstr>Calibri Light</vt:lpstr>
      <vt:lpstr>Times New Roman</vt:lpstr>
      <vt:lpstr>Office Theme</vt:lpstr>
      <vt:lpstr>1_Office Theme</vt:lpstr>
      <vt:lpstr>PowerPoint Presentation</vt:lpstr>
      <vt:lpstr>Stereotipii cu privire la comunitatea romă din România. Efecte asupra copiilor</vt:lpstr>
      <vt:lpstr>Introducere</vt:lpstr>
      <vt:lpstr>Factori relevanți ai sistemului educațional al familiei rome</vt:lpstr>
      <vt:lpstr>Printre principalele motive care afectează această situație de nesiguranță economică și a locului de muncă pentru romii din Europa se numără:</vt:lpstr>
      <vt:lpstr>Educația are un rol fundamental</vt:lpstr>
      <vt:lpstr>Context familial nefavorabil</vt:lpstr>
      <vt:lpstr>În procesul educativ</vt:lpstr>
      <vt:lpstr>Date statistice</vt:lpstr>
      <vt:lpstr>Strategia de asigurare a accesului la educaţie a grupurilor dezavantajate </vt:lpstr>
      <vt:lpstr>PowerPoint Presentation</vt:lpstr>
      <vt:lpstr>Strategii alternative</vt:lpstr>
      <vt:lpstr>Proiecte strategice </vt:lpstr>
      <vt:lpstr> Activități de prevenire și combatere a discriminării  </vt:lpstr>
      <vt:lpstr> Introducerea  predării limbii materne </vt:lpstr>
      <vt:lpstr>PowerPoint Presentation</vt:lpstr>
      <vt:lpstr>Grădinițe estivale </vt:lpstr>
      <vt:lpstr>Strategii de integrare</vt:lpstr>
      <vt:lpstr> Programul ADȘ </vt:lpstr>
      <vt:lpstr>Programul ȘDȘ </vt:lpstr>
      <vt:lpstr>Concluzii</vt:lpstr>
      <vt:lpstr>Concluzii 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Raluca</dc:creator>
  <cp:lastModifiedBy>Lydia Wysocki</cp:lastModifiedBy>
  <cp:revision>106</cp:revision>
  <dcterms:created xsi:type="dcterms:W3CDTF">2016-10-18T12:02:00Z</dcterms:created>
  <dcterms:modified xsi:type="dcterms:W3CDTF">2016-11-16T15:10:21Z</dcterms:modified>
</cp:coreProperties>
</file>