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302" r:id="rId3"/>
    <p:sldId id="256" r:id="rId4"/>
    <p:sldId id="271" r:id="rId5"/>
    <p:sldId id="276" r:id="rId6"/>
    <p:sldId id="277" r:id="rId7"/>
    <p:sldId id="289" r:id="rId8"/>
    <p:sldId id="278" r:id="rId9"/>
    <p:sldId id="279" r:id="rId10"/>
    <p:sldId id="294" r:id="rId11"/>
    <p:sldId id="293" r:id="rId12"/>
    <p:sldId id="280" r:id="rId13"/>
    <p:sldId id="281" r:id="rId14"/>
    <p:sldId id="290" r:id="rId15"/>
    <p:sldId id="295" r:id="rId16"/>
    <p:sldId id="292" r:id="rId17"/>
    <p:sldId id="301" r:id="rId18"/>
    <p:sldId id="291" r:id="rId19"/>
    <p:sldId id="287" r:id="rId20"/>
    <p:sldId id="297" r:id="rId21"/>
    <p:sldId id="282" r:id="rId22"/>
    <p:sldId id="284" r:id="rId23"/>
    <p:sldId id="299" r:id="rId24"/>
    <p:sldId id="285" r:id="rId25"/>
    <p:sldId id="286" r:id="rId26"/>
    <p:sldId id="300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>
      <p:cViewPr varScale="1">
        <p:scale>
          <a:sx n="105" d="100"/>
          <a:sy n="105" d="100"/>
        </p:scale>
        <p:origin x="126" y="3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11/16/2016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sinki.fi/" TargetMode="External"/><Relationship Id="rId13" Type="http://schemas.openxmlformats.org/officeDocument/2006/relationships/hyperlink" Target="http://ec.europa.eu/programmes/erasmus-plus/index_en.ht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hyperlink" Target="http://www.ncl.ac.uk/" TargetMode="External"/><Relationship Id="rId16" Type="http://schemas.openxmlformats.org/officeDocument/2006/relationships/hyperlink" Target="http://research.ncl.ac.uk/romtels/resourc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iv-montp3.fr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5" Type="http://schemas.openxmlformats.org/officeDocument/2006/relationships/image" Target="../media/image8.png"/><Relationship Id="rId10" Type="http://schemas.openxmlformats.org/officeDocument/2006/relationships/hyperlink" Target="http://arthurshillprimaryschools.co.uk/" TargetMode="External"/><Relationship Id="rId4" Type="http://schemas.openxmlformats.org/officeDocument/2006/relationships/hyperlink" Target="https://www.mdx.ac.uk/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rtas%20story%20part%201.mp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research.ncl.ac.uk/media/sites/researchwebsites/romtels/NULogo300px-240x84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8" y="5694358"/>
            <a:ext cx="1437030" cy="60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research.ncl.ac.uk/media/sites/researchwebsites/romtels/MU_LDN_partner_2col%20(c)300px-120x6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95" y="5700255"/>
            <a:ext cx="1222492" cy="57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ontpellierLogo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24" y="5713870"/>
            <a:ext cx="1139761" cy="65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research.ncl.ac.uk/media/sites/researchwebsites/romtels/UHelsinki%20copy300px-120x66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99" y="5635317"/>
            <a:ext cx="1187774" cy="67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research.ncl.ac.uk/media/sites/researchwebsites/romtels/ArthursHillplainbground-120x66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86" y="5713870"/>
            <a:ext cx="665340" cy="65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6" y="5713869"/>
            <a:ext cx="1771058" cy="570932"/>
          </a:xfrm>
          <a:prstGeom prst="rect">
            <a:avLst/>
          </a:prstGeom>
        </p:spPr>
      </p:pic>
      <p:pic>
        <p:nvPicPr>
          <p:cNvPr id="17" name="Picture 16" descr="http://research.ncl.ac.uk/media/sites/researchwebsites/romtels/erasmus+logo_mic-421x120.jp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9" y="5601165"/>
            <a:ext cx="1732497" cy="74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10" y="513685"/>
            <a:ext cx="9270647" cy="18261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18110" y="2526528"/>
            <a:ext cx="8981964" cy="258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9" dirty="0"/>
              <a:t>Languages for Dignity: a pedagogy for success at school</a:t>
            </a:r>
          </a:p>
          <a:p>
            <a:r>
              <a:rPr lang="en-GB" sz="2399" dirty="0"/>
              <a:t>Oradea, Romania</a:t>
            </a:r>
          </a:p>
          <a:p>
            <a:r>
              <a:rPr lang="en-GB" sz="2399" dirty="0"/>
              <a:t>26</a:t>
            </a:r>
            <a:r>
              <a:rPr lang="en-GB" sz="2399" baseline="30000" dirty="0"/>
              <a:t>th</a:t>
            </a:r>
            <a:r>
              <a:rPr lang="en-GB" sz="2399" dirty="0"/>
              <a:t>-27</a:t>
            </a:r>
            <a:r>
              <a:rPr lang="en-GB" sz="2399" baseline="30000" dirty="0"/>
              <a:t>th</a:t>
            </a:r>
            <a:r>
              <a:rPr lang="en-GB" sz="2399" dirty="0"/>
              <a:t> October 2016</a:t>
            </a:r>
          </a:p>
          <a:p>
            <a:endParaRPr lang="en-GB" sz="2399" dirty="0"/>
          </a:p>
          <a:p>
            <a:r>
              <a:rPr lang="en-GB" sz="2399" dirty="0"/>
              <a:t>Lecture 1, day 1</a:t>
            </a:r>
          </a:p>
          <a:p>
            <a:r>
              <a:rPr lang="en-GB" sz="2399" dirty="0"/>
              <a:t>Dr Leena Robertson, Dr Heather Smith</a:t>
            </a:r>
          </a:p>
          <a:p>
            <a:endParaRPr lang="en-GB" sz="1799" dirty="0"/>
          </a:p>
        </p:txBody>
      </p:sp>
      <p:sp>
        <p:nvSpPr>
          <p:cNvPr id="21" name="Rectangle 20"/>
          <p:cNvSpPr/>
          <p:nvPr/>
        </p:nvSpPr>
        <p:spPr>
          <a:xfrm>
            <a:off x="7106986" y="4841855"/>
            <a:ext cx="5133402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99" dirty="0">
                <a:hlinkClick r:id="rId16"/>
              </a:rPr>
              <a:t>http://research.ncl.ac.uk/romtels/resources/</a:t>
            </a:r>
            <a:endParaRPr lang="en-GB" sz="1799" dirty="0"/>
          </a:p>
        </p:txBody>
      </p:sp>
    </p:spTree>
    <p:extLst>
      <p:ext uri="{BB962C8B-B14F-4D97-AF65-F5344CB8AC3E}">
        <p14:creationId xmlns:p14="http://schemas.microsoft.com/office/powerpoint/2010/main" val="16314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260648"/>
            <a:ext cx="5904656" cy="3339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24" y="3330102"/>
            <a:ext cx="6161162" cy="3527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69" y="6021288"/>
            <a:ext cx="4733925" cy="40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8428" y="764704"/>
            <a:ext cx="60928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“Few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Roma children have access to quality preschool education.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CEE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43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percent of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Roma children between three and six years of age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enrolled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preschool, compared to 56 percent of their non-Roma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neighbours” p. 56.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1804" y="5661248"/>
            <a:ext cx="108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AL </a:t>
            </a:r>
            <a:r>
              <a:rPr lang="en-GB" sz="1400" dirty="0">
                <a:latin typeface="Calibri" panose="020F0502020204030204" pitchFamily="34" charset="0"/>
              </a:rPr>
              <a:t>(Albania), BA (</a:t>
            </a:r>
            <a:r>
              <a:rPr lang="en-GB" sz="1400" dirty="0" smtClean="0">
                <a:latin typeface="Calibri" panose="020F0502020204030204" pitchFamily="34" charset="0"/>
              </a:rPr>
              <a:t>Bosnia and </a:t>
            </a:r>
            <a:r>
              <a:rPr lang="en-GB" sz="1400" dirty="0">
                <a:latin typeface="Calibri" panose="020F0502020204030204" pitchFamily="34" charset="0"/>
              </a:rPr>
              <a:t>Herzegovina), BG (Bulgaria), H (Hungary), HR (Republic of Croatia), CZ (Czech Republic), MD</a:t>
            </a:r>
          </a:p>
          <a:p>
            <a:r>
              <a:rPr lang="en-GB" sz="1400" dirty="0">
                <a:latin typeface="Calibri" panose="020F0502020204030204" pitchFamily="34" charset="0"/>
              </a:rPr>
              <a:t>(Moldova), ME (Montenegro), MK (FYR of Macedonia), RO (Romania), RS (Republic of Serbia</a:t>
            </a:r>
            <a:r>
              <a:rPr lang="en-GB" sz="1400" dirty="0" smtClean="0">
                <a:latin typeface="Calibri" panose="020F0502020204030204" pitchFamily="34" charset="0"/>
              </a:rPr>
              <a:t>), and </a:t>
            </a:r>
            <a:r>
              <a:rPr lang="en-GB" sz="1400" dirty="0">
                <a:latin typeface="Calibri" panose="020F0502020204030204" pitchFamily="34" charset="0"/>
              </a:rPr>
              <a:t>SK (Slovakia).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60648"/>
            <a:ext cx="6096000" cy="5172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5395" y="620688"/>
            <a:ext cx="42176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“Differences </a:t>
            </a:r>
            <a:r>
              <a:rPr lang="en-GB" sz="2400" dirty="0">
                <a:latin typeface="Calibri" panose="020F0502020204030204" pitchFamily="34" charset="0"/>
              </a:rPr>
              <a:t>in lower secondary education attainment between 2004 and 2011 </a:t>
            </a:r>
            <a:r>
              <a:rPr lang="en-GB" sz="2400" dirty="0" smtClean="0">
                <a:latin typeface="Calibri" panose="020F0502020204030204" pitchFamily="34" charset="0"/>
              </a:rPr>
              <a:t>are statistically significant </a:t>
            </a:r>
            <a:r>
              <a:rPr lang="en-GB" sz="2400" dirty="0">
                <a:latin typeface="Calibri" panose="020F0502020204030204" pitchFamily="34" charset="0"/>
              </a:rPr>
              <a:t>for Bulgaria and Romania (p &lt; .01). In both counties, a </a:t>
            </a:r>
            <a:r>
              <a:rPr lang="en-GB" sz="2400" dirty="0" smtClean="0">
                <a:latin typeface="Calibri" panose="020F0502020204030204" pitchFamily="34" charset="0"/>
              </a:rPr>
              <a:t>higher share </a:t>
            </a:r>
            <a:r>
              <a:rPr lang="en-GB" sz="2400" dirty="0">
                <a:latin typeface="Calibri" panose="020F0502020204030204" pitchFamily="34" charset="0"/>
              </a:rPr>
              <a:t>of Roma aged 17 to 23 have completed lower secondary education in 2011, </a:t>
            </a:r>
            <a:r>
              <a:rPr lang="en-GB" sz="2400" dirty="0" smtClean="0">
                <a:latin typeface="Calibri" panose="020F0502020204030204" pitchFamily="34" charset="0"/>
              </a:rPr>
              <a:t>in comparison </a:t>
            </a:r>
            <a:r>
              <a:rPr lang="en-GB" sz="2400" dirty="0">
                <a:latin typeface="Calibri" panose="020F0502020204030204" pitchFamily="34" charset="0"/>
              </a:rPr>
              <a:t>to 2004</a:t>
            </a:r>
            <a:r>
              <a:rPr lang="en-GB" sz="2400" dirty="0" smtClean="0">
                <a:latin typeface="Calibri" panose="020F0502020204030204" pitchFamily="34" charset="0"/>
              </a:rPr>
              <a:t>.”(p. 22)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260648"/>
            <a:ext cx="6086475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5817" y="6165304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AL </a:t>
            </a:r>
            <a:r>
              <a:rPr lang="en-GB" sz="1400" dirty="0">
                <a:latin typeface="Calibri" panose="020F0502020204030204" pitchFamily="34" charset="0"/>
              </a:rPr>
              <a:t>(Albania), BA (</a:t>
            </a:r>
            <a:r>
              <a:rPr lang="en-GB" sz="1400" dirty="0" smtClean="0">
                <a:latin typeface="Calibri" panose="020F0502020204030204" pitchFamily="34" charset="0"/>
              </a:rPr>
              <a:t>Bosnia and </a:t>
            </a:r>
            <a:r>
              <a:rPr lang="en-GB" sz="1400" dirty="0">
                <a:latin typeface="Calibri" panose="020F0502020204030204" pitchFamily="34" charset="0"/>
              </a:rPr>
              <a:t>Herzegovina), BG (Bulgaria), H (Hungary), HR (Republic of Croatia), CZ (Czech Republic), MD</a:t>
            </a:r>
          </a:p>
          <a:p>
            <a:r>
              <a:rPr lang="en-GB" sz="1400" dirty="0">
                <a:latin typeface="Calibri" panose="020F0502020204030204" pitchFamily="34" charset="0"/>
              </a:rPr>
              <a:t>(Moldova), ME (Montenegro), MK (FYR of Macedonia), RO (Romania), RS (Republic of Serbia</a:t>
            </a:r>
            <a:r>
              <a:rPr lang="en-GB" sz="1400" dirty="0" smtClean="0">
                <a:latin typeface="Calibri" panose="020F0502020204030204" pitchFamily="34" charset="0"/>
              </a:rPr>
              <a:t>), and </a:t>
            </a:r>
            <a:r>
              <a:rPr lang="en-GB" sz="1400" dirty="0">
                <a:latin typeface="Calibri" panose="020F0502020204030204" pitchFamily="34" charset="0"/>
              </a:rPr>
              <a:t>SK (Slovakia).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781" y="908720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“In </a:t>
            </a:r>
            <a:r>
              <a:rPr lang="en-GB" sz="2400" dirty="0">
                <a:latin typeface="Calibri" panose="020F0502020204030204" pitchFamily="34" charset="0"/>
              </a:rPr>
              <a:t>Romania, </a:t>
            </a:r>
            <a:r>
              <a:rPr lang="en-GB" sz="2400" dirty="0" smtClean="0">
                <a:latin typeface="Calibri" panose="020F0502020204030204" pitchFamily="34" charset="0"/>
              </a:rPr>
              <a:t>where a </a:t>
            </a:r>
            <a:r>
              <a:rPr lang="en-GB" sz="2400" dirty="0">
                <a:latin typeface="Calibri" panose="020F0502020204030204" pitchFamily="34" charset="0"/>
              </a:rPr>
              <a:t>higher share of Roma completed primary and lower secondary education in 2011, </a:t>
            </a:r>
            <a:r>
              <a:rPr lang="en-GB" sz="2400" dirty="0" smtClean="0">
                <a:latin typeface="Calibri" panose="020F0502020204030204" pitchFamily="34" charset="0"/>
              </a:rPr>
              <a:t>in comparison </a:t>
            </a:r>
            <a:r>
              <a:rPr lang="en-GB" sz="2400" dirty="0">
                <a:latin typeface="Calibri" panose="020F0502020204030204" pitchFamily="34" charset="0"/>
              </a:rPr>
              <a:t>to 2004, no </a:t>
            </a:r>
            <a:r>
              <a:rPr lang="en-GB" sz="2400" dirty="0" smtClean="0">
                <a:latin typeface="Calibri" panose="020F0502020204030204" pitchFamily="34" charset="0"/>
              </a:rPr>
              <a:t>significant differences </a:t>
            </a:r>
            <a:r>
              <a:rPr lang="en-GB" sz="2400" dirty="0">
                <a:latin typeface="Calibri" panose="020F0502020204030204" pitchFamily="34" charset="0"/>
              </a:rPr>
              <a:t>were found with regard to upper </a:t>
            </a:r>
            <a:r>
              <a:rPr lang="en-GB" sz="2400" dirty="0" smtClean="0">
                <a:latin typeface="Calibri" panose="020F0502020204030204" pitchFamily="34" charset="0"/>
              </a:rPr>
              <a:t>secondary education” (p.22)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87" y="638175"/>
            <a:ext cx="84772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996" y="404664"/>
            <a:ext cx="849694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</a:rPr>
              <a:t>But what are the possible reasons underlying this waste of potential?</a:t>
            </a:r>
          </a:p>
          <a:p>
            <a:pPr>
              <a:lnSpc>
                <a:spcPct val="90000"/>
              </a:lnSpc>
            </a:pPr>
            <a:endParaRPr lang="en-GB" sz="36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</a:rPr>
              <a:t>Is it something to do with parental attitude?</a:t>
            </a:r>
            <a:endParaRPr lang="en-GB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288695"/>
            <a:ext cx="7953375" cy="4248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788" y="4885719"/>
            <a:ext cx="114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“Roma </a:t>
            </a:r>
            <a:r>
              <a:rPr lang="en-GB" sz="2000" dirty="0">
                <a:latin typeface="Calibri" panose="020F0502020204030204" pitchFamily="34" charset="0"/>
              </a:rPr>
              <a:t>and non-Roma parents report the same </a:t>
            </a:r>
            <a:r>
              <a:rPr lang="en-GB" sz="2000" dirty="0" smtClean="0">
                <a:latin typeface="Calibri" panose="020F0502020204030204" pitchFamily="34" charset="0"/>
              </a:rPr>
              <a:t>educational aspirations for </a:t>
            </a:r>
            <a:r>
              <a:rPr lang="en-GB" sz="2000" dirty="0">
                <a:latin typeface="Calibri" panose="020F0502020204030204" pitchFamily="34" charset="0"/>
              </a:rPr>
              <a:t>their children. When asked, “What do you believe is a sufficient level </a:t>
            </a:r>
            <a:r>
              <a:rPr lang="en-GB" sz="2000" dirty="0" smtClean="0">
                <a:latin typeface="Calibri" panose="020F0502020204030204" pitchFamily="34" charset="0"/>
              </a:rPr>
              <a:t>of education </a:t>
            </a:r>
            <a:r>
              <a:rPr lang="en-GB" sz="2000" dirty="0">
                <a:latin typeface="Calibri" panose="020F0502020204030204" pitchFamily="34" charset="0"/>
              </a:rPr>
              <a:t>for a child?” Roma parents display similar preferences as </a:t>
            </a:r>
            <a:r>
              <a:rPr lang="en-GB" sz="2000" dirty="0" smtClean="0">
                <a:latin typeface="Calibri" panose="020F0502020204030204" pitchFamily="34" charset="0"/>
              </a:rPr>
              <a:t>non-Roma parents </a:t>
            </a:r>
            <a:r>
              <a:rPr lang="en-GB" sz="2000" dirty="0">
                <a:latin typeface="Calibri" panose="020F0502020204030204" pitchFamily="34" charset="0"/>
              </a:rPr>
              <a:t>(see figure 1.8). </a:t>
            </a:r>
            <a:r>
              <a:rPr lang="en-GB" sz="2000" dirty="0" smtClean="0">
                <a:latin typeface="Calibri" panose="020F0502020204030204" pitchFamily="34" charset="0"/>
              </a:rPr>
              <a:t>… </a:t>
            </a:r>
            <a:r>
              <a:rPr lang="en-GB" sz="2000" dirty="0">
                <a:latin typeface="Calibri" panose="020F0502020204030204" pitchFamily="34" charset="0"/>
              </a:rPr>
              <a:t>the preferences are similar for sons and </a:t>
            </a:r>
            <a:r>
              <a:rPr lang="en-GB" sz="2000" dirty="0" smtClean="0">
                <a:latin typeface="Calibri" panose="020F0502020204030204" pitchFamily="34" charset="0"/>
              </a:rPr>
              <a:t>for daughters.” (p.23) 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20" y="6363047"/>
            <a:ext cx="4733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884" y="692696"/>
            <a:ext cx="96490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role does poverty play?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80" y="1772816"/>
            <a:ext cx="5748480" cy="38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7502"/>
          <a:stretch/>
        </p:blipFill>
        <p:spPr>
          <a:xfrm>
            <a:off x="2710036" y="332656"/>
            <a:ext cx="6519296" cy="46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5301208"/>
            <a:ext cx="11172017" cy="973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20" y="6363047"/>
            <a:ext cx="4733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0"/>
            <a:ext cx="88776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1804" y="548680"/>
            <a:ext cx="4505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Maslow's hierarchy of needs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996" y="332656"/>
            <a:ext cx="85689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dirty="0" smtClean="0">
                <a:latin typeface="Calibri" panose="020F0502020204030204" pitchFamily="34" charset="0"/>
              </a:rPr>
              <a:t>Or, is it about (Infra)structures and education systems? </a:t>
            </a:r>
            <a:endParaRPr lang="en-GB" sz="36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700808"/>
            <a:ext cx="55107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404664"/>
            <a:ext cx="4273738" cy="2355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72" y="3356992"/>
            <a:ext cx="9753600" cy="3048001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Languages for Dignity: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772" y="5715000"/>
            <a:ext cx="7848600" cy="1143000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 </a:t>
            </a:r>
            <a:r>
              <a:rPr lang="en-GB" dirty="0">
                <a:latin typeface="Arial Rounded MT Bold" panose="020F0704030504030204" pitchFamily="34" charset="0"/>
              </a:rPr>
              <a:t>pedagogy for success at school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812" y="404664"/>
            <a:ext cx="2321538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64" y="285293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Welcome to our conference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6340" y="1196752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“The </a:t>
            </a:r>
            <a:r>
              <a:rPr lang="en-GB" sz="2400" dirty="0">
                <a:latin typeface="Calibri" panose="020F0502020204030204" pitchFamily="34" charset="0"/>
              </a:rPr>
              <a:t>language barrier for a part of the Roma population is not acknowledged or </a:t>
            </a:r>
            <a:r>
              <a:rPr lang="en-GB" sz="2400" dirty="0" smtClean="0">
                <a:latin typeface="Calibri" panose="020F0502020204030204" pitchFamily="34" charset="0"/>
              </a:rPr>
              <a:t>addressed. A </a:t>
            </a:r>
            <a:r>
              <a:rPr lang="en-GB" sz="2400" dirty="0">
                <a:latin typeface="Calibri" panose="020F0502020204030204" pitchFamily="34" charset="0"/>
              </a:rPr>
              <a:t>lack of bilingual education in the Romanian education system prevents Roma </a:t>
            </a:r>
            <a:r>
              <a:rPr lang="en-GB" sz="2400" dirty="0" smtClean="0">
                <a:latin typeface="Calibri" panose="020F0502020204030204" pitchFamily="34" charset="0"/>
              </a:rPr>
              <a:t>children from </a:t>
            </a:r>
            <a:r>
              <a:rPr lang="en-GB" sz="2400" dirty="0">
                <a:latin typeface="Calibri" panose="020F0502020204030204" pitchFamily="34" charset="0"/>
              </a:rPr>
              <a:t>accessing education and negatively influences their school achievements. With </a:t>
            </a:r>
            <a:r>
              <a:rPr lang="en-GB" sz="2400" dirty="0" smtClean="0">
                <a:latin typeface="Calibri" panose="020F0502020204030204" pitchFamily="34" charset="0"/>
              </a:rPr>
              <a:t>the exception </a:t>
            </a:r>
            <a:r>
              <a:rPr lang="en-GB" sz="2400" dirty="0">
                <a:latin typeface="Calibri" panose="020F0502020204030204" pitchFamily="34" charset="0"/>
              </a:rPr>
              <a:t>of a small-scale project of a Roma NGO (Amare </a:t>
            </a:r>
            <a:r>
              <a:rPr lang="en-GB" sz="2400" dirty="0" err="1">
                <a:latin typeface="Calibri" panose="020F0502020204030204" pitchFamily="34" charset="0"/>
              </a:rPr>
              <a:t>Romentza</a:t>
            </a:r>
            <a:r>
              <a:rPr lang="en-GB" sz="2400" dirty="0">
                <a:latin typeface="Calibri" panose="020F0502020204030204" pitchFamily="34" charset="0"/>
              </a:rPr>
              <a:t>), which set up a </a:t>
            </a:r>
            <a:r>
              <a:rPr lang="en-GB" sz="2400" dirty="0" smtClean="0">
                <a:latin typeface="Calibri" panose="020F0502020204030204" pitchFamily="34" charset="0"/>
              </a:rPr>
              <a:t>bilingual kindergarten </a:t>
            </a:r>
            <a:r>
              <a:rPr lang="en-GB" sz="2400" dirty="0">
                <a:latin typeface="Calibri" panose="020F0502020204030204" pitchFamily="34" charset="0"/>
              </a:rPr>
              <a:t>for 20 Roma children, there are no other initiatives in this </a:t>
            </a:r>
            <a:r>
              <a:rPr lang="en-GB" sz="2400" dirty="0" smtClean="0">
                <a:latin typeface="Calibri" panose="020F0502020204030204" pitchFamily="34" charset="0"/>
              </a:rPr>
              <a:t>respect.” (p.39)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764" y="1124744"/>
            <a:ext cx="4968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Calibri" panose="020F0502020204030204" pitchFamily="34" charset="0"/>
              </a:rPr>
              <a:t>Barriers to enrolment: include: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Pre school lacks sufficient subsidized funding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Pre-school places are often allocated to those with working parents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7% of children in Romania do not attend Primary school; 80% of these are Roma. This is largely due to a lack of identity or registration documents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Multiple axes of poverty – poor road and transport infrastructure; lack of money for schooling, e.g. clothes, food school materials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9916" y="152435"/>
            <a:ext cx="95050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b="1" dirty="0" smtClean="0">
                <a:latin typeface="Calibri" panose="020F0502020204030204" pitchFamily="34" charset="0"/>
              </a:rPr>
              <a:t>Roma in early years and Primary schools in Romania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4332" y="537321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Advancing Education of Roma in </a:t>
            </a:r>
            <a:r>
              <a:rPr lang="en-GB" b="1" dirty="0" smtClean="0">
                <a:latin typeface="Calibri" panose="020F0502020204030204" pitchFamily="34" charset="0"/>
              </a:rPr>
              <a:t>Romania: </a:t>
            </a:r>
            <a:r>
              <a:rPr lang="en-GB" dirty="0" smtClean="0">
                <a:latin typeface="Calibri" panose="020F0502020204030204" pitchFamily="34" charset="0"/>
              </a:rPr>
              <a:t>Country </a:t>
            </a:r>
            <a:r>
              <a:rPr lang="en-GB" dirty="0">
                <a:latin typeface="Calibri" panose="020F0502020204030204" pitchFamily="34" charset="0"/>
              </a:rPr>
              <a:t>Assessment</a:t>
            </a:r>
          </a:p>
          <a:p>
            <a:r>
              <a:rPr lang="en-GB" dirty="0">
                <a:latin typeface="Calibri" panose="020F0502020204030204" pitchFamily="34" charset="0"/>
              </a:rPr>
              <a:t>and the Roma Education Fund’s Strategic </a:t>
            </a:r>
            <a:r>
              <a:rPr lang="en-GB" dirty="0" smtClean="0">
                <a:latin typeface="Calibri" panose="020F0502020204030204" pitchFamily="34" charset="0"/>
              </a:rPr>
              <a:t>Directions, Roma Education fund, 2007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88640"/>
            <a:ext cx="6668020" cy="6095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1179023"/>
            <a:ext cx="502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948" y="404664"/>
            <a:ext cx="9001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>
                <a:latin typeface="Calibri" panose="020F0502020204030204" pitchFamily="34" charset="0"/>
              </a:rPr>
              <a:t>So, is it also about Roma children’s </a:t>
            </a:r>
            <a:r>
              <a:rPr lang="en-GB" sz="3200" dirty="0" err="1" smtClean="0">
                <a:latin typeface="Calibri" panose="020F0502020204030204" pitchFamily="34" charset="0"/>
              </a:rPr>
              <a:t>plurilingualism</a:t>
            </a:r>
            <a:r>
              <a:rPr lang="en-GB" sz="3200" dirty="0" smtClean="0">
                <a:latin typeface="Calibri" panose="020F0502020204030204" pitchFamily="34" charset="0"/>
              </a:rPr>
              <a:t>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77" y="1556792"/>
            <a:ext cx="7246541" cy="40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916" y="1052736"/>
            <a:ext cx="9369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“Among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steps towards multicultural education taken by the authorities are the constitutional provision 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that national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minorities are allowed to pursue education in their respective mother tongue; the creation 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of pedagogical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programs aiming to qualify students for teaching in minority languages; 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…. and material support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for providing national minorities’ children with textbooks in their mother tongue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.” p.30 Roma Education Fund, Country assessment, Romania, 2012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81" y="3466167"/>
            <a:ext cx="8375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“Studies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conducted by the Ministry of Education 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and NGOs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are consistent in presenting the educational gap between Romani and non-Romani children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, and 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the factors affecting the educational trajectory of Romani children, such as poverty, 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widespread discrimination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231F20"/>
                </a:solidFill>
                <a:latin typeface="Calibri" panose="020F0502020204030204" pitchFamily="34" charset="0"/>
              </a:rPr>
              <a:t>monocultural</a:t>
            </a:r>
            <a:r>
              <a:rPr lang="en-GB" sz="2000" dirty="0">
                <a:solidFill>
                  <a:srgbClr val="231F20"/>
                </a:solidFill>
                <a:latin typeface="Calibri" panose="020F0502020204030204" pitchFamily="34" charset="0"/>
              </a:rPr>
              <a:t> curricula, segregation, lack of support, and absence of formal 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early Education.” </a:t>
            </a:r>
            <a:r>
              <a:rPr lang="en-GB" sz="2000" i="1" dirty="0" smtClean="0">
                <a:solidFill>
                  <a:srgbClr val="231F20"/>
                </a:solidFill>
                <a:latin typeface="Calibri" panose="020F0502020204030204" pitchFamily="34" charset="0"/>
              </a:rPr>
              <a:t>Ibid</a:t>
            </a:r>
            <a:r>
              <a:rPr lang="en-GB" sz="2000" dirty="0" smtClean="0">
                <a:solidFill>
                  <a:srgbClr val="231F20"/>
                </a:solidFill>
                <a:latin typeface="Calibri" panose="020F0502020204030204" pitchFamily="34" charset="0"/>
              </a:rPr>
              <a:t>: p.33 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020" y="116632"/>
            <a:ext cx="7721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1F20"/>
                </a:solidFill>
                <a:latin typeface="Calibri" panose="020F0502020204030204" pitchFamily="34" charset="0"/>
              </a:rPr>
              <a:t>Roma Education Fund, Country assessment, Romania, 2012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andwritin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1683" r="46021" b="4042"/>
          <a:stretch>
            <a:fillRect/>
          </a:stretch>
        </p:blipFill>
        <p:spPr bwMode="auto">
          <a:xfrm>
            <a:off x="290930" y="3598996"/>
            <a:ext cx="2592288" cy="259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9836" y="332656"/>
            <a:ext cx="10585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</a:rPr>
              <a:t>So, the statistics and research show us there is work to do, and thinking to be done.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</a:rPr>
              <a:t>But statistics can be impersonal.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1772816"/>
            <a:ext cx="3960440" cy="47341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93812" y="309654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  <a:hlinkClick r:id="rId2" action="ppaction://hlinkfile"/>
              </a:rPr>
              <a:t>Let us now hear a human story, from one woman called Marta, who is Roma and arrived in UK from The Slovak Republic. Marta had great potential to be a scholar, but …. 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" y="889000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988840"/>
            <a:ext cx="5040560" cy="33570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980" y="-276886"/>
            <a:ext cx="9753600" cy="1325562"/>
          </a:xfrm>
        </p:spPr>
        <p:txBody>
          <a:bodyPr>
            <a:normAutofit/>
          </a:bodyPr>
          <a:lstStyle/>
          <a:p>
            <a:r>
              <a:rPr lang="en-US" sz="5400" cap="none" dirty="0">
                <a:latin typeface="Calibri" panose="020F0502020204030204" pitchFamily="34" charset="0"/>
              </a:rPr>
              <a:t>	</a:t>
            </a:r>
            <a:r>
              <a:rPr lang="en-US" sz="5400" cap="none" dirty="0" smtClean="0">
                <a:latin typeface="Calibri" panose="020F0502020204030204" pitchFamily="34" charset="0"/>
              </a:rPr>
              <a:t>This conference is about:</a:t>
            </a:r>
            <a:endParaRPr lang="en-US" sz="5400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772816"/>
            <a:ext cx="6408712" cy="43434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GB" sz="4000" dirty="0">
                <a:latin typeface="Calibri" panose="020F0502020204030204" pitchFamily="34" charset="0"/>
              </a:rPr>
              <a:t>Lost </a:t>
            </a:r>
            <a:r>
              <a:rPr lang="en-GB" sz="4000" dirty="0" smtClean="0">
                <a:latin typeface="Calibri" panose="020F0502020204030204" pitchFamily="34" charset="0"/>
              </a:rPr>
              <a:t>potential </a:t>
            </a:r>
            <a:endParaRPr lang="en-GB" sz="40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4000" dirty="0">
                <a:latin typeface="Calibri" panose="020F0502020204030204" pitchFamily="34" charset="0"/>
              </a:rPr>
              <a:t>Why </a:t>
            </a:r>
            <a:r>
              <a:rPr lang="en-GB" sz="4000" dirty="0" smtClean="0">
                <a:latin typeface="Calibri" panose="020F0502020204030204" pitchFamily="34" charset="0"/>
              </a:rPr>
              <a:t>so much potential is lost (thinking about </a:t>
            </a:r>
            <a:r>
              <a:rPr lang="en-GB" sz="4000" dirty="0">
                <a:latin typeface="Calibri" panose="020F0502020204030204" pitchFamily="34" charset="0"/>
              </a:rPr>
              <a:t>individuals to structures and systems)</a:t>
            </a:r>
          </a:p>
          <a:p>
            <a:pPr marL="45720" indent="0">
              <a:buNone/>
            </a:pPr>
            <a:r>
              <a:rPr lang="en-GB" sz="4000" dirty="0">
                <a:latin typeface="Calibri" panose="020F0502020204030204" pitchFamily="34" charset="0"/>
              </a:rPr>
              <a:t>What can we do in response (principles and practices</a:t>
            </a:r>
            <a:r>
              <a:rPr lang="en-GB" sz="4000" dirty="0" smtClean="0">
                <a:latin typeface="Calibri" panose="020F0502020204030204" pitchFamily="34" charset="0"/>
              </a:rPr>
              <a:t>)</a:t>
            </a:r>
          </a:p>
          <a:p>
            <a:pPr marL="45720" indent="0">
              <a:buNone/>
            </a:pPr>
            <a:r>
              <a:rPr lang="en-GB" sz="4000" dirty="0" smtClean="0">
                <a:latin typeface="Calibri" panose="020F0502020204030204" pitchFamily="34" charset="0"/>
              </a:rPr>
              <a:t>The role of language in maintaining and restoring human dignity</a:t>
            </a:r>
            <a:endParaRPr lang="en-GB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1884" y="33991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cap="none" dirty="0" smtClean="0">
                <a:latin typeface="Calibri" panose="020F0502020204030204" pitchFamily="34" charset="0"/>
              </a:rPr>
              <a:t>It is about:</a:t>
            </a:r>
            <a:endParaRPr lang="en-US" sz="5400" cap="none" dirty="0"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18348" y="2276872"/>
            <a:ext cx="6408712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sz="2800" dirty="0">
                <a:latin typeface="Calibri" panose="020F0502020204030204" pitchFamily="34" charset="0"/>
              </a:rPr>
              <a:t>Pupils’ incredible linguistic dexterity</a:t>
            </a:r>
          </a:p>
          <a:p>
            <a:pPr marL="45720" indent="0">
              <a:buNone/>
            </a:pPr>
            <a:r>
              <a:rPr lang="en-GB" sz="2800" dirty="0">
                <a:latin typeface="Calibri" panose="020F0502020204030204" pitchFamily="34" charset="0"/>
              </a:rPr>
              <a:t>The reality of </a:t>
            </a:r>
            <a:r>
              <a:rPr lang="en-GB" sz="2800" dirty="0" err="1">
                <a:latin typeface="Calibri" panose="020F0502020204030204" pitchFamily="34" charset="0"/>
              </a:rPr>
              <a:t>plurilingual</a:t>
            </a:r>
            <a:r>
              <a:rPr lang="en-GB" sz="2800" dirty="0">
                <a:latin typeface="Calibri" panose="020F0502020204030204" pitchFamily="34" charset="0"/>
              </a:rPr>
              <a:t> lives and ways of reflecting that reality in </a:t>
            </a:r>
            <a:r>
              <a:rPr lang="en-GB" sz="2800" dirty="0" smtClean="0">
                <a:latin typeface="Calibri" panose="020F0502020204030204" pitchFamily="34" charset="0"/>
              </a:rPr>
              <a:t>classrooms, drawing on partnerships with parents as language experts</a:t>
            </a:r>
            <a:endParaRPr lang="en-GB" sz="28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2800" dirty="0">
                <a:latin typeface="Calibri" panose="020F0502020204030204" pitchFamily="34" charset="0"/>
              </a:rPr>
              <a:t>More specifically it is about pedagogic approaches which encourage, support and enable children to use all their languages in the classroom as </a:t>
            </a:r>
            <a:r>
              <a:rPr lang="en-GB" sz="2800" dirty="0" smtClean="0">
                <a:latin typeface="Calibri" panose="020F0502020204030204" pitchFamily="34" charset="0"/>
              </a:rPr>
              <a:t>natural tools </a:t>
            </a:r>
            <a:r>
              <a:rPr lang="en-GB" sz="2800" dirty="0">
                <a:latin typeface="Calibri" panose="020F0502020204030204" pitchFamily="34" charset="0"/>
              </a:rPr>
              <a:t>to support their learning.</a:t>
            </a:r>
          </a:p>
          <a:p>
            <a:pPr marL="45720" indent="0">
              <a:buNone/>
            </a:pP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1340768"/>
            <a:ext cx="4968552" cy="33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9956" y="33265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cap="none" dirty="0" smtClean="0">
                <a:latin typeface="Calibri" panose="020F0502020204030204" pitchFamily="34" charset="0"/>
              </a:rPr>
              <a:t>This conference is </a:t>
            </a:r>
            <a:r>
              <a:rPr lang="en-US" sz="5400" i="1" cap="none" dirty="0" smtClean="0">
                <a:latin typeface="Calibri" panose="020F0502020204030204" pitchFamily="34" charset="0"/>
              </a:rPr>
              <a:t>not</a:t>
            </a:r>
            <a:r>
              <a:rPr lang="en-US" sz="5400" cap="none" dirty="0" smtClean="0">
                <a:latin typeface="Calibri" panose="020F0502020204030204" pitchFamily="34" charset="0"/>
              </a:rPr>
              <a:t> about:</a:t>
            </a:r>
            <a:endParaRPr lang="en-US" sz="5400" cap="none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956" y="1484784"/>
            <a:ext cx="9433048" cy="326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Blaming individuals (children, families, communities, teachers, teacher educators)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Letting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emotions stop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addressing difficult topics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9956" y="33265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cap="none" dirty="0" smtClean="0">
                <a:latin typeface="Calibri" panose="020F0502020204030204" pitchFamily="34" charset="0"/>
              </a:rPr>
              <a:t>This conference assumes:</a:t>
            </a:r>
            <a:endParaRPr lang="en-US" sz="5400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9796" y="1412776"/>
            <a:ext cx="6408712" cy="434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sz="4000" dirty="0" smtClean="0">
                <a:latin typeface="Calibri" panose="020F0502020204030204" pitchFamily="34" charset="0"/>
              </a:rPr>
              <a:t>We, as educators, want </a:t>
            </a:r>
            <a:r>
              <a:rPr lang="en-GB" sz="4000" i="1" dirty="0" smtClean="0">
                <a:latin typeface="Calibri" panose="020F0502020204030204" pitchFamily="34" charset="0"/>
              </a:rPr>
              <a:t>all</a:t>
            </a:r>
            <a:r>
              <a:rPr lang="en-GB" sz="4000" dirty="0" smtClean="0">
                <a:latin typeface="Calibri" panose="020F0502020204030204" pitchFamily="34" charset="0"/>
              </a:rPr>
              <a:t> children to succeed in school, but we may differ in our understanding of how to achieve this.</a:t>
            </a:r>
          </a:p>
          <a:p>
            <a:pPr marL="45720" indent="0">
              <a:buNone/>
            </a:pPr>
            <a:r>
              <a:rPr lang="en-GB" sz="4000" dirty="0" smtClean="0">
                <a:latin typeface="Calibri" panose="020F0502020204030204" pitchFamily="34" charset="0"/>
              </a:rPr>
              <a:t>We may also differ in our understandings of why some children aren’t succeeding.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23" y="1556792"/>
            <a:ext cx="37433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7948" y="332656"/>
            <a:ext cx="9001000" cy="1325563"/>
          </a:xfrm>
        </p:spPr>
        <p:txBody>
          <a:bodyPr>
            <a:normAutofit fontScale="90000"/>
          </a:bodyPr>
          <a:lstStyle/>
          <a:p>
            <a:r>
              <a:rPr lang="en-US" sz="5400" cap="none" dirty="0" smtClean="0">
                <a:latin typeface="Calibri" panose="020F0502020204030204" pitchFamily="34" charset="0"/>
              </a:rPr>
              <a:t>Children’s potential: a story of waste from UK to Romania</a:t>
            </a:r>
            <a:endParaRPr lang="en-US" sz="5400" cap="none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04" y="1772816"/>
            <a:ext cx="8853488" cy="4915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772" y="6093296"/>
            <a:ext cx="158417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 smtClean="0">
                <a:latin typeface="Calibri" panose="020F0502020204030204" pitchFamily="34" charset="0"/>
              </a:rPr>
              <a:t>Department for Education, 2015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332655"/>
            <a:ext cx="8784976" cy="59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34772" y="5688611"/>
            <a:ext cx="24482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Calibri" panose="020F0502020204030204" pitchFamily="34" charset="0"/>
              </a:rPr>
              <a:t>Department for Education 2012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404664"/>
            <a:ext cx="7924800" cy="398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052" y="472514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Healing a Divided Britain, EHRC, 2016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0</TotalTime>
  <Words>999</Words>
  <Application>Microsoft Office PowerPoint</Application>
  <PresentationFormat>Custom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Calibri</vt:lpstr>
      <vt:lpstr>Century Gothic</vt:lpstr>
      <vt:lpstr>Times New Roman</vt:lpstr>
      <vt:lpstr>Continental Europe 16x9</vt:lpstr>
      <vt:lpstr>PowerPoint Presentation</vt:lpstr>
      <vt:lpstr>Languages for Dignity:   </vt:lpstr>
      <vt:lpstr> This conference is about:</vt:lpstr>
      <vt:lpstr>PowerPoint Presentation</vt:lpstr>
      <vt:lpstr>PowerPoint Presentation</vt:lpstr>
      <vt:lpstr>PowerPoint Presentation</vt:lpstr>
      <vt:lpstr>Children’s potential: a story of waste from UK to Romania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2016-10-17T13:09:59Z</dcterms:created>
  <dcterms:modified xsi:type="dcterms:W3CDTF">2016-11-16T14:58:25Z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