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Lst>
  <p:notesMasterIdLst>
    <p:notesMasterId r:id="rId26"/>
  </p:notesMasterIdLst>
  <p:handoutMasterIdLst>
    <p:handoutMasterId r:id="rId27"/>
  </p:handoutMasterIdLst>
  <p:sldIdLst>
    <p:sldId id="283" r:id="rId4"/>
    <p:sldId id="256" r:id="rId5"/>
    <p:sldId id="260" r:id="rId6"/>
    <p:sldId id="261" r:id="rId7"/>
    <p:sldId id="262" r:id="rId8"/>
    <p:sldId id="268" r:id="rId9"/>
    <p:sldId id="269" r:id="rId10"/>
    <p:sldId id="270" r:id="rId11"/>
    <p:sldId id="272" r:id="rId12"/>
    <p:sldId id="271" r:id="rId13"/>
    <p:sldId id="275" r:id="rId14"/>
    <p:sldId id="281" r:id="rId15"/>
    <p:sldId id="276" r:id="rId16"/>
    <p:sldId id="273" r:id="rId17"/>
    <p:sldId id="274" r:id="rId18"/>
    <p:sldId id="267" r:id="rId19"/>
    <p:sldId id="263" r:id="rId20"/>
    <p:sldId id="280" r:id="rId21"/>
    <p:sldId id="282" r:id="rId22"/>
    <p:sldId id="277" r:id="rId23"/>
    <p:sldId id="278" r:id="rId24"/>
    <p:sldId id="266"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74" autoAdjust="0"/>
  </p:normalViewPr>
  <p:slideViewPr>
    <p:cSldViewPr>
      <p:cViewPr varScale="1">
        <p:scale>
          <a:sx n="104" d="100"/>
          <a:sy n="104" d="100"/>
        </p:scale>
        <p:origin x="120" y="37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11/16/2016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11/16/2016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GB"/>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7B0E16-7CC1-44B9-8478-A41AE4559D63}" type="datetimeFigureOut">
              <a:rPr lang="en-GB" smtClean="0">
                <a:solidFill>
                  <a:prstClr val="black">
                    <a:tint val="75000"/>
                  </a:prstClr>
                </a:solidFill>
              </a:rPr>
              <a:pPr/>
              <a:t>16/11/2016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D9C513-E2F7-4E6C-BDAD-4A5E5D0602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070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11/16/2016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11/16/2016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11/16/2016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11/16/2016</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B0E16-7CC1-44B9-8478-A41AE4559D63}" type="datetimeFigureOut">
              <a:rPr lang="en-GB" smtClean="0">
                <a:solidFill>
                  <a:prstClr val="black">
                    <a:tint val="75000"/>
                  </a:prstClr>
                </a:solidFill>
              </a:rPr>
              <a:pPr/>
              <a:t>16/11/2016</a:t>
            </a:fld>
            <a:endParaRPr lang="en-GB">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9C513-E2F7-4E6C-BDAD-4A5E5D0602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051632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helsinki.fi/" TargetMode="External"/><Relationship Id="rId13" Type="http://schemas.openxmlformats.org/officeDocument/2006/relationships/hyperlink" Target="http://ec.europa.eu/programmes/erasmus-plus/index_en.htm" TargetMode="Externa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png"/><Relationship Id="rId2" Type="http://schemas.openxmlformats.org/officeDocument/2006/relationships/hyperlink" Target="http://www.ncl.ac.uk/" TargetMode="External"/><Relationship Id="rId16" Type="http://schemas.openxmlformats.org/officeDocument/2006/relationships/hyperlink" Target="http://research.ncl.ac.uk/romtels/resources/" TargetMode="External"/><Relationship Id="rId1" Type="http://schemas.openxmlformats.org/officeDocument/2006/relationships/slideLayout" Target="../slideLayouts/slideLayout12.xml"/><Relationship Id="rId6" Type="http://schemas.openxmlformats.org/officeDocument/2006/relationships/hyperlink" Target="http://www.univ-montp3.fr/" TargetMode="External"/><Relationship Id="rId11" Type="http://schemas.openxmlformats.org/officeDocument/2006/relationships/image" Target="../media/image6.png"/><Relationship Id="rId5" Type="http://schemas.openxmlformats.org/officeDocument/2006/relationships/image" Target="../media/image3.jpeg"/><Relationship Id="rId15" Type="http://schemas.openxmlformats.org/officeDocument/2006/relationships/image" Target="../media/image9.png"/><Relationship Id="rId10" Type="http://schemas.openxmlformats.org/officeDocument/2006/relationships/hyperlink" Target="http://arthurshillprimaryschools.co.uk/" TargetMode="External"/><Relationship Id="rId4" Type="http://schemas.openxmlformats.org/officeDocument/2006/relationships/hyperlink" Target="https://www.mdx.ac.uk/" TargetMode="External"/><Relationship Id="rId9" Type="http://schemas.openxmlformats.org/officeDocument/2006/relationships/image" Target="../media/image5.jpeg"/><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_JvSVxIDT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guardian.com/commentisfree/2011/may/18/satoshi-kanazawa-black-women-psychology-today" TargetMode="External"/><Relationship Id="rId2" Type="http://schemas.openxmlformats.org/officeDocument/2006/relationships/hyperlink" Target="http://www.psychologytoday.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2RSVz6VEybk"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t.co/YkpX0nJur1" TargetMode="External"/><Relationship Id="rId2" Type="http://schemas.openxmlformats.org/officeDocument/2006/relationships/hyperlink" Target="https://twitter.com/rapclassroom/status/66270045099985715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eZ3J926mYtS9GM&amp;tbnid=6NKNcLojrMdyRM:&amp;ved=0CAUQjRw&amp;url=http://www.bbc.co.uk/news/uk-scotland-19410959&amp;ei=dGa2U4_OMKqO0AX_5IGIDg&amp;bvm=bv.70138588,d.d2k&amp;psig=AFQjCNE8qx0RWhsVF4vmllVSMCJym_qzXQ&amp;ust=1404548456237673" TargetMode="External"/><Relationship Id="rId7" Type="http://schemas.openxmlformats.org/officeDocument/2006/relationships/hyperlink" Target="http://www.dailymotion.com/video/x1t6ka_matisyahu-king-without-a-crown_music" TargetMode="External"/><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hyperlink" Target="http://www.google.co.uk/url?sa=i&amp;rct=j&amp;q=&amp;esrc=s&amp;frm=1&amp;source=images&amp;cd=&amp;cad=rja&amp;uact=8&amp;docid=tLdCVIR0KFdbwM&amp;tbnid=otwpubw7KrUc6M:&amp;ved=0CAUQjRw&amp;url=http://www.youthonrace.org/what-is-the-mentality-behind-our-desire-to-hold-onto-racial-stereotypes&amp;ei=xWW2U8vZM8GS0QWP8YHAAQ&amp;bvm=bv.70138588,d.d2k&amp;psig=AFQjCNE8qx0RWhsVF4vmllVSMCJym_qzXQ&amp;ust=1404548456237673"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entidadesciganasdaumbanda.blogspot.com/2013_07_02_archive.html&amp;ei=m1bKVJqYAci7Uc_2gagM&amp;bvm=bv.84607526,d.d24&amp;psig=AFQjCNHOkcdpkZR54GNBe4-L2j0rgPTsgQ&amp;ust=1422632928061756" TargetMode="External"/><Relationship Id="rId2" Type="http://schemas.openxmlformats.org/officeDocument/2006/relationships/hyperlink" Target="http://www.youtube.com/watch?v=YwgjI16rdAk" TargetMode="Externa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research.ncl.ac.uk/media/sites/researchwebsites/romtels/NULogo300px-240x84.jp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28" y="5694358"/>
            <a:ext cx="1437030" cy="609959"/>
          </a:xfrm>
          <a:prstGeom prst="rect">
            <a:avLst/>
          </a:prstGeom>
          <a:noFill/>
          <a:ln>
            <a:noFill/>
          </a:ln>
        </p:spPr>
      </p:pic>
      <p:pic>
        <p:nvPicPr>
          <p:cNvPr id="12" name="Picture 11" descr="http://research.ncl.ac.uk/media/sites/researchwebsites/romtels/MU_LDN_partner_2col%20(c)300px-120x66.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71395" y="5700255"/>
            <a:ext cx="1222492" cy="570932"/>
          </a:xfrm>
          <a:prstGeom prst="rect">
            <a:avLst/>
          </a:prstGeom>
          <a:noFill/>
          <a:ln>
            <a:noFill/>
          </a:ln>
        </p:spPr>
      </p:pic>
      <p:pic>
        <p:nvPicPr>
          <p:cNvPr id="13" name="Picture 12" descr="MontpellierLogo">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982824" y="5713870"/>
            <a:ext cx="1139761" cy="654062"/>
          </a:xfrm>
          <a:prstGeom prst="rect">
            <a:avLst/>
          </a:prstGeom>
          <a:noFill/>
          <a:ln>
            <a:noFill/>
          </a:ln>
        </p:spPr>
      </p:pic>
      <p:pic>
        <p:nvPicPr>
          <p:cNvPr id="14" name="Picture 13" descr="http://research.ncl.ac.uk/media/sites/researchwebsites/romtels/UHelsinki%20copy300px-120x66.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520899" y="5635317"/>
            <a:ext cx="1187774" cy="673574"/>
          </a:xfrm>
          <a:prstGeom prst="rect">
            <a:avLst/>
          </a:prstGeom>
          <a:noFill/>
          <a:ln>
            <a:noFill/>
          </a:ln>
        </p:spPr>
      </p:pic>
      <p:pic>
        <p:nvPicPr>
          <p:cNvPr id="15" name="Picture 14" descr="http://research.ncl.ac.uk/media/sites/researchwebsites/romtels/ArthursHillplainbground-120x66.pn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7106986" y="5713870"/>
            <a:ext cx="665340" cy="654062"/>
          </a:xfrm>
          <a:prstGeom prst="rect">
            <a:avLst/>
          </a:prstGeom>
          <a:noFill/>
          <a:ln>
            <a:noFill/>
          </a:ln>
        </p:spPr>
      </p:pic>
      <p:pic>
        <p:nvPicPr>
          <p:cNvPr id="16" name="Picture 15"/>
          <p:cNvPicPr/>
          <p:nvPr/>
        </p:nvPicPr>
        <p:blipFill>
          <a:blip r:embed="rId12" cstate="print">
            <a:extLst>
              <a:ext uri="{28A0092B-C50C-407E-A947-70E740481C1C}">
                <a14:useLocalDpi xmlns:a14="http://schemas.microsoft.com/office/drawing/2010/main" val="0"/>
              </a:ext>
            </a:extLst>
          </a:blip>
          <a:stretch>
            <a:fillRect/>
          </a:stretch>
        </p:blipFill>
        <p:spPr>
          <a:xfrm>
            <a:off x="8109676" y="5713869"/>
            <a:ext cx="1771058" cy="570932"/>
          </a:xfrm>
          <a:prstGeom prst="rect">
            <a:avLst/>
          </a:prstGeom>
        </p:spPr>
      </p:pic>
      <p:pic>
        <p:nvPicPr>
          <p:cNvPr id="17" name="Picture 16" descr="http://research.ncl.ac.uk/media/sites/researchwebsites/romtels/erasmus+logo_mic-421x120.jpg">
            <a:hlinkClick r:id="rId13" tgtFrame="&quot;_blank&quo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47929" y="5601165"/>
            <a:ext cx="1732497" cy="741877"/>
          </a:xfrm>
          <a:prstGeom prst="rect">
            <a:avLst/>
          </a:prstGeom>
          <a:noFill/>
          <a:ln>
            <a:noFill/>
          </a:ln>
        </p:spPr>
      </p:pic>
      <p:pic>
        <p:nvPicPr>
          <p:cNvPr id="18" name="Picture 17"/>
          <p:cNvPicPr/>
          <p:nvPr/>
        </p:nvPicPr>
        <p:blipFill>
          <a:blip r:embed="rId15">
            <a:extLst>
              <a:ext uri="{28A0092B-C50C-407E-A947-70E740481C1C}">
                <a14:useLocalDpi xmlns:a14="http://schemas.microsoft.com/office/drawing/2010/main" val="0"/>
              </a:ext>
            </a:extLst>
          </a:blip>
          <a:stretch>
            <a:fillRect/>
          </a:stretch>
        </p:blipFill>
        <p:spPr>
          <a:xfrm>
            <a:off x="1518110" y="513685"/>
            <a:ext cx="9270647" cy="1826144"/>
          </a:xfrm>
          <a:prstGeom prst="rect">
            <a:avLst/>
          </a:prstGeom>
        </p:spPr>
      </p:pic>
      <p:sp>
        <p:nvSpPr>
          <p:cNvPr id="19" name="TextBox 18"/>
          <p:cNvSpPr txBox="1"/>
          <p:nvPr/>
        </p:nvSpPr>
        <p:spPr>
          <a:xfrm>
            <a:off x="1518110" y="2526528"/>
            <a:ext cx="8981964" cy="2584650"/>
          </a:xfrm>
          <a:prstGeom prst="rect">
            <a:avLst/>
          </a:prstGeom>
          <a:noFill/>
        </p:spPr>
        <p:txBody>
          <a:bodyPr wrap="square" rtlCol="0">
            <a:spAutoFit/>
          </a:bodyPr>
          <a:lstStyle/>
          <a:p>
            <a:r>
              <a:rPr lang="en-GB" sz="2399" dirty="0">
                <a:solidFill>
                  <a:prstClr val="black"/>
                </a:solidFill>
              </a:rPr>
              <a:t>Languages for Dignity: a pedagogy for success at school</a:t>
            </a:r>
          </a:p>
          <a:p>
            <a:r>
              <a:rPr lang="en-GB" sz="2399" dirty="0">
                <a:solidFill>
                  <a:prstClr val="black"/>
                </a:solidFill>
              </a:rPr>
              <a:t>Oradea, Romania</a:t>
            </a:r>
          </a:p>
          <a:p>
            <a:r>
              <a:rPr lang="en-GB" sz="2399" dirty="0">
                <a:solidFill>
                  <a:prstClr val="black"/>
                </a:solidFill>
              </a:rPr>
              <a:t>26</a:t>
            </a:r>
            <a:r>
              <a:rPr lang="en-GB" sz="2399" baseline="30000" dirty="0">
                <a:solidFill>
                  <a:prstClr val="black"/>
                </a:solidFill>
              </a:rPr>
              <a:t>th</a:t>
            </a:r>
            <a:r>
              <a:rPr lang="en-GB" sz="2399" dirty="0">
                <a:solidFill>
                  <a:prstClr val="black"/>
                </a:solidFill>
              </a:rPr>
              <a:t>-27</a:t>
            </a:r>
            <a:r>
              <a:rPr lang="en-GB" sz="2399" baseline="30000" dirty="0">
                <a:solidFill>
                  <a:prstClr val="black"/>
                </a:solidFill>
              </a:rPr>
              <a:t>th</a:t>
            </a:r>
            <a:r>
              <a:rPr lang="en-GB" sz="2399" dirty="0">
                <a:solidFill>
                  <a:prstClr val="black"/>
                </a:solidFill>
              </a:rPr>
              <a:t> October 2016</a:t>
            </a:r>
          </a:p>
          <a:p>
            <a:endParaRPr lang="en-GB" sz="2399" dirty="0">
              <a:solidFill>
                <a:prstClr val="black"/>
              </a:solidFill>
            </a:endParaRPr>
          </a:p>
          <a:p>
            <a:r>
              <a:rPr lang="en-GB" sz="2399" dirty="0">
                <a:solidFill>
                  <a:prstClr val="black"/>
                </a:solidFill>
              </a:rPr>
              <a:t>Lecture </a:t>
            </a:r>
            <a:r>
              <a:rPr lang="en-GB" sz="2399" dirty="0" smtClean="0">
                <a:solidFill>
                  <a:prstClr val="black"/>
                </a:solidFill>
              </a:rPr>
              <a:t>4, </a:t>
            </a:r>
            <a:r>
              <a:rPr lang="en-GB" sz="2399" dirty="0">
                <a:solidFill>
                  <a:prstClr val="black"/>
                </a:solidFill>
              </a:rPr>
              <a:t>day 1</a:t>
            </a:r>
          </a:p>
          <a:p>
            <a:r>
              <a:rPr lang="en-GB" sz="2399">
                <a:solidFill>
                  <a:prstClr val="black"/>
                </a:solidFill>
              </a:rPr>
              <a:t>Dr </a:t>
            </a:r>
            <a:r>
              <a:rPr lang="en-GB" sz="2399" smtClean="0">
                <a:solidFill>
                  <a:prstClr val="black"/>
                </a:solidFill>
              </a:rPr>
              <a:t>Heather </a:t>
            </a:r>
            <a:r>
              <a:rPr lang="en-GB" sz="2399" dirty="0">
                <a:solidFill>
                  <a:prstClr val="black"/>
                </a:solidFill>
              </a:rPr>
              <a:t>Smith</a:t>
            </a:r>
          </a:p>
          <a:p>
            <a:endParaRPr lang="en-GB" sz="1799" dirty="0">
              <a:solidFill>
                <a:prstClr val="black"/>
              </a:solidFill>
            </a:endParaRPr>
          </a:p>
        </p:txBody>
      </p:sp>
      <p:sp>
        <p:nvSpPr>
          <p:cNvPr id="21" name="Rectangle 20"/>
          <p:cNvSpPr/>
          <p:nvPr/>
        </p:nvSpPr>
        <p:spPr>
          <a:xfrm>
            <a:off x="7106986" y="4841855"/>
            <a:ext cx="4390507" cy="369236"/>
          </a:xfrm>
          <a:prstGeom prst="rect">
            <a:avLst/>
          </a:prstGeom>
        </p:spPr>
        <p:txBody>
          <a:bodyPr wrap="none">
            <a:spAutoFit/>
          </a:bodyPr>
          <a:lstStyle/>
          <a:p>
            <a:r>
              <a:rPr lang="en-GB" sz="1799" dirty="0">
                <a:solidFill>
                  <a:prstClr val="black"/>
                </a:solidFill>
                <a:hlinkClick r:id="rId16"/>
              </a:rPr>
              <a:t>http://research.ncl.ac.uk/romtels/resources/</a:t>
            </a:r>
            <a:endParaRPr lang="en-GB" sz="1799" dirty="0">
              <a:solidFill>
                <a:prstClr val="black"/>
              </a:solidFill>
            </a:endParaRPr>
          </a:p>
        </p:txBody>
      </p:sp>
    </p:spTree>
    <p:extLst>
      <p:ext uri="{BB962C8B-B14F-4D97-AF65-F5344CB8AC3E}">
        <p14:creationId xmlns:p14="http://schemas.microsoft.com/office/powerpoint/2010/main" val="16314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609600"/>
            <a:ext cx="8692384"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0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9996" y="476672"/>
            <a:ext cx="8229600" cy="4524315"/>
          </a:xfrm>
          <a:prstGeom prst="rect">
            <a:avLst/>
          </a:prstGeom>
        </p:spPr>
        <p:txBody>
          <a:bodyPr wrap="square">
            <a:spAutoFit/>
          </a:bodyPr>
          <a:lstStyle/>
          <a:p>
            <a:r>
              <a:rPr lang="en-GB" sz="3600" b="1" dirty="0" smtClean="0">
                <a:latin typeface="Calibri" panose="020F0502020204030204" pitchFamily="34" charset="0"/>
              </a:rPr>
              <a:t>“Dr </a:t>
            </a:r>
            <a:r>
              <a:rPr lang="en-GB" sz="3600" b="1" dirty="0">
                <a:latin typeface="Calibri" panose="020F0502020204030204" pitchFamily="34" charset="0"/>
              </a:rPr>
              <a:t>Adrian Marsh</a:t>
            </a:r>
            <a:r>
              <a:rPr lang="en-GB" sz="3600" dirty="0">
                <a:latin typeface="Calibri" panose="020F0502020204030204" pitchFamily="34" charset="0"/>
              </a:rPr>
              <a:t> Researcher in Romani </a:t>
            </a:r>
            <a:r>
              <a:rPr lang="en-GB" sz="3600" dirty="0" smtClean="0">
                <a:latin typeface="Calibri" panose="020F0502020204030204" pitchFamily="34" charset="0"/>
              </a:rPr>
              <a:t>Studies</a:t>
            </a:r>
            <a:r>
              <a:rPr lang="en-GB" sz="3600" dirty="0">
                <a:latin typeface="Calibri" panose="020F0502020204030204" pitchFamily="34" charset="0"/>
              </a:rPr>
              <a:t> said: ”The revival of the mediaeval myths around ‘Gypsy child stealing’ again point to longevity of these stereotypes through periods of historical crisis</a:t>
            </a:r>
            <a:r>
              <a:rPr lang="en-GB" sz="3600" dirty="0" smtClean="0">
                <a:latin typeface="Calibri" panose="020F0502020204030204" pitchFamily="34" charset="0"/>
              </a:rPr>
              <a:t>.”</a:t>
            </a:r>
          </a:p>
          <a:p>
            <a:endParaRPr lang="en-GB" sz="3600" dirty="0">
              <a:latin typeface="Calibri" panose="020F0502020204030204" pitchFamily="34" charset="0"/>
            </a:endParaRPr>
          </a:p>
          <a:p>
            <a:r>
              <a:rPr lang="en-GB" sz="3600" dirty="0">
                <a:latin typeface="Calibri" panose="020F0502020204030204" pitchFamily="34" charset="0"/>
              </a:rPr>
              <a:t>At: http://romaniarts.co.uk/8287-myths-and-prejudice/</a:t>
            </a:r>
          </a:p>
        </p:txBody>
      </p:sp>
    </p:spTree>
    <p:extLst>
      <p:ext uri="{BB962C8B-B14F-4D97-AF65-F5344CB8AC3E}">
        <p14:creationId xmlns:p14="http://schemas.microsoft.com/office/powerpoint/2010/main" val="69834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8308" y="166888"/>
            <a:ext cx="6408712" cy="6407908"/>
          </a:xfrm>
          <a:prstGeom prst="rect">
            <a:avLst/>
          </a:prstGeom>
          <a:noFill/>
        </p:spPr>
        <p:txBody>
          <a:bodyPr wrap="square" rtlCol="0">
            <a:spAutoFit/>
          </a:bodyPr>
          <a:lstStyle/>
          <a:p>
            <a:pPr>
              <a:lnSpc>
                <a:spcPct val="90000"/>
              </a:lnSpc>
            </a:pPr>
            <a:r>
              <a:rPr lang="en-GB" sz="2400" dirty="0" smtClean="0">
                <a:latin typeface="Calibri" panose="020F0502020204030204" pitchFamily="34" charset="0"/>
              </a:rPr>
              <a:t>Media is obviously hugely important in normalising our perceptions of the world, and yet of course, is far from neutral (press owners hold particular political persuasions evident in their publications/productions). </a:t>
            </a:r>
          </a:p>
          <a:p>
            <a:pPr>
              <a:lnSpc>
                <a:spcPct val="90000"/>
              </a:lnSpc>
            </a:pPr>
            <a:endParaRPr lang="en-GB" sz="2400" dirty="0" smtClean="0">
              <a:latin typeface="Calibri" panose="020F0502020204030204" pitchFamily="34" charset="0"/>
            </a:endParaRPr>
          </a:p>
          <a:p>
            <a:pPr>
              <a:lnSpc>
                <a:spcPct val="90000"/>
              </a:lnSpc>
            </a:pPr>
            <a:r>
              <a:rPr lang="en-GB" sz="2400" dirty="0" smtClean="0">
                <a:latin typeface="Calibri" panose="020F0502020204030204" pitchFamily="34" charset="0"/>
              </a:rPr>
              <a:t>The </a:t>
            </a:r>
            <a:r>
              <a:rPr lang="en-GB" sz="2400" dirty="0">
                <a:latin typeface="Calibri" panose="020F0502020204030204" pitchFamily="34" charset="0"/>
              </a:rPr>
              <a:t>constant drip-drip effect of such presentations permeates our thinking over time normalising our perceptions of different racial categorisations, sometimes without us being aware of this. </a:t>
            </a:r>
          </a:p>
          <a:p>
            <a:pPr>
              <a:lnSpc>
                <a:spcPct val="90000"/>
              </a:lnSpc>
            </a:pPr>
            <a:endParaRPr lang="en-GB" sz="2400" dirty="0" smtClean="0">
              <a:latin typeface="Calibri" panose="020F0502020204030204" pitchFamily="34" charset="0"/>
            </a:endParaRPr>
          </a:p>
          <a:p>
            <a:pPr>
              <a:lnSpc>
                <a:spcPct val="90000"/>
              </a:lnSpc>
            </a:pPr>
            <a:endParaRPr lang="en-GB" sz="2400" dirty="0">
              <a:latin typeface="Calibri" panose="020F0502020204030204" pitchFamily="34" charset="0"/>
            </a:endParaRPr>
          </a:p>
          <a:p>
            <a:pPr>
              <a:lnSpc>
                <a:spcPct val="90000"/>
              </a:lnSpc>
            </a:pPr>
            <a:endParaRPr lang="en-GB" sz="2400" dirty="0" smtClean="0">
              <a:latin typeface="Calibri" panose="020F0502020204030204" pitchFamily="34" charset="0"/>
            </a:endParaRPr>
          </a:p>
          <a:p>
            <a:pPr>
              <a:lnSpc>
                <a:spcPct val="90000"/>
              </a:lnSpc>
            </a:pPr>
            <a:endParaRPr lang="en-GB" sz="2400" dirty="0">
              <a:latin typeface="Calibri" panose="020F0502020204030204" pitchFamily="34" charset="0"/>
            </a:endParaRPr>
          </a:p>
          <a:p>
            <a:pPr>
              <a:lnSpc>
                <a:spcPct val="90000"/>
              </a:lnSpc>
            </a:pPr>
            <a:endParaRPr lang="en-GB" sz="2400" dirty="0" smtClean="0">
              <a:latin typeface="Calibri" panose="020F0502020204030204" pitchFamily="34" charset="0"/>
            </a:endParaRPr>
          </a:p>
          <a:p>
            <a:pPr>
              <a:lnSpc>
                <a:spcPct val="90000"/>
              </a:lnSpc>
            </a:pPr>
            <a:endParaRPr lang="en-GB" sz="2400" dirty="0">
              <a:latin typeface="Calibri" panose="020F0502020204030204" pitchFamily="34" charset="0"/>
            </a:endParaRPr>
          </a:p>
          <a:p>
            <a:pPr>
              <a:lnSpc>
                <a:spcPct val="90000"/>
              </a:lnSpc>
            </a:pPr>
            <a:endParaRPr lang="en-GB" sz="2400" dirty="0">
              <a:latin typeface="Calibri" panose="020F0502020204030204" pitchFamily="34" charset="0"/>
            </a:endParaRPr>
          </a:p>
          <a:p>
            <a:pPr>
              <a:lnSpc>
                <a:spcPct val="90000"/>
              </a:lnSpc>
            </a:pPr>
            <a:endParaRPr lang="en-GB" sz="2400" dirty="0" smtClean="0">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32" y="3645024"/>
            <a:ext cx="4392488" cy="3086738"/>
          </a:xfrm>
          <a:prstGeom prst="rect">
            <a:avLst/>
          </a:prstGeom>
        </p:spPr>
      </p:pic>
      <p:pic>
        <p:nvPicPr>
          <p:cNvPr id="4" name="Picture 2" descr="Embedded image perma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12" y="620688"/>
            <a:ext cx="4104456" cy="55653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7447" y="6251631"/>
            <a:ext cx="4896544" cy="646331"/>
          </a:xfrm>
          <a:prstGeom prst="rect">
            <a:avLst/>
          </a:prstGeom>
          <a:noFill/>
        </p:spPr>
        <p:txBody>
          <a:bodyPr wrap="square" rtlCol="0">
            <a:spAutoFit/>
          </a:bodyPr>
          <a:lstStyle/>
          <a:p>
            <a:pPr>
              <a:lnSpc>
                <a:spcPct val="90000"/>
              </a:lnSpc>
            </a:pPr>
            <a:r>
              <a:rPr lang="en-GB" sz="2000" dirty="0" smtClean="0">
                <a:latin typeface="Calibri" panose="020F0502020204030204" pitchFamily="34" charset="0"/>
              </a:rPr>
              <a:t>Nazi cartoon about Jews before the 2</a:t>
            </a:r>
            <a:r>
              <a:rPr lang="en-GB" sz="2000" baseline="30000" dirty="0" smtClean="0">
                <a:latin typeface="Calibri" panose="020F0502020204030204" pitchFamily="34" charset="0"/>
              </a:rPr>
              <a:t>nd</a:t>
            </a:r>
            <a:r>
              <a:rPr lang="en-GB" sz="2000" dirty="0" smtClean="0">
                <a:latin typeface="Calibri" panose="020F0502020204030204" pitchFamily="34" charset="0"/>
              </a:rPr>
              <a:t> world war </a:t>
            </a:r>
            <a:endParaRPr lang="en-GB" sz="2000" dirty="0">
              <a:latin typeface="Calibri" panose="020F0502020204030204" pitchFamily="34" charset="0"/>
            </a:endParaRPr>
          </a:p>
        </p:txBody>
      </p:sp>
      <p:sp>
        <p:nvSpPr>
          <p:cNvPr id="6" name="TextBox 5"/>
          <p:cNvSpPr txBox="1"/>
          <p:nvPr/>
        </p:nvSpPr>
        <p:spPr>
          <a:xfrm>
            <a:off x="5662364" y="5345822"/>
            <a:ext cx="1656184" cy="840230"/>
          </a:xfrm>
          <a:prstGeom prst="rect">
            <a:avLst/>
          </a:prstGeom>
          <a:noFill/>
        </p:spPr>
        <p:txBody>
          <a:bodyPr wrap="square" rtlCol="0">
            <a:spAutoFit/>
          </a:bodyPr>
          <a:lstStyle/>
          <a:p>
            <a:pPr>
              <a:lnSpc>
                <a:spcPct val="90000"/>
              </a:lnSpc>
            </a:pPr>
            <a:r>
              <a:rPr lang="en-GB" dirty="0" smtClean="0">
                <a:latin typeface="Calibri" panose="020F0502020204030204" pitchFamily="34" charset="0"/>
              </a:rPr>
              <a:t>Daily Mail, 18</a:t>
            </a:r>
            <a:r>
              <a:rPr lang="en-GB" baseline="30000" dirty="0" smtClean="0">
                <a:latin typeface="Calibri" panose="020F0502020204030204" pitchFamily="34" charset="0"/>
              </a:rPr>
              <a:t>th</a:t>
            </a:r>
            <a:r>
              <a:rPr lang="en-GB" dirty="0" smtClean="0">
                <a:latin typeface="Calibri" panose="020F0502020204030204" pitchFamily="34" charset="0"/>
              </a:rPr>
              <a:t> November 2015</a:t>
            </a:r>
            <a:endParaRPr lang="en-GB" dirty="0">
              <a:latin typeface="Calibri" panose="020F0502020204030204" pitchFamily="34" charset="0"/>
            </a:endParaRPr>
          </a:p>
        </p:txBody>
      </p:sp>
    </p:spTree>
    <p:extLst>
      <p:ext uri="{BB962C8B-B14F-4D97-AF65-F5344CB8AC3E}">
        <p14:creationId xmlns:p14="http://schemas.microsoft.com/office/powerpoint/2010/main" val="188847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02124" y="1700808"/>
            <a:ext cx="4309788" cy="3228181"/>
          </a:xfrm>
          <a:prstGeom prst="rect">
            <a:avLst/>
          </a:prstGeom>
        </p:spPr>
      </p:pic>
      <p:sp>
        <p:nvSpPr>
          <p:cNvPr id="4" name="TextBox 3"/>
          <p:cNvSpPr txBox="1"/>
          <p:nvPr/>
        </p:nvSpPr>
        <p:spPr>
          <a:xfrm>
            <a:off x="1413892" y="332656"/>
            <a:ext cx="10009112" cy="480131"/>
          </a:xfrm>
          <a:prstGeom prst="rect">
            <a:avLst/>
          </a:prstGeom>
          <a:noFill/>
        </p:spPr>
        <p:txBody>
          <a:bodyPr wrap="square" rtlCol="0">
            <a:spAutoFit/>
          </a:bodyPr>
          <a:lstStyle/>
          <a:p>
            <a:pPr>
              <a:lnSpc>
                <a:spcPct val="90000"/>
              </a:lnSpc>
            </a:pPr>
            <a:r>
              <a:rPr lang="en-GB" sz="2800" dirty="0" smtClean="0">
                <a:latin typeface="Calibri" panose="020F0502020204030204" pitchFamily="34" charset="0"/>
              </a:rPr>
              <a:t>Then there’s political discourse … American presidential election?</a:t>
            </a:r>
            <a:endParaRPr lang="en-GB" sz="2800" dirty="0">
              <a:latin typeface="Calibri" panose="020F0502020204030204" pitchFamily="34" charset="0"/>
            </a:endParaRPr>
          </a:p>
        </p:txBody>
      </p:sp>
      <p:sp>
        <p:nvSpPr>
          <p:cNvPr id="5" name="Rectangle 4">
            <a:hlinkClick r:id="rId3"/>
          </p:cNvPr>
          <p:cNvSpPr/>
          <p:nvPr/>
        </p:nvSpPr>
        <p:spPr>
          <a:xfrm>
            <a:off x="3286100" y="5495058"/>
            <a:ext cx="4960461" cy="369332"/>
          </a:xfrm>
          <a:prstGeom prst="rect">
            <a:avLst/>
          </a:prstGeom>
        </p:spPr>
        <p:txBody>
          <a:bodyPr wrap="none">
            <a:spAutoFit/>
          </a:bodyPr>
          <a:lstStyle/>
          <a:p>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https://www.youtube.com/watch?v=a_JvSVxIDTM</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160571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828" y="1268760"/>
            <a:ext cx="10801200" cy="5262979"/>
          </a:xfrm>
          <a:prstGeom prst="rect">
            <a:avLst/>
          </a:prstGeom>
        </p:spPr>
        <p:txBody>
          <a:bodyPr wrap="square">
            <a:spAutoFit/>
          </a:bodyPr>
          <a:lstStyle/>
          <a:p>
            <a:r>
              <a:rPr lang="en-GB" sz="2800" b="1" dirty="0">
                <a:latin typeface="Calibri" panose="020F0502020204030204" pitchFamily="34" charset="0"/>
              </a:rPr>
              <a:t>LSE academic's claim 'black women less attractive' triggers race </a:t>
            </a:r>
            <a:r>
              <a:rPr lang="en-GB" sz="2800" b="1" dirty="0" smtClean="0">
                <a:latin typeface="Calibri" panose="020F0502020204030204" pitchFamily="34" charset="0"/>
              </a:rPr>
              <a:t>row (2011) </a:t>
            </a:r>
          </a:p>
          <a:p>
            <a:endParaRPr lang="en-GB" sz="2800" dirty="0" smtClean="0">
              <a:latin typeface="Calibri" panose="020F0502020204030204" pitchFamily="34" charset="0"/>
            </a:endParaRPr>
          </a:p>
          <a:p>
            <a:r>
              <a:rPr lang="en-GB" sz="2800" dirty="0" smtClean="0">
                <a:latin typeface="Calibri" panose="020F0502020204030204" pitchFamily="34" charset="0"/>
              </a:rPr>
              <a:t>Dr </a:t>
            </a:r>
            <a:r>
              <a:rPr lang="en-GB" sz="2800" dirty="0">
                <a:latin typeface="Calibri" panose="020F0502020204030204" pitchFamily="34" charset="0"/>
              </a:rPr>
              <a:t>Satoshi Kanazawa, an evolutionary psychologist at the </a:t>
            </a:r>
            <a:r>
              <a:rPr lang="en-GB" sz="2800" dirty="0" smtClean="0">
                <a:latin typeface="Calibri" panose="020F0502020204030204" pitchFamily="34" charset="0"/>
              </a:rPr>
              <a:t>LSE, </a:t>
            </a:r>
            <a:r>
              <a:rPr lang="en-GB" sz="2800" dirty="0">
                <a:latin typeface="Calibri" panose="020F0502020204030204" pitchFamily="34" charset="0"/>
              </a:rPr>
              <a:t>published his comments on a blog and claimed he had analysed data from an online study of physical attractiveness.</a:t>
            </a:r>
            <a:endParaRPr lang="en-GB" sz="2800" b="1" dirty="0">
              <a:latin typeface="Calibri" panose="020F0502020204030204" pitchFamily="34" charset="0"/>
            </a:endParaRPr>
          </a:p>
          <a:p>
            <a:endParaRPr lang="en-GB" sz="2800" dirty="0" smtClean="0">
              <a:latin typeface="Calibri" panose="020F0502020204030204" pitchFamily="34" charset="0"/>
            </a:endParaRPr>
          </a:p>
          <a:p>
            <a:r>
              <a:rPr lang="en-GB" sz="2800" dirty="0" smtClean="0">
                <a:latin typeface="Calibri" panose="020F0502020204030204" pitchFamily="34" charset="0"/>
              </a:rPr>
              <a:t>In </a:t>
            </a:r>
            <a:r>
              <a:rPr lang="en-GB" sz="2800" dirty="0">
                <a:latin typeface="Calibri" panose="020F0502020204030204" pitchFamily="34" charset="0"/>
              </a:rPr>
              <a:t>his article for </a:t>
            </a:r>
            <a:r>
              <a:rPr lang="en-GB" sz="2800" dirty="0">
                <a:latin typeface="Calibri" panose="020F0502020204030204" pitchFamily="34" charset="0"/>
                <a:hlinkClick r:id="rId2"/>
              </a:rPr>
              <a:t>Psychology Today</a:t>
            </a:r>
            <a:r>
              <a:rPr lang="en-GB" sz="2800" dirty="0">
                <a:latin typeface="Calibri" panose="020F0502020204030204" pitchFamily="34" charset="0"/>
              </a:rPr>
              <a:t>, Kanazawa wrote: "Black women are … far less attractive than white, Asian, and Native American women.” </a:t>
            </a:r>
            <a:r>
              <a:rPr lang="en-GB" sz="2800" dirty="0">
                <a:latin typeface="Calibri" panose="020F0502020204030204" pitchFamily="34" charset="0"/>
                <a:hlinkClick r:id="rId3"/>
              </a:rPr>
              <a:t>http://</a:t>
            </a:r>
            <a:r>
              <a:rPr lang="en-GB" sz="2800" dirty="0" smtClean="0">
                <a:latin typeface="Calibri" panose="020F0502020204030204" pitchFamily="34" charset="0"/>
                <a:hlinkClick r:id="rId3"/>
              </a:rPr>
              <a:t>www.theguardian.com/commentisfree/2011/may/18/satoshi-kanazawa-black-women-psychology-today</a:t>
            </a:r>
            <a:endParaRPr lang="en-GB" sz="2800" dirty="0" smtClean="0">
              <a:latin typeface="Calibri" panose="020F0502020204030204" pitchFamily="34" charset="0"/>
            </a:endParaRPr>
          </a:p>
          <a:p>
            <a:endParaRPr lang="en-GB" sz="2800" dirty="0">
              <a:latin typeface="Calibri" panose="020F0502020204030204" pitchFamily="34" charset="0"/>
            </a:endParaRPr>
          </a:p>
        </p:txBody>
      </p:sp>
      <p:sp>
        <p:nvSpPr>
          <p:cNvPr id="3" name="TextBox 2"/>
          <p:cNvSpPr txBox="1"/>
          <p:nvPr/>
        </p:nvSpPr>
        <p:spPr>
          <a:xfrm>
            <a:off x="668506" y="332656"/>
            <a:ext cx="10970522" cy="480131"/>
          </a:xfrm>
          <a:prstGeom prst="rect">
            <a:avLst/>
          </a:prstGeom>
          <a:noFill/>
        </p:spPr>
        <p:txBody>
          <a:bodyPr wrap="square" rtlCol="0">
            <a:spAutoFit/>
          </a:bodyPr>
          <a:lstStyle/>
          <a:p>
            <a:pPr algn="ctr">
              <a:lnSpc>
                <a:spcPct val="90000"/>
              </a:lnSpc>
            </a:pPr>
            <a:r>
              <a:rPr lang="en-GB" sz="2800" dirty="0" smtClean="0">
                <a:latin typeface="Calibri" panose="020F0502020204030204" pitchFamily="34" charset="0"/>
              </a:rPr>
              <a:t>Yes well surely our Universities are free of such thinking?</a:t>
            </a:r>
            <a:endParaRPr lang="en-GB" sz="2800" dirty="0">
              <a:latin typeface="Calibri" panose="020F0502020204030204" pitchFamily="34" charset="0"/>
            </a:endParaRPr>
          </a:p>
        </p:txBody>
      </p:sp>
    </p:spTree>
    <p:extLst>
      <p:ext uri="{BB962C8B-B14F-4D97-AF65-F5344CB8AC3E}">
        <p14:creationId xmlns:p14="http://schemas.microsoft.com/office/powerpoint/2010/main" val="330756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868" y="404664"/>
            <a:ext cx="9505056" cy="4464496"/>
          </a:xfrm>
          <a:prstGeom prst="rect">
            <a:avLst/>
          </a:prstGeom>
          <a:noFill/>
        </p:spPr>
        <p:txBody>
          <a:bodyPr wrap="square" rtlCol="0">
            <a:spAutoFit/>
          </a:bodyPr>
          <a:lstStyle/>
          <a:p>
            <a:pPr>
              <a:lnSpc>
                <a:spcPct val="90000"/>
              </a:lnSpc>
            </a:pPr>
            <a:endParaRPr lang="en-GB" sz="2400" dirty="0"/>
          </a:p>
        </p:txBody>
      </p:sp>
      <p:sp>
        <p:nvSpPr>
          <p:cNvPr id="3" name="Rectangle 2"/>
          <p:cNvSpPr/>
          <p:nvPr/>
        </p:nvSpPr>
        <p:spPr>
          <a:xfrm>
            <a:off x="1613436" y="1620892"/>
            <a:ext cx="8856984" cy="2308324"/>
          </a:xfrm>
          <a:prstGeom prst="rect">
            <a:avLst/>
          </a:prstGeom>
        </p:spPr>
        <p:txBody>
          <a:bodyPr wrap="square">
            <a:spAutoFit/>
          </a:bodyPr>
          <a:lstStyle/>
          <a:p>
            <a:r>
              <a:rPr lang="en-GB" sz="2400" dirty="0" smtClean="0">
                <a:latin typeface="Calibri" panose="020F0502020204030204" pitchFamily="34" charset="0"/>
              </a:rPr>
              <a:t>“The mainstream proliferation of such [stereotyping] language has the effect of justifying it; such phrases come to seem like simple, natural descriptions rather than motivated symbolic choices that perform significant ideological work.” (156). </a:t>
            </a:r>
            <a:endParaRPr lang="en-GB" sz="2400" dirty="0">
              <a:latin typeface="Calibri" panose="020F0502020204030204" pitchFamily="34" charset="0"/>
            </a:endParaRPr>
          </a:p>
          <a:p>
            <a:endParaRPr lang="en-GB" sz="2400" dirty="0">
              <a:latin typeface="Calibri" panose="020F0502020204030204" pitchFamily="34" charset="0"/>
            </a:endParaRPr>
          </a:p>
          <a:p>
            <a:endParaRPr lang="en-GB" sz="2400" dirty="0">
              <a:latin typeface="Calibri" panose="020F0502020204030204" pitchFamily="34" charset="0"/>
            </a:endParaRPr>
          </a:p>
        </p:txBody>
      </p:sp>
      <p:sp>
        <p:nvSpPr>
          <p:cNvPr id="4" name="TextBox 3"/>
          <p:cNvSpPr txBox="1"/>
          <p:nvPr/>
        </p:nvSpPr>
        <p:spPr>
          <a:xfrm>
            <a:off x="1018306" y="3933056"/>
            <a:ext cx="9433048" cy="1421928"/>
          </a:xfrm>
          <a:prstGeom prst="rect">
            <a:avLst/>
          </a:prstGeom>
          <a:noFill/>
        </p:spPr>
        <p:txBody>
          <a:bodyPr wrap="square" rtlCol="0">
            <a:spAutoFit/>
          </a:bodyPr>
          <a:lstStyle/>
          <a:p>
            <a:pPr>
              <a:lnSpc>
                <a:spcPct val="90000"/>
              </a:lnSpc>
            </a:pPr>
            <a:r>
              <a:rPr lang="en-GB" sz="2400" dirty="0" smtClean="0"/>
              <a:t>References:</a:t>
            </a:r>
          </a:p>
          <a:p>
            <a:pPr>
              <a:lnSpc>
                <a:spcPct val="90000"/>
              </a:lnSpc>
            </a:pPr>
            <a:r>
              <a:rPr lang="en-GB" sz="2400" dirty="0" err="1" smtClean="0"/>
              <a:t>Steuter</a:t>
            </a:r>
            <a:r>
              <a:rPr lang="en-GB" sz="2400" dirty="0" smtClean="0"/>
              <a:t>, E. &amp; Wills, D. (2010) ‘The Vermin have struck again’: dehumanizing the enemy in post 9/11 media representations. </a:t>
            </a:r>
            <a:r>
              <a:rPr lang="en-GB" sz="2400" b="1" dirty="0" smtClean="0"/>
              <a:t>Media, War and Conflict</a:t>
            </a:r>
            <a:endParaRPr lang="en-GB" sz="2400" b="1" dirty="0"/>
          </a:p>
        </p:txBody>
      </p:sp>
      <p:sp>
        <p:nvSpPr>
          <p:cNvPr id="5" name="TextBox 4"/>
          <p:cNvSpPr txBox="1"/>
          <p:nvPr/>
        </p:nvSpPr>
        <p:spPr>
          <a:xfrm>
            <a:off x="549796" y="332656"/>
            <a:ext cx="10945216" cy="867930"/>
          </a:xfrm>
          <a:prstGeom prst="rect">
            <a:avLst/>
          </a:prstGeom>
          <a:noFill/>
        </p:spPr>
        <p:txBody>
          <a:bodyPr wrap="square" rtlCol="0">
            <a:spAutoFit/>
          </a:bodyPr>
          <a:lstStyle/>
          <a:p>
            <a:pPr>
              <a:lnSpc>
                <a:spcPct val="90000"/>
              </a:lnSpc>
            </a:pPr>
            <a:r>
              <a:rPr lang="en-GB" sz="2800" dirty="0" smtClean="0">
                <a:latin typeface="Calibri" panose="020F0502020204030204" pitchFamily="34" charset="0"/>
              </a:rPr>
              <a:t>So stereotyping pervades  our cultural landscape and this has an effect over time</a:t>
            </a:r>
            <a:endParaRPr lang="en-GB" sz="2800" dirty="0">
              <a:latin typeface="Calibri" panose="020F0502020204030204" pitchFamily="34" charset="0"/>
            </a:endParaRPr>
          </a:p>
        </p:txBody>
      </p:sp>
    </p:spTree>
    <p:extLst>
      <p:ext uri="{BB962C8B-B14F-4D97-AF65-F5344CB8AC3E}">
        <p14:creationId xmlns:p14="http://schemas.microsoft.com/office/powerpoint/2010/main" val="34785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9836" y="349264"/>
            <a:ext cx="11017224" cy="535531"/>
          </a:xfrm>
          <a:prstGeom prst="rect">
            <a:avLst/>
          </a:prstGeom>
          <a:noFill/>
        </p:spPr>
        <p:txBody>
          <a:bodyPr wrap="square" rtlCol="0">
            <a:spAutoFit/>
          </a:bodyPr>
          <a:lstStyle/>
          <a:p>
            <a:pPr>
              <a:lnSpc>
                <a:spcPct val="90000"/>
              </a:lnSpc>
            </a:pPr>
            <a:r>
              <a:rPr lang="en-GB" sz="3200" dirty="0" smtClean="0">
                <a:latin typeface="Calibri" panose="020F0502020204030204" pitchFamily="34" charset="0"/>
              </a:rPr>
              <a:t>Ok, stereotypes can be unpleasant but why are they so harmful?</a:t>
            </a:r>
            <a:endParaRPr lang="en-GB" sz="3200" dirty="0">
              <a:latin typeface="Calibri" panose="020F0502020204030204" pitchFamily="34" charset="0"/>
            </a:endParaRPr>
          </a:p>
        </p:txBody>
      </p:sp>
      <p:sp>
        <p:nvSpPr>
          <p:cNvPr id="3" name="Rectangle 2"/>
          <p:cNvSpPr/>
          <p:nvPr/>
        </p:nvSpPr>
        <p:spPr>
          <a:xfrm>
            <a:off x="693812" y="1042242"/>
            <a:ext cx="9361040" cy="3956661"/>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Stereotype: Purple people are lazy (a known fact)</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Prejudice: I don’t like purple people as they are lazy, so I don’t like the Peters family as they are purple (an emotion)</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Discrimination: the reason Polly Peters isn’t achieving well at school is because she’s purple and therefore lazy. I must therefore withdraw her support until she learns to do her work without relying on this support (a behaviour).</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QUESTION: what if Polly Peters who is purple </a:t>
            </a:r>
            <a:r>
              <a:rPr lang="en-GB" sz="2400" dirty="0" smtClean="0">
                <a:latin typeface="Calibri" panose="020F0502020204030204" pitchFamily="34" charset="0"/>
                <a:ea typeface="Calibri" panose="020F0502020204030204" pitchFamily="34" charset="0"/>
                <a:cs typeface="Times New Roman" panose="02020603050405020304" pitchFamily="18" charset="0"/>
              </a:rPr>
              <a:t>isn’t lazy and actually needs </a:t>
            </a:r>
            <a:r>
              <a:rPr lang="en-GB" sz="2400" dirty="0">
                <a:latin typeface="Calibri" panose="020F0502020204030204" pitchFamily="34" charset="0"/>
                <a:ea typeface="Calibri" panose="020F0502020204030204" pitchFamily="34" charset="0"/>
                <a:cs typeface="Times New Roman" panose="02020603050405020304" pitchFamily="18" charset="0"/>
              </a:rPr>
              <a:t>that support to learn? </a:t>
            </a:r>
          </a:p>
        </p:txBody>
      </p:sp>
      <p:pic>
        <p:nvPicPr>
          <p:cNvPr id="6" name="Picture 5"/>
          <p:cNvPicPr>
            <a:picLocks noChangeAspect="1"/>
          </p:cNvPicPr>
          <p:nvPr/>
        </p:nvPicPr>
        <p:blipFill>
          <a:blip r:embed="rId2"/>
          <a:stretch>
            <a:fillRect/>
          </a:stretch>
        </p:blipFill>
        <p:spPr>
          <a:xfrm>
            <a:off x="10115336" y="1196752"/>
            <a:ext cx="1657350" cy="2752725"/>
          </a:xfrm>
          <a:prstGeom prst="rect">
            <a:avLst/>
          </a:prstGeom>
        </p:spPr>
      </p:pic>
      <p:sp>
        <p:nvSpPr>
          <p:cNvPr id="7" name="TextBox 6"/>
          <p:cNvSpPr txBox="1"/>
          <p:nvPr/>
        </p:nvSpPr>
        <p:spPr>
          <a:xfrm>
            <a:off x="722870" y="5445224"/>
            <a:ext cx="10081120" cy="1089529"/>
          </a:xfrm>
          <a:prstGeom prst="rect">
            <a:avLst/>
          </a:prstGeom>
          <a:noFill/>
        </p:spPr>
        <p:txBody>
          <a:bodyPr wrap="square" rtlCol="0">
            <a:spAutoFit/>
          </a:bodyPr>
          <a:lstStyle/>
          <a:p>
            <a:pPr>
              <a:lnSpc>
                <a:spcPct val="90000"/>
              </a:lnSpc>
            </a:pPr>
            <a:r>
              <a:rPr lang="en-GB" sz="2400" dirty="0" smtClean="0">
                <a:latin typeface="Calibri" panose="020F0502020204030204" pitchFamily="34" charset="0"/>
              </a:rPr>
              <a:t>In short, the effects upon the holder lead to </a:t>
            </a:r>
            <a:r>
              <a:rPr lang="en-GB" sz="2400" dirty="0">
                <a:latin typeface="Calibri" panose="020F0502020204030204" pitchFamily="34" charset="0"/>
              </a:rPr>
              <a:t>behaviours </a:t>
            </a:r>
            <a:r>
              <a:rPr lang="en-GB" sz="2400" dirty="0" smtClean="0">
                <a:latin typeface="Calibri" panose="020F0502020204030204" pitchFamily="34" charset="0"/>
              </a:rPr>
              <a:t>upon the person/people being </a:t>
            </a:r>
            <a:r>
              <a:rPr lang="en-GB" sz="2400" dirty="0">
                <a:latin typeface="Calibri" panose="020F0502020204030204" pitchFamily="34" charset="0"/>
              </a:rPr>
              <a:t>stereotyped </a:t>
            </a:r>
            <a:r>
              <a:rPr lang="en-GB" sz="2400" dirty="0" smtClean="0">
                <a:latin typeface="Calibri" panose="020F0502020204030204" pitchFamily="34" charset="0"/>
              </a:rPr>
              <a:t>which are harmful. This can result in harm at an </a:t>
            </a:r>
            <a:r>
              <a:rPr lang="en-GB" sz="2400" dirty="0" err="1" smtClean="0">
                <a:latin typeface="Calibri" panose="020F0502020204030204" pitchFamily="34" charset="0"/>
              </a:rPr>
              <a:t>indivudual</a:t>
            </a:r>
            <a:r>
              <a:rPr lang="en-GB" sz="2400" dirty="0" smtClean="0">
                <a:latin typeface="Calibri" panose="020F0502020204030204" pitchFamily="34" charset="0"/>
              </a:rPr>
              <a:t> level but also at a structural level as you will discover tomorrow.</a:t>
            </a:r>
            <a:endParaRPr lang="en-GB" sz="2400" dirty="0">
              <a:latin typeface="Calibri" panose="020F0502020204030204" pitchFamily="34" charset="0"/>
            </a:endParaRPr>
          </a:p>
        </p:txBody>
      </p:sp>
    </p:spTree>
    <p:extLst>
      <p:ext uri="{BB962C8B-B14F-4D97-AF65-F5344CB8AC3E}">
        <p14:creationId xmlns:p14="http://schemas.microsoft.com/office/powerpoint/2010/main" val="323252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84" y="116632"/>
            <a:ext cx="9143998" cy="1020762"/>
          </a:xfrm>
        </p:spPr>
        <p:txBody>
          <a:bodyPr/>
          <a:lstStyle/>
          <a:p>
            <a:pPr algn="ctr"/>
            <a:r>
              <a:rPr lang="en-US" dirty="0" smtClean="0">
                <a:latin typeface="Calibri" panose="020F0502020204030204" pitchFamily="34" charset="0"/>
              </a:rPr>
              <a:t>But what if such thinking is ‘natural’?</a:t>
            </a:r>
            <a:endParaRPr lang="en-US" dirty="0">
              <a:latin typeface="Calibri" panose="020F0502020204030204" pitchFamily="34" charset="0"/>
            </a:endParaRPr>
          </a:p>
        </p:txBody>
      </p:sp>
      <p:sp>
        <p:nvSpPr>
          <p:cNvPr id="4" name="Text Placeholder 3"/>
          <p:cNvSpPr>
            <a:spLocks noGrp="1"/>
          </p:cNvSpPr>
          <p:nvPr>
            <p:ph type="body" sz="half" idx="2"/>
          </p:nvPr>
        </p:nvSpPr>
        <p:spPr>
          <a:xfrm>
            <a:off x="477788" y="2636912"/>
            <a:ext cx="3240360" cy="4471392"/>
          </a:xfrm>
        </p:spPr>
        <p:txBody>
          <a:bodyPr>
            <a:noAutofit/>
          </a:bodyPr>
          <a:lstStyle/>
          <a:p>
            <a:r>
              <a:rPr lang="en-US" sz="2000" dirty="0" smtClean="0"/>
              <a:t>Researchers also believe that implicit bias can be unlearned through:</a:t>
            </a:r>
          </a:p>
          <a:p>
            <a:pPr marL="285750" indent="-285750">
              <a:buFont typeface="Arial" panose="020B0604020202020204" pitchFamily="34" charset="0"/>
              <a:buChar char="•"/>
            </a:pPr>
            <a:r>
              <a:rPr lang="en-US" sz="2000" dirty="0" smtClean="0"/>
              <a:t>Raised awareness</a:t>
            </a:r>
          </a:p>
          <a:p>
            <a:pPr marL="285750" indent="-285750">
              <a:buFont typeface="Arial" panose="020B0604020202020204" pitchFamily="34" charset="0"/>
              <a:buChar char="•"/>
            </a:pPr>
            <a:r>
              <a:rPr lang="en-US" sz="2000" dirty="0" smtClean="0"/>
              <a:t>Concern about the effects of such biases</a:t>
            </a:r>
          </a:p>
          <a:p>
            <a:pPr marL="285750" indent="-285750">
              <a:buFont typeface="Arial" panose="020B0604020202020204" pitchFamily="34" charset="0"/>
              <a:buChar char="•"/>
            </a:pPr>
            <a:r>
              <a:rPr lang="en-US" sz="2000" dirty="0" smtClean="0"/>
              <a:t>Application of strategies to reduce such biases such as the purposeful use of  multi-racial images; living/working in more ethnically diverse contexts; and of course purposeful education right from the outset.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smtClean="0"/>
          </a:p>
        </p:txBody>
      </p:sp>
      <p:sp>
        <p:nvSpPr>
          <p:cNvPr id="6" name="Content Placeholder 5"/>
          <p:cNvSpPr>
            <a:spLocks noGrp="1"/>
          </p:cNvSpPr>
          <p:nvPr>
            <p:ph idx="1"/>
          </p:nvPr>
        </p:nvSpPr>
        <p:spPr/>
        <p:txBody>
          <a:bodyPr>
            <a:normAutofit lnSpcReduction="10000"/>
          </a:bodyPr>
          <a:lstStyle/>
          <a:p>
            <a:r>
              <a:rPr lang="en-US" dirty="0" smtClean="0"/>
              <a:t>Some researchers agree and have called it implicit or unconscious bias:</a:t>
            </a:r>
          </a:p>
          <a:p>
            <a:pPr marL="0" indent="0">
              <a:buNone/>
            </a:pPr>
            <a:r>
              <a:rPr lang="en-US" dirty="0" smtClean="0"/>
              <a:t>	“</a:t>
            </a:r>
            <a:r>
              <a:rPr lang="en-GB" dirty="0"/>
              <a:t>“Implicit bias” is a term of art </a:t>
            </a:r>
            <a:r>
              <a:rPr lang="en-GB" dirty="0" smtClean="0"/>
              <a:t>		referring </a:t>
            </a:r>
            <a:r>
              <a:rPr lang="en-GB" dirty="0"/>
              <a:t>to relatively unconscious </a:t>
            </a:r>
            <a:r>
              <a:rPr lang="en-GB" dirty="0" smtClean="0"/>
              <a:t>	and </a:t>
            </a:r>
            <a:r>
              <a:rPr lang="en-GB" dirty="0"/>
              <a:t>relatively automatic features of </a:t>
            </a:r>
            <a:r>
              <a:rPr lang="en-GB" dirty="0" smtClean="0"/>
              <a:t>	prejudiced </a:t>
            </a:r>
            <a:r>
              <a:rPr lang="en-GB" dirty="0"/>
              <a:t>judgment and social </a:t>
            </a:r>
            <a:r>
              <a:rPr lang="en-GB" dirty="0" smtClean="0"/>
              <a:t>	behaviour.” (Stanford </a:t>
            </a:r>
            <a:r>
              <a:rPr lang="en-GB" dirty="0" err="1" smtClean="0"/>
              <a:t>Encyclopedia</a:t>
            </a:r>
            <a:r>
              <a:rPr lang="en-GB" dirty="0" smtClean="0"/>
              <a:t> 	of Philosophy) </a:t>
            </a:r>
          </a:p>
          <a:p>
            <a:pPr marL="0" indent="0">
              <a:buNone/>
            </a:pPr>
            <a:r>
              <a:rPr lang="en-GB" dirty="0" smtClean="0"/>
              <a:t>Let’s watch a short clip to see how it works</a:t>
            </a:r>
          </a:p>
          <a:p>
            <a:pPr marL="0" indent="0">
              <a:buNone/>
            </a:pPr>
            <a:r>
              <a:rPr lang="en-GB" u="sng" dirty="0">
                <a:hlinkClick r:id="rId2"/>
              </a:rPr>
              <a:t>https://www.youtube.com/watch?v=2RSVz6VEybk</a:t>
            </a:r>
            <a:endParaRPr lang="en-GB" dirty="0"/>
          </a:p>
          <a:p>
            <a:pPr marL="0" indent="0">
              <a:buNone/>
            </a:pPr>
            <a:endParaRPr lang="en-US"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5860" y="764704"/>
            <a:ext cx="10451404" cy="3970318"/>
          </a:xfrm>
          <a:prstGeom prst="rect">
            <a:avLst/>
          </a:prstGeom>
          <a:noFill/>
        </p:spPr>
        <p:txBody>
          <a:bodyPr wrap="square" rtlCol="0">
            <a:spAutoFit/>
          </a:bodyPr>
          <a:lstStyle/>
          <a:p>
            <a:r>
              <a:rPr lang="en-GB" sz="2800" dirty="0" smtClean="0">
                <a:latin typeface="Calibri" pitchFamily="34" charset="0"/>
              </a:rPr>
              <a:t>“Research studies have demonstrated that teachers – often unconsciously – adopt stereotypes of children. Some indicate that teachers have an unconscious model of the ideal pupil in their heads against which they judge the children in their class (e.g. Gillborn, 1990, Youdell, 2003). Race, gender and social class all play an important part in the judgements teachers make about children, and this initial judgement influences their developing relationship. … What the research does suggest is a subtle and complex process of which teachers are largely unaware.” (Sarah Pearce, 2005). </a:t>
            </a:r>
            <a:endParaRPr lang="en-GB" sz="2800" dirty="0">
              <a:latin typeface="Calibri" pitchFamily="34" charset="0"/>
            </a:endParaRPr>
          </a:p>
        </p:txBody>
      </p:sp>
    </p:spTree>
    <p:extLst>
      <p:ext uri="{BB962C8B-B14F-4D97-AF65-F5344CB8AC3E}">
        <p14:creationId xmlns:p14="http://schemas.microsoft.com/office/powerpoint/2010/main" val="10537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5940" y="404664"/>
            <a:ext cx="8784976" cy="2062103"/>
          </a:xfrm>
          <a:prstGeom prst="rect">
            <a:avLst/>
          </a:prstGeom>
          <a:noFill/>
        </p:spPr>
        <p:txBody>
          <a:bodyPr wrap="square" rtlCol="0">
            <a:spAutoFit/>
          </a:bodyPr>
          <a:lstStyle/>
          <a:p>
            <a:r>
              <a:rPr lang="en-GB" sz="3200" dirty="0" smtClean="0">
                <a:latin typeface="Calibri" panose="020F0502020204030204" pitchFamily="34" charset="0"/>
              </a:rPr>
              <a:t>“Teacher candidates’ prior life experiences, beliefs and assumptions, ... act as powerful filters through which they interpret teaching, students and communities” (</a:t>
            </a:r>
            <a:r>
              <a:rPr lang="en-GB" sz="3200" dirty="0" err="1" smtClean="0">
                <a:latin typeface="Calibri" panose="020F0502020204030204" pitchFamily="34" charset="0"/>
              </a:rPr>
              <a:t>Sleeter</a:t>
            </a:r>
            <a:r>
              <a:rPr lang="en-GB" sz="3200" dirty="0" smtClean="0">
                <a:latin typeface="Calibri" panose="020F0502020204030204" pitchFamily="34" charset="0"/>
              </a:rPr>
              <a:t>, 2008, p. 1950).  </a:t>
            </a:r>
            <a:endParaRPr lang="en-GB" sz="3200" dirty="0">
              <a:latin typeface="Calibri" panose="020F0502020204030204" pitchFamily="34" charset="0"/>
            </a:endParaRPr>
          </a:p>
        </p:txBody>
      </p:sp>
      <p:sp>
        <p:nvSpPr>
          <p:cNvPr id="3" name="Rectangle 2"/>
          <p:cNvSpPr/>
          <p:nvPr/>
        </p:nvSpPr>
        <p:spPr>
          <a:xfrm>
            <a:off x="1824911" y="3140968"/>
            <a:ext cx="8806005" cy="3539430"/>
          </a:xfrm>
          <a:prstGeom prst="rect">
            <a:avLst/>
          </a:prstGeom>
        </p:spPr>
        <p:txBody>
          <a:bodyPr wrap="square">
            <a:spAutoFit/>
          </a:bodyPr>
          <a:lstStyle/>
          <a:p>
            <a:r>
              <a:rPr lang="en-GB" sz="3200" dirty="0">
                <a:latin typeface="Calibri" pitchFamily="34" charset="0"/>
              </a:rPr>
              <a:t>Solomon et al (2005: 163) argue that white student teachers ought to be aware of the “ways in which their understanding of what it means to be black, Chinese, South-Asian, are categories that are replete with assumptions and that these assumptions impact on their interactions with these students.”</a:t>
            </a:r>
          </a:p>
        </p:txBody>
      </p:sp>
    </p:spTree>
    <p:extLst>
      <p:ext uri="{BB962C8B-B14F-4D97-AF65-F5344CB8AC3E}">
        <p14:creationId xmlns:p14="http://schemas.microsoft.com/office/powerpoint/2010/main" val="350112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Stereotyping</a:t>
            </a:r>
            <a:endParaRPr lang="en-US" dirty="0"/>
          </a:p>
        </p:txBody>
      </p:sp>
      <p:sp>
        <p:nvSpPr>
          <p:cNvPr id="3" name="Subtitle 2"/>
          <p:cNvSpPr>
            <a:spLocks noGrp="1"/>
          </p:cNvSpPr>
          <p:nvPr>
            <p:ph type="subTitle" idx="1"/>
          </p:nvPr>
        </p:nvSpPr>
        <p:spPr/>
        <p:txBody>
          <a:bodyPr/>
          <a:lstStyle/>
          <a:p>
            <a:r>
              <a:rPr lang="en-US" dirty="0" smtClean="0"/>
              <a:t>What is it? Is it harmful? </a:t>
            </a:r>
            <a:r>
              <a:rPr lang="en-GB" dirty="0"/>
              <a:t>If so, what harm does it do? How does it work? Can we do anything about it or is it ‘natural’?</a:t>
            </a:r>
          </a:p>
          <a:p>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852" y="404664"/>
            <a:ext cx="10585176" cy="867930"/>
          </a:xfrm>
          <a:prstGeom prst="rect">
            <a:avLst/>
          </a:prstGeom>
          <a:noFill/>
        </p:spPr>
        <p:txBody>
          <a:bodyPr wrap="square" rtlCol="0">
            <a:spAutoFit/>
          </a:bodyPr>
          <a:lstStyle/>
          <a:p>
            <a:pPr algn="ctr">
              <a:lnSpc>
                <a:spcPct val="90000"/>
              </a:lnSpc>
            </a:pPr>
            <a:r>
              <a:rPr lang="en-GB" sz="2800" dirty="0" smtClean="0">
                <a:latin typeface="Calibri" panose="020F0502020204030204" pitchFamily="34" charset="0"/>
              </a:rPr>
              <a:t>So, what specific harm can be caused in terms of schooling?</a:t>
            </a:r>
          </a:p>
          <a:p>
            <a:pPr algn="ctr">
              <a:lnSpc>
                <a:spcPct val="90000"/>
              </a:lnSpc>
            </a:pPr>
            <a:endParaRPr lang="en-GB" sz="2800" dirty="0">
              <a:latin typeface="Calibri" panose="020F0502020204030204" pitchFamily="34" charset="0"/>
            </a:endParaRPr>
          </a:p>
        </p:txBody>
      </p:sp>
      <p:sp>
        <p:nvSpPr>
          <p:cNvPr id="5" name="Rectangle 4"/>
          <p:cNvSpPr/>
          <p:nvPr/>
        </p:nvSpPr>
        <p:spPr>
          <a:xfrm>
            <a:off x="549796" y="692696"/>
            <a:ext cx="11089232" cy="5478423"/>
          </a:xfrm>
          <a:prstGeom prst="rect">
            <a:avLst/>
          </a:prstGeom>
        </p:spPr>
        <p:txBody>
          <a:bodyPr wrap="square">
            <a:spAutoFit/>
          </a:bodyPr>
          <a:lstStyle/>
          <a:p>
            <a:endParaRPr lang="en-GB" sz="1600" dirty="0">
              <a:solidFill>
                <a:srgbClr val="000000"/>
              </a:solidFill>
              <a:latin typeface="Calibri" panose="020F0502020204030204" pitchFamily="34" charset="0"/>
            </a:endParaRPr>
          </a:p>
          <a:p>
            <a:pPr marR="0" algn="ctr"/>
            <a:r>
              <a:rPr lang="en-GB" sz="5400" dirty="0">
                <a:latin typeface="Calibri" panose="020F0502020204030204" pitchFamily="34" charset="0"/>
              </a:rPr>
              <a:t>Vignette 1 -Michael</a:t>
            </a:r>
          </a:p>
          <a:p>
            <a:r>
              <a:rPr lang="en-GB" sz="2000" dirty="0" smtClean="0">
                <a:latin typeface="Calibri" panose="020F0502020204030204" pitchFamily="34" charset="0"/>
              </a:rPr>
              <a:t>Michael</a:t>
            </a:r>
            <a:r>
              <a:rPr lang="en-GB" sz="2000" dirty="0">
                <a:latin typeface="Calibri" panose="020F0502020204030204" pitchFamily="34" charset="0"/>
              </a:rPr>
              <a:t>, a mixed-race man, is a few months into his first teaching job, in a primary school in east London. On his way to the staffroom at lunchtime, he sees Henry, a boy in his class, sitting on the floor near the doors to the playground. It has been raining all morning and the floor is wet and muddy. He enters the staffroom and asks a group of colleagues why Henry is sat on the floor, pointing out that the floor is wet and dirty. A senior colleague stands up and walks out of the staffroom to look at Henry. Michael follows. She grabs a nearby chair and puts it down forcefully near Henry saying “Here you are Henry, do make yourself comfortable.” Without looking at Michael, she walks back into the staffroom. Michael decides to return to his classroom to eat his lunch.</a:t>
            </a:r>
          </a:p>
          <a:p>
            <a:endParaRPr lang="en-GB" sz="2000" dirty="0">
              <a:latin typeface="Calibri" panose="020F0502020204030204" pitchFamily="34" charset="0"/>
            </a:endParaRPr>
          </a:p>
          <a:p>
            <a:r>
              <a:rPr lang="en-GB" sz="2000" dirty="0" smtClean="0">
                <a:latin typeface="Calibri" panose="020F0502020204030204" pitchFamily="34" charset="0"/>
              </a:rPr>
              <a:t>In </a:t>
            </a:r>
            <a:r>
              <a:rPr lang="en-GB" sz="2000" dirty="0">
                <a:latin typeface="Calibri" panose="020F0502020204030204" pitchFamily="34" charset="0"/>
              </a:rPr>
              <a:t>his first couple of weeks at the school, the same teacher had warned Michael about Henry’s ‘behaviour’ in class. She told him that his father was ‘African’ and ‘never around’ and his mother was ‘white trash’. Michael had not responded to her comments, but endeavoured to get to know Henry a little and praise him whenever seemed appropriate in class. The previous week, having been impressed by his efforts in class, Michael had selected him to stand in front of the whole school at ‘Good work assembly’.</a:t>
            </a:r>
          </a:p>
        </p:txBody>
      </p:sp>
    </p:spTree>
    <p:extLst>
      <p:ext uri="{BB962C8B-B14F-4D97-AF65-F5344CB8AC3E}">
        <p14:creationId xmlns:p14="http://schemas.microsoft.com/office/powerpoint/2010/main" val="224578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780" y="260648"/>
            <a:ext cx="11665296" cy="4339650"/>
          </a:xfrm>
          <a:prstGeom prst="rect">
            <a:avLst/>
          </a:prstGeom>
        </p:spPr>
        <p:txBody>
          <a:bodyPr wrap="square">
            <a:spAutoFit/>
          </a:bodyPr>
          <a:lstStyle/>
          <a:p>
            <a:endParaRPr lang="en-GB" sz="1400" dirty="0">
              <a:solidFill>
                <a:srgbClr val="000000"/>
              </a:solidFill>
              <a:latin typeface="Calibri" panose="020F0502020204030204" pitchFamily="34" charset="0"/>
            </a:endParaRPr>
          </a:p>
          <a:p>
            <a:pPr marR="0" algn="ctr"/>
            <a:r>
              <a:rPr lang="en-GB" sz="4800" dirty="0">
                <a:latin typeface="Calibri" panose="020F0502020204030204" pitchFamily="34" charset="0"/>
              </a:rPr>
              <a:t>Vignette 2 -Louise</a:t>
            </a:r>
          </a:p>
          <a:p>
            <a:r>
              <a:rPr lang="en-GB" sz="2000" dirty="0">
                <a:latin typeface="Calibri" panose="020F0502020204030204" pitchFamily="34" charset="0"/>
              </a:rPr>
              <a:t>On her final teaching practice, Louise perceives a pattern of Black boys being more harshly treated by a number of teachers and teaching assistants. Talking to the only Black teacher in the school, she learns that her perception is shared. The teacher tells her that she plans to leave the school shortly and advises Louise to “keep her head down” in order to complete her teaching practice successfully.</a:t>
            </a:r>
          </a:p>
          <a:p>
            <a:endParaRPr lang="en-GB" sz="2000" dirty="0">
              <a:latin typeface="Calibri" panose="020F0502020204030204" pitchFamily="34" charset="0"/>
            </a:endParaRPr>
          </a:p>
          <a:p>
            <a:r>
              <a:rPr lang="en-GB" sz="2000" dirty="0">
                <a:latin typeface="Calibri" panose="020F0502020204030204" pitchFamily="34" charset="0"/>
              </a:rPr>
              <a:t>Later in her career, Louise works as a teacher in a school with a larger than national average intake of black and working class students. Her white deputy </a:t>
            </a:r>
            <a:r>
              <a:rPr lang="en-GB" sz="2000" dirty="0" err="1" smtClean="0">
                <a:latin typeface="Calibri" panose="020F0502020204030204" pitchFamily="34" charset="0"/>
              </a:rPr>
              <a:t>headteacher</a:t>
            </a:r>
            <a:r>
              <a:rPr lang="en-GB" sz="2000" dirty="0" smtClean="0">
                <a:latin typeface="Calibri" panose="020F0502020204030204" pitchFamily="34" charset="0"/>
              </a:rPr>
              <a:t> talks </a:t>
            </a:r>
            <a:r>
              <a:rPr lang="en-GB" sz="2000" dirty="0">
                <a:latin typeface="Calibri" panose="020F0502020204030204" pitchFamily="34" charset="0"/>
              </a:rPr>
              <a:t>about the need to try to change the school intake in order to improve results. </a:t>
            </a:r>
            <a:endParaRPr lang="en-GB" sz="2000" dirty="0" smtClean="0">
              <a:latin typeface="Calibri" panose="020F0502020204030204" pitchFamily="34" charset="0"/>
            </a:endParaRPr>
          </a:p>
          <a:p>
            <a:endParaRPr lang="en-GB" i="1" dirty="0">
              <a:latin typeface="Calibri" panose="020F0502020204030204" pitchFamily="34" charset="0"/>
            </a:endParaRPr>
          </a:p>
          <a:p>
            <a:r>
              <a:rPr lang="en-GB" i="1" dirty="0" smtClean="0">
                <a:latin typeface="Calibri" panose="020F0502020204030204" pitchFamily="34" charset="0"/>
              </a:rPr>
              <a:t>Both from Darren Chetty as in: </a:t>
            </a:r>
            <a:r>
              <a:rPr lang="en-GB" u="sng" dirty="0">
                <a:hlinkClick r:id="rId2"/>
              </a:rPr>
              <a:t>https://</a:t>
            </a:r>
            <a:r>
              <a:rPr lang="en-GB" u="sng" dirty="0" smtClean="0">
                <a:hlinkClick r:id="rId2"/>
              </a:rPr>
              <a:t>twitter.com/rapclassroom/status/662700450999857153</a:t>
            </a:r>
            <a:r>
              <a:rPr lang="en-GB" u="sng" dirty="0" smtClean="0"/>
              <a:t> or: </a:t>
            </a:r>
            <a:r>
              <a:rPr lang="en-GB" dirty="0" smtClean="0">
                <a:hlinkClick r:id="rId3" tooltip="http://rapclassroom.blogspot.com/"/>
              </a:rPr>
              <a:t>rapclassroom.blogspot.com</a:t>
            </a:r>
            <a:r>
              <a:rPr lang="en-GB" dirty="0" smtClean="0"/>
              <a:t> </a:t>
            </a:r>
            <a:endParaRPr lang="en-GB" dirty="0">
              <a:latin typeface="Calibri" panose="020F0502020204030204" pitchFamily="34" charset="0"/>
            </a:endParaRPr>
          </a:p>
        </p:txBody>
      </p:sp>
    </p:spTree>
    <p:extLst>
      <p:ext uri="{BB962C8B-B14F-4D97-AF65-F5344CB8AC3E}">
        <p14:creationId xmlns:p14="http://schemas.microsoft.com/office/powerpoint/2010/main" val="322461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18" y="620688"/>
            <a:ext cx="10585176" cy="1020762"/>
          </a:xfrm>
        </p:spPr>
        <p:txBody>
          <a:bodyPr/>
          <a:lstStyle/>
          <a:p>
            <a:r>
              <a:rPr lang="en-GB" sz="2400" dirty="0">
                <a:latin typeface="Calibri" panose="020F0502020204030204" pitchFamily="34" charset="0"/>
              </a:rPr>
              <a:t>So we need to be aware of our biases and do something about them. If we are educators this means raising awareness in our schools with pupils and fellow teachers, </a:t>
            </a:r>
            <a:r>
              <a:rPr lang="en-GB" sz="2400" dirty="0" smtClean="0">
                <a:latin typeface="Calibri" panose="020F0502020204030204" pitchFamily="34" charset="0"/>
              </a:rPr>
              <a:t>and in </a:t>
            </a:r>
            <a:r>
              <a:rPr lang="en-GB" sz="2400" dirty="0">
                <a:latin typeface="Calibri" panose="020F0502020204030204" pitchFamily="34" charset="0"/>
              </a:rPr>
              <a:t>our universities with student teachers.</a:t>
            </a:r>
            <a:br>
              <a:rPr lang="en-GB" sz="2400" dirty="0">
                <a:latin typeface="Calibri" panose="020F0502020204030204" pitchFamily="34" charset="0"/>
              </a:rPr>
            </a:br>
            <a:endParaRPr lang="en-US" sz="2400" dirty="0">
              <a:latin typeface="Calibri" panose="020F0502020204030204" pitchFamily="34" charset="0"/>
            </a:endParaRPr>
          </a:p>
        </p:txBody>
      </p:sp>
      <p:sp>
        <p:nvSpPr>
          <p:cNvPr id="4" name="Text Placeholder 3"/>
          <p:cNvSpPr>
            <a:spLocks noGrp="1"/>
          </p:cNvSpPr>
          <p:nvPr>
            <p:ph type="body" sz="half" idx="2"/>
          </p:nvPr>
        </p:nvSpPr>
        <p:spPr>
          <a:xfrm>
            <a:off x="8182644" y="2852936"/>
            <a:ext cx="3384376" cy="3672408"/>
          </a:xfrm>
        </p:spPr>
        <p:txBody>
          <a:bodyPr>
            <a:normAutofit/>
          </a:bodyPr>
          <a:lstStyle/>
          <a:p>
            <a:r>
              <a:rPr lang="en-US" sz="2400" b="1" dirty="0"/>
              <a:t>Workshop 1 – </a:t>
            </a:r>
            <a:r>
              <a:rPr lang="en-US" sz="2400" dirty="0"/>
              <a:t>Stereotyping: Roma in Romania</a:t>
            </a:r>
            <a:r>
              <a:rPr lang="en-US" sz="2400" b="1" dirty="0"/>
              <a:t> </a:t>
            </a:r>
            <a:endParaRPr lang="en-US" sz="2400" b="1" dirty="0" smtClean="0"/>
          </a:p>
          <a:p>
            <a:endParaRPr lang="en-US" sz="2400" b="1" dirty="0"/>
          </a:p>
          <a:p>
            <a:r>
              <a:rPr lang="en-US" sz="2400" b="1" dirty="0" smtClean="0"/>
              <a:t>Workshop </a:t>
            </a:r>
            <a:r>
              <a:rPr lang="en-US" sz="2400" b="1" dirty="0"/>
              <a:t>2 -  </a:t>
            </a:r>
            <a:r>
              <a:rPr lang="en-US" sz="2400" dirty="0"/>
              <a:t>Barriers to schooling in Romania (structural and practice-based issues) and overcoming </a:t>
            </a:r>
            <a:r>
              <a:rPr lang="en-US" sz="2400" dirty="0" smtClean="0"/>
              <a:t>them</a:t>
            </a:r>
          </a:p>
          <a:p>
            <a:endParaRPr lang="en-US" dirty="0"/>
          </a:p>
          <a:p>
            <a:endParaRPr lang="en-US" dirty="0" smtClean="0"/>
          </a:p>
          <a:p>
            <a:endParaRPr lang="en-US" dirty="0"/>
          </a:p>
          <a:p>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3294" r="3294"/>
          <a:stretch>
            <a:fillRect/>
          </a:stretch>
        </p:blipFill>
        <p:spPr/>
      </p:pic>
      <p:sp>
        <p:nvSpPr>
          <p:cNvPr id="3" name="TextBox 2"/>
          <p:cNvSpPr txBox="1"/>
          <p:nvPr/>
        </p:nvSpPr>
        <p:spPr>
          <a:xfrm>
            <a:off x="765820" y="5925959"/>
            <a:ext cx="6912768" cy="455369"/>
          </a:xfrm>
          <a:prstGeom prst="rect">
            <a:avLst/>
          </a:prstGeom>
          <a:noFill/>
        </p:spPr>
        <p:txBody>
          <a:bodyPr wrap="square" rtlCol="0">
            <a:spAutoFit/>
          </a:bodyPr>
          <a:lstStyle/>
          <a:p>
            <a:pPr>
              <a:lnSpc>
                <a:spcPct val="90000"/>
              </a:lnSpc>
            </a:pPr>
            <a:endParaRPr lang="en-GB" sz="2400" dirty="0"/>
          </a:p>
        </p:txBody>
      </p:sp>
      <p:sp>
        <p:nvSpPr>
          <p:cNvPr id="5" name="TextBox 4"/>
          <p:cNvSpPr txBox="1"/>
          <p:nvPr/>
        </p:nvSpPr>
        <p:spPr>
          <a:xfrm>
            <a:off x="333772" y="4221088"/>
            <a:ext cx="3672408" cy="757130"/>
          </a:xfrm>
          <a:prstGeom prst="rect">
            <a:avLst/>
          </a:prstGeom>
          <a:noFill/>
        </p:spPr>
        <p:txBody>
          <a:bodyPr wrap="square" rtlCol="0">
            <a:spAutoFit/>
          </a:bodyPr>
          <a:lstStyle/>
          <a:p>
            <a:pPr>
              <a:lnSpc>
                <a:spcPct val="90000"/>
              </a:lnSpc>
            </a:pPr>
            <a:r>
              <a:rPr lang="en-GB" sz="2400" b="1" dirty="0" smtClean="0">
                <a:latin typeface="Calibri" panose="020F0502020204030204" pitchFamily="34" charset="0"/>
                <a:cs typeface="Calibri" panose="020F0502020204030204" pitchFamily="34" charset="0"/>
              </a:rPr>
              <a:t>Who do you see in this photograph?</a:t>
            </a:r>
            <a:endParaRPr lang="en-GB"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encrypted-tbn0.gstatic.com/images?q=tbn:ANd9GcRj_ZTOx2B9uOA2kKM4XVA_xsSU8G7wAhcNZcPzXn4ZCP9PBQ7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6" y="198884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news.bbcimg.co.uk/media/images/62549000/jpg/_62549183_englis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084" y="1844824"/>
            <a:ext cx="3778694" cy="2125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youthonrace.org/wp-content/uploads/2013/02/stereotype_tshirt-p2357235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0036" y="4361285"/>
            <a:ext cx="2170484" cy="217048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1522413" y="628590"/>
            <a:ext cx="9143998" cy="1020762"/>
          </a:xfrm>
        </p:spPr>
        <p:txBody>
          <a:bodyPr>
            <a:normAutofit fontScale="90000"/>
          </a:bodyPr>
          <a:lstStyle/>
          <a:p>
            <a:r>
              <a:rPr lang="en-GB" dirty="0">
                <a:latin typeface="Calibri" panose="020F0502020204030204" pitchFamily="34" charset="0"/>
              </a:rPr>
              <a:t>What is the difference between a stereotype and a generalisation? </a:t>
            </a:r>
            <a:br>
              <a:rPr lang="en-GB" dirty="0">
                <a:latin typeface="Calibri" panose="020F0502020204030204" pitchFamily="34" charset="0"/>
              </a:rPr>
            </a:br>
            <a:endParaRPr lang="en-GB" dirty="0"/>
          </a:p>
        </p:txBody>
      </p:sp>
      <p:sp>
        <p:nvSpPr>
          <p:cNvPr id="11" name="Rectangle 10"/>
          <p:cNvSpPr/>
          <p:nvPr/>
        </p:nvSpPr>
        <p:spPr>
          <a:xfrm>
            <a:off x="7390556" y="1844824"/>
            <a:ext cx="4032448" cy="3194721"/>
          </a:xfrm>
          <a:prstGeom prst="rect">
            <a:avLst/>
          </a:prstGeom>
        </p:spPr>
        <p:txBody>
          <a:bodyPr wrap="square">
            <a:spAutoFit/>
          </a:bodyPr>
          <a:lstStyle/>
          <a:p>
            <a:pPr>
              <a:lnSpc>
                <a:spcPct val="90000"/>
              </a:lnSpc>
            </a:pPr>
            <a:r>
              <a:rPr lang="en-GB" sz="2800" dirty="0">
                <a:latin typeface="Calibri" panose="020F0502020204030204" pitchFamily="34" charset="0"/>
              </a:rPr>
              <a:t>I held a stereotypical image of old university buildings being cold places …. And I was right!</a:t>
            </a:r>
          </a:p>
          <a:p>
            <a:pPr>
              <a:lnSpc>
                <a:spcPct val="90000"/>
              </a:lnSpc>
            </a:pPr>
            <a:endParaRPr lang="en-GB" sz="2800" dirty="0">
              <a:latin typeface="Calibri" panose="020F0502020204030204" pitchFamily="34" charset="0"/>
            </a:endParaRPr>
          </a:p>
          <a:p>
            <a:pPr>
              <a:lnSpc>
                <a:spcPct val="90000"/>
              </a:lnSpc>
            </a:pPr>
            <a:r>
              <a:rPr lang="en-GB" sz="2800" b="1" dirty="0" smtClean="0">
                <a:solidFill>
                  <a:srgbClr val="7030A0"/>
                </a:solidFill>
                <a:latin typeface="Calibri" pitchFamily="34" charset="0"/>
                <a:hlinkClick r:id="rId7"/>
              </a:rPr>
              <a:t>Who </a:t>
            </a:r>
            <a:r>
              <a:rPr lang="en-GB" sz="2800" b="1" dirty="0">
                <a:solidFill>
                  <a:srgbClr val="7030A0"/>
                </a:solidFill>
                <a:latin typeface="Calibri" pitchFamily="34" charset="0"/>
                <a:hlinkClick r:id="rId7"/>
              </a:rPr>
              <a:t>do you think of if I say the word ‘reggae artist’?) </a:t>
            </a:r>
            <a:endParaRPr lang="en-GB" sz="2800" b="1" dirty="0">
              <a:solidFill>
                <a:srgbClr val="7030A0"/>
              </a:solidFill>
              <a:latin typeface="Calibri" pitchFamily="34" charset="0"/>
            </a:endParaRP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wrap="square">
            <a:spAutoFit/>
          </a:bodyPr>
          <a:lstStyle/>
          <a:p>
            <a:r>
              <a:rPr lang="en-GB" sz="3200" dirty="0">
                <a:latin typeface="Calibri" pitchFamily="34" charset="0"/>
              </a:rPr>
              <a:t>Stereotyping can be a benign generalisation but it can also be a vessel of prejudice….</a:t>
            </a:r>
          </a:p>
        </p:txBody>
      </p:sp>
      <p:sp>
        <p:nvSpPr>
          <p:cNvPr id="4" name="Rectangle 3"/>
          <p:cNvSpPr/>
          <p:nvPr/>
        </p:nvSpPr>
        <p:spPr>
          <a:xfrm>
            <a:off x="1269876" y="1844824"/>
            <a:ext cx="10513168" cy="3323987"/>
          </a:xfrm>
          <a:prstGeom prst="rect">
            <a:avLst/>
          </a:prstGeom>
        </p:spPr>
        <p:txBody>
          <a:bodyPr wrap="square">
            <a:spAutoFit/>
          </a:bodyPr>
          <a:lstStyle/>
          <a:p>
            <a:r>
              <a:rPr lang="en-GB" sz="2600" smtClean="0">
                <a:latin typeface="Calibri" panose="020F0502020204030204" pitchFamily="34" charset="0"/>
              </a:rPr>
              <a:t>“when </a:t>
            </a:r>
            <a:r>
              <a:rPr lang="en-GB" sz="2600" dirty="0">
                <a:latin typeface="Calibri" panose="020F0502020204030204" pitchFamily="34" charset="0"/>
              </a:rPr>
              <a:t>stereotypes are applied to </a:t>
            </a:r>
            <a:r>
              <a:rPr lang="en-GB" sz="2600" b="1" dirty="0">
                <a:solidFill>
                  <a:srgbClr val="FF0000"/>
                </a:solidFill>
                <a:latin typeface="Calibri" panose="020F0502020204030204" pitchFamily="34" charset="0"/>
              </a:rPr>
              <a:t>groups of people and their relative worth</a:t>
            </a:r>
            <a:r>
              <a:rPr lang="en-GB" sz="2600" dirty="0">
                <a:latin typeface="Calibri" panose="020F0502020204030204" pitchFamily="34" charset="0"/>
              </a:rPr>
              <a:t>, </a:t>
            </a:r>
            <a:r>
              <a:rPr lang="en-GB" sz="2600" dirty="0" smtClean="0">
                <a:latin typeface="Calibri" panose="020F0502020204030204" pitchFamily="34" charset="0"/>
              </a:rPr>
              <a:t>… they </a:t>
            </a:r>
            <a:r>
              <a:rPr lang="en-GB" sz="2600" dirty="0">
                <a:latin typeface="Calibri" panose="020F0502020204030204" pitchFamily="34" charset="0"/>
              </a:rPr>
              <a:t>are </a:t>
            </a:r>
            <a:r>
              <a:rPr lang="en-GB" sz="2600" dirty="0">
                <a:solidFill>
                  <a:srgbClr val="FF0000"/>
                </a:solidFill>
                <a:latin typeface="Calibri" panose="020F0502020204030204" pitchFamily="34" charset="0"/>
              </a:rPr>
              <a:t>not </a:t>
            </a:r>
            <a:r>
              <a:rPr lang="en-GB" sz="2600" dirty="0" smtClean="0">
                <a:solidFill>
                  <a:srgbClr val="FF0000"/>
                </a:solidFill>
                <a:latin typeface="Calibri" panose="020F0502020204030204" pitchFamily="34" charset="0"/>
              </a:rPr>
              <a:t>politically neutral</a:t>
            </a:r>
            <a:r>
              <a:rPr lang="en-GB" sz="2600" dirty="0">
                <a:latin typeface="Calibri" panose="020F0502020204030204" pitchFamily="34" charset="0"/>
              </a:rPr>
              <a:t>. In the interpersonal case, the socialization behind our stereotypes leads us to </a:t>
            </a:r>
            <a:r>
              <a:rPr lang="en-GB" sz="2600" dirty="0">
                <a:solidFill>
                  <a:srgbClr val="FF0000"/>
                </a:solidFill>
                <a:latin typeface="Calibri" panose="020F0502020204030204" pitchFamily="34" charset="0"/>
              </a:rPr>
              <a:t>seek evidence to cement existing biases </a:t>
            </a:r>
            <a:r>
              <a:rPr lang="en-GB" sz="2600" dirty="0">
                <a:latin typeface="Calibri" panose="020F0502020204030204" pitchFamily="34" charset="0"/>
              </a:rPr>
              <a:t>(Jervis, 2006). Meanwhile, we often fail to note evidence that does not support these biases. Gorman explains, “People are more likely to notice and remember information that confirms an applicable stereotype than information that disconfirms it” (p. 704).” (</a:t>
            </a:r>
            <a:r>
              <a:rPr lang="en-GB" sz="2600" dirty="0" err="1">
                <a:latin typeface="Calibri" panose="020F0502020204030204" pitchFamily="34" charset="0"/>
              </a:rPr>
              <a:t>Gorski</a:t>
            </a:r>
            <a:r>
              <a:rPr lang="en-GB" sz="2600" dirty="0">
                <a:latin typeface="Calibri" panose="020F0502020204030204" pitchFamily="34" charset="0"/>
              </a:rPr>
              <a:t>, 2012, p.304)</a:t>
            </a:r>
          </a:p>
          <a:p>
            <a:endParaRPr lang="en-GB" sz="2800" dirty="0">
              <a:latin typeface="Calibri" panose="020F0502020204030204" pitchFamily="34" charset="0"/>
            </a:endParaRP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156" y="3645024"/>
            <a:ext cx="4476174" cy="2978844"/>
          </a:xfrm>
          <a:prstGeom prst="rect">
            <a:avLst/>
          </a:prstGeom>
        </p:spPr>
      </p:pic>
      <p:sp>
        <p:nvSpPr>
          <p:cNvPr id="2" name="Rectangle 1"/>
          <p:cNvSpPr/>
          <p:nvPr/>
        </p:nvSpPr>
        <p:spPr>
          <a:xfrm>
            <a:off x="909836" y="404664"/>
            <a:ext cx="11089232" cy="3108543"/>
          </a:xfrm>
          <a:prstGeom prst="rect">
            <a:avLst/>
          </a:prstGeom>
        </p:spPr>
        <p:txBody>
          <a:bodyPr wrap="square">
            <a:spAutoFit/>
          </a:bodyPr>
          <a:lstStyle/>
          <a:p>
            <a:r>
              <a:rPr lang="en-GB" sz="2800" dirty="0">
                <a:latin typeface="Calibri" panose="020F0502020204030204" pitchFamily="34" charset="0"/>
              </a:rPr>
              <a:t>Of course, stereotypes tend to stick more strongly to disenfranchised communities that do not have the institutional power to popularize a counter-narrative (</a:t>
            </a:r>
            <a:r>
              <a:rPr lang="en-GB" sz="2800" dirty="0" err="1">
                <a:latin typeface="Calibri" panose="020F0502020204030204" pitchFamily="34" charset="0"/>
              </a:rPr>
              <a:t>Salzer</a:t>
            </a:r>
            <a:r>
              <a:rPr lang="en-GB" sz="2800" dirty="0">
                <a:latin typeface="Calibri" panose="020F0502020204030204" pitchFamily="34" charset="0"/>
              </a:rPr>
              <a:t>, 2000) than to privileged communities that do have the power, not only to popularize a false narrative, but also to use that narrative to justify their own privilege and, </a:t>
            </a:r>
            <a:r>
              <a:rPr lang="en-GB" sz="2800" dirty="0" smtClean="0">
                <a:latin typeface="Calibri" panose="020F0502020204030204" pitchFamily="34" charset="0"/>
              </a:rPr>
              <a:t>in </a:t>
            </a:r>
            <a:r>
              <a:rPr lang="en-GB" sz="2800" dirty="0" err="1" smtClean="0">
                <a:latin typeface="Calibri" panose="020F0502020204030204" pitchFamily="34" charset="0"/>
              </a:rPr>
              <a:t>Woddell</a:t>
            </a:r>
            <a:r>
              <a:rPr lang="en-GB" sz="2800" dirty="0" smtClean="0">
                <a:latin typeface="Calibri" panose="020F0502020204030204" pitchFamily="34" charset="0"/>
              </a:rPr>
              <a:t> </a:t>
            </a:r>
            <a:r>
              <a:rPr lang="en-GB" sz="2800" dirty="0">
                <a:latin typeface="Calibri" panose="020F0502020204030204" pitchFamily="34" charset="0"/>
              </a:rPr>
              <a:t>and Henry’s (2005) words, “to </a:t>
            </a:r>
            <a:r>
              <a:rPr lang="en-GB" sz="2800" dirty="0" smtClean="0">
                <a:latin typeface="Calibri" panose="020F0502020204030204" pitchFamily="34" charset="0"/>
              </a:rPr>
              <a:t>rationalize discriminatory </a:t>
            </a:r>
            <a:r>
              <a:rPr lang="en-GB" sz="2800" dirty="0">
                <a:latin typeface="Calibri" panose="020F0502020204030204" pitchFamily="34" charset="0"/>
              </a:rPr>
              <a:t>practices” (p. 302).” (Gorski, </a:t>
            </a:r>
            <a:r>
              <a:rPr lang="en-GB" sz="2800" dirty="0" smtClean="0">
                <a:latin typeface="Calibri" panose="020F0502020204030204" pitchFamily="34" charset="0"/>
              </a:rPr>
              <a:t>2012: </a:t>
            </a:r>
            <a:r>
              <a:rPr lang="en-GB" sz="2800" dirty="0">
                <a:latin typeface="Calibri" panose="020F0502020204030204" pitchFamily="34" charset="0"/>
              </a:rPr>
              <a:t>p.305). </a:t>
            </a:r>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844" y="332656"/>
            <a:ext cx="10297144" cy="2062103"/>
          </a:xfrm>
          <a:prstGeom prst="rect">
            <a:avLst/>
          </a:prstGeom>
        </p:spPr>
        <p:txBody>
          <a:bodyPr wrap="square">
            <a:spAutoFit/>
          </a:bodyPr>
          <a:lstStyle/>
          <a:p>
            <a:r>
              <a:rPr lang="en-GB" sz="3200" dirty="0" smtClean="0">
                <a:latin typeface="Calibri" pitchFamily="34" charset="0"/>
              </a:rPr>
              <a:t>“Stereotypes </a:t>
            </a:r>
            <a:r>
              <a:rPr lang="en-GB" sz="3200" dirty="0">
                <a:latin typeface="Calibri" pitchFamily="34" charset="0"/>
              </a:rPr>
              <a:t>are the language of prejudice, as such, they are part of the social heritage of a society. They appear in a range of materials from academic sources to rock-and-roll lyrics.” (Ammons, 1997: 277).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212" y="2924944"/>
            <a:ext cx="3096344" cy="3161945"/>
          </a:xfrm>
          <a:prstGeom prst="rect">
            <a:avLst/>
          </a:prstGeom>
        </p:spPr>
      </p:pic>
    </p:spTree>
    <p:extLst>
      <p:ext uri="{BB962C8B-B14F-4D97-AF65-F5344CB8AC3E}">
        <p14:creationId xmlns:p14="http://schemas.microsoft.com/office/powerpoint/2010/main" val="223442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549796" y="332656"/>
            <a:ext cx="10729192" cy="1384995"/>
          </a:xfrm>
          <a:prstGeom prst="rect">
            <a:avLst/>
          </a:prstGeom>
          <a:noFill/>
        </p:spPr>
        <p:txBody>
          <a:bodyPr wrap="square" rtlCol="0">
            <a:spAutoFit/>
          </a:bodyPr>
          <a:lstStyle/>
          <a:p>
            <a:r>
              <a:rPr lang="en-GB" sz="2800" dirty="0" smtClean="0">
                <a:latin typeface="Calibri" panose="020F0502020204030204" pitchFamily="34" charset="0"/>
              </a:rPr>
              <a:t>Stereotypes against some groups therefore often have a long history ….. Do any of you recognise this old English nursery rhyme: my mother said …? Let’s listen to a short clip</a:t>
            </a:r>
            <a:endParaRPr lang="en-GB" sz="2800" dirty="0">
              <a:latin typeface="Calibri" panose="020F0502020204030204" pitchFamily="34" charset="0"/>
            </a:endParaRPr>
          </a:p>
        </p:txBody>
      </p:sp>
      <p:pic>
        <p:nvPicPr>
          <p:cNvPr id="3" name="Picture 2" descr="https://encrypted-tbn0.gstatic.com/images?q=tbn:ANd9GcRSAEXWunYDqQCNdSeBfakFxAh6Il6l0M-EwAVfaBghpmgxPQB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116" y="1988840"/>
            <a:ext cx="518457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3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5860" y="404664"/>
            <a:ext cx="10081120" cy="480131"/>
          </a:xfrm>
          <a:prstGeom prst="rect">
            <a:avLst/>
          </a:prstGeom>
          <a:noFill/>
        </p:spPr>
        <p:txBody>
          <a:bodyPr wrap="square" rtlCol="0">
            <a:spAutoFit/>
          </a:bodyPr>
          <a:lstStyle/>
          <a:p>
            <a:pPr>
              <a:lnSpc>
                <a:spcPct val="90000"/>
              </a:lnSpc>
            </a:pPr>
            <a:r>
              <a:rPr lang="en-GB" sz="2800" dirty="0" smtClean="0">
                <a:latin typeface="Calibri" panose="020F0502020204030204" pitchFamily="34" charset="0"/>
              </a:rPr>
              <a:t>So, let us see some examples of stereotyping from the British press</a:t>
            </a:r>
            <a:endParaRPr lang="en-GB" sz="2800" dirty="0">
              <a:latin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619" y="1196752"/>
            <a:ext cx="8077200" cy="428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75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3812" y="980728"/>
            <a:ext cx="6626848" cy="1101650"/>
          </a:xfrm>
          <a:prstGeom prst="rect">
            <a:avLst/>
          </a:prstGeom>
        </p:spPr>
      </p:pic>
      <p:pic>
        <p:nvPicPr>
          <p:cNvPr id="4" name="Picture 3"/>
          <p:cNvPicPr>
            <a:picLocks noChangeAspect="1"/>
          </p:cNvPicPr>
          <p:nvPr/>
        </p:nvPicPr>
        <p:blipFill>
          <a:blip r:embed="rId3"/>
          <a:stretch>
            <a:fillRect/>
          </a:stretch>
        </p:blipFill>
        <p:spPr>
          <a:xfrm>
            <a:off x="704323" y="2564904"/>
            <a:ext cx="6616338" cy="1599369"/>
          </a:xfrm>
          <a:prstGeom prst="rect">
            <a:avLst/>
          </a:prstGeom>
        </p:spPr>
      </p:pic>
      <p:pic>
        <p:nvPicPr>
          <p:cNvPr id="5" name="Picture 4"/>
          <p:cNvPicPr>
            <a:picLocks noChangeAspect="1"/>
          </p:cNvPicPr>
          <p:nvPr/>
        </p:nvPicPr>
        <p:blipFill>
          <a:blip r:embed="rId4"/>
          <a:stretch>
            <a:fillRect/>
          </a:stretch>
        </p:blipFill>
        <p:spPr>
          <a:xfrm>
            <a:off x="7822604" y="476672"/>
            <a:ext cx="3952875" cy="5448300"/>
          </a:xfrm>
          <a:prstGeom prst="rect">
            <a:avLst/>
          </a:prstGeom>
        </p:spPr>
      </p:pic>
    </p:spTree>
    <p:extLst>
      <p:ext uri="{BB962C8B-B14F-4D97-AF65-F5344CB8AC3E}">
        <p14:creationId xmlns:p14="http://schemas.microsoft.com/office/powerpoint/2010/main" val="265244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1584</Words>
  <Application>Microsoft Office PowerPoint</Application>
  <PresentationFormat>Custom</PresentationFormat>
  <Paragraphs>83</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Consolas</vt:lpstr>
      <vt:lpstr>Corbel</vt:lpstr>
      <vt:lpstr>Times New Roman</vt:lpstr>
      <vt:lpstr>Chalkboard 16x9</vt:lpstr>
      <vt:lpstr>Office Theme</vt:lpstr>
      <vt:lpstr>PowerPoint Presentation</vt:lpstr>
      <vt:lpstr>Stereotyping</vt:lpstr>
      <vt:lpstr>What is the difference between a stereotype and a generalisation?  </vt:lpstr>
      <vt:lpstr>Stereotyping can be a benign generalisation but it can also be a vessel of prejudice….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what if such thinking is ‘natural’?</vt:lpstr>
      <vt:lpstr>PowerPoint Presentation</vt:lpstr>
      <vt:lpstr>PowerPoint Presentation</vt:lpstr>
      <vt:lpstr>PowerPoint Presentation</vt:lpstr>
      <vt:lpstr>PowerPoint Presentation</vt:lpstr>
      <vt:lpstr>So we need to be aware of our biases and do something about them. If we are educators this means raising awareness in our schools with pupils and fellow teachers, and in our universities with student teachers.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2016-10-21T11:12:15Z</dcterms:created>
  <dcterms:modified xsi:type="dcterms:W3CDTF">2016-11-16T15:04:19Z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